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F6E45C-CCC3-D54B-9650-F610A9ED7EBB}" v="3" dt="2025-12-16T08:00:29.4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-Marie NICHOLSON" userId="S::anne-marie.nicholson@rydonprimary.org.uk::e368ac81-cfff-4009-81fc-bd65ddc9633d" providerId="AD" clId="Web-{5AF6E45C-CCC3-D54B-9650-F610A9ED7EBB}"/>
    <pc:docChg chg="modSld">
      <pc:chgData name="Anne-Marie NICHOLSON" userId="S::anne-marie.nicholson@rydonprimary.org.uk::e368ac81-cfff-4009-81fc-bd65ddc9633d" providerId="AD" clId="Web-{5AF6E45C-CCC3-D54B-9650-F610A9ED7EBB}" dt="2025-12-16T08:00:25.955" v="0" actId="20577"/>
      <pc:docMkLst>
        <pc:docMk/>
      </pc:docMkLst>
      <pc:sldChg chg="modSp">
        <pc:chgData name="Anne-Marie NICHOLSON" userId="S::anne-marie.nicholson@rydonprimary.org.uk::e368ac81-cfff-4009-81fc-bd65ddc9633d" providerId="AD" clId="Web-{5AF6E45C-CCC3-D54B-9650-F610A9ED7EBB}" dt="2025-12-16T08:00:25.955" v="0" actId="20577"/>
        <pc:sldMkLst>
          <pc:docMk/>
          <pc:sldMk cId="3535548492" sldId="257"/>
        </pc:sldMkLst>
        <pc:spChg chg="mod">
          <ac:chgData name="Anne-Marie NICHOLSON" userId="S::anne-marie.nicholson@rydonprimary.org.uk::e368ac81-cfff-4009-81fc-bd65ddc9633d" providerId="AD" clId="Web-{5AF6E45C-CCC3-D54B-9650-F610A9ED7EBB}" dt="2025-12-16T08:00:25.955" v="0" actId="20577"/>
          <ac:spMkLst>
            <pc:docMk/>
            <pc:sldMk cId="3535548492" sldId="257"/>
            <ac:spMk id="24" creationId="{03882D9D-663D-1F75-D94F-5570CEC70D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705211" y="71021"/>
            <a:ext cx="2826488" cy="577049"/>
          </a:xfrm>
          <a:prstGeom prst="roundRect">
            <a:avLst>
              <a:gd name="adj" fmla="val 0"/>
            </a:avLst>
          </a:prstGeom>
          <a:solidFill>
            <a:srgbClr val="9900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500" b="1">
                <a:latin typeface="Sassoon Primary"/>
              </a:rPr>
              <a:t>Knowledge Organiser History: Toys and Games </a:t>
            </a:r>
            <a:endParaRPr lang="en-GB" sz="1500" b="1">
              <a:solidFill>
                <a:srgbClr val="FFFFFF"/>
              </a:solidFill>
              <a:latin typeface="Sassoon Primary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346449"/>
              </p:ext>
            </p:extLst>
          </p:nvPr>
        </p:nvGraphicFramePr>
        <p:xfrm>
          <a:off x="192768" y="56913"/>
          <a:ext cx="3172592" cy="6069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16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2359776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28471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>
                          <a:latin typeface="Sassoon Primary" pitchFamily="50" charset="0"/>
                        </a:rPr>
                        <a:t>Key Vocabulary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446052"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Sassoon Primary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Sassoon Primary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408091">
                <a:tc>
                  <a:txBody>
                    <a:bodyPr/>
                    <a:lstStyle/>
                    <a:p>
                      <a:r>
                        <a:rPr lang="en-GB" sz="1200" b="1" i="1">
                          <a:latin typeface="Comic Sans MS"/>
                        </a:rPr>
                        <a:t>past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1">
                          <a:latin typeface="Comic Sans MS"/>
                        </a:rPr>
                        <a:t>A time that has already happened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860657"/>
                  </a:ext>
                </a:extLst>
              </a:tr>
              <a:tr h="588410">
                <a:tc>
                  <a:txBody>
                    <a:bodyPr/>
                    <a:lstStyle/>
                    <a:p>
                      <a:r>
                        <a:rPr lang="en-GB" sz="1200" b="1" i="1">
                          <a:latin typeface="Comic Sans MS"/>
                        </a:rPr>
                        <a:t>old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i="1">
                          <a:latin typeface="Comic Sans MS"/>
                        </a:rPr>
                        <a:t>Someone or something that has been around for a long period of time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073176"/>
                  </a:ext>
                </a:extLst>
              </a:tr>
              <a:tr h="550448">
                <a:tc>
                  <a:txBody>
                    <a:bodyPr/>
                    <a:lstStyle/>
                    <a:p>
                      <a:r>
                        <a:rPr lang="en-GB" sz="1200" b="1" i="1">
                          <a:latin typeface="Comic Sans MS"/>
                        </a:rPr>
                        <a:t>new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i="1">
                          <a:latin typeface="Comic Sans MS"/>
                        </a:rPr>
                        <a:t>Something that has been around for a short period of time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065980"/>
                  </a:ext>
                </a:extLst>
              </a:tr>
              <a:tr h="3606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i="0" u="none" strike="noStrike" noProof="0">
                          <a:solidFill>
                            <a:srgbClr val="000000"/>
                          </a:solidFill>
                          <a:latin typeface="Comic Sans MS"/>
                        </a:rPr>
                        <a:t>change</a:t>
                      </a:r>
                      <a:endParaRPr lang="en-US" sz="1200" b="1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i="1">
                          <a:latin typeface="Comic Sans MS"/>
                        </a:rPr>
                        <a:t>Not the same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832562"/>
                  </a:ext>
                </a:extLst>
              </a:tr>
              <a:tr h="389110">
                <a:tc>
                  <a:txBody>
                    <a:bodyPr/>
                    <a:lstStyle/>
                    <a:p>
                      <a:r>
                        <a:rPr lang="en-GB" sz="1200" b="1" i="1">
                          <a:latin typeface="Comic Sans MS"/>
                        </a:rPr>
                        <a:t>game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i="1">
                          <a:latin typeface="Comic Sans MS"/>
                        </a:rPr>
                        <a:t>An organised activity with rules</a:t>
                      </a:r>
                      <a:endParaRPr lang="en-US" sz="12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9535"/>
                  </a:ext>
                </a:extLst>
              </a:tr>
              <a:tr h="7117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i="0" u="none" strike="noStrike" noProof="0">
                          <a:solidFill>
                            <a:srgbClr val="000000"/>
                          </a:solidFill>
                          <a:latin typeface="Comic Sans MS"/>
                        </a:rPr>
                        <a:t>source</a:t>
                      </a:r>
                      <a:endParaRPr lang="en-US" sz="1200">
                        <a:latin typeface="Comic Sans MS"/>
                      </a:endParaRPr>
                    </a:p>
                    <a:p>
                      <a:pPr lvl="0">
                        <a:buNone/>
                      </a:pPr>
                      <a:endParaRPr lang="en-GB" sz="1200" b="1" i="1">
                        <a:latin typeface="Comic Sans MS"/>
                      </a:endParaRPr>
                    </a:p>
                    <a:p>
                      <a:pPr lvl="0">
                        <a:buNone/>
                      </a:pPr>
                      <a:endParaRPr lang="en-GB" sz="1200" b="1" i="1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1" u="none" strike="noStrike" noProof="0">
                          <a:solidFill>
                            <a:schemeClr val="dk1"/>
                          </a:solidFill>
                          <a:latin typeface="Comic Sans MS"/>
                        </a:rPr>
                        <a:t>Something that gives us information on an event or topic. a diary, book or a photograph</a:t>
                      </a:r>
                      <a:endParaRPr lang="en-US" sz="12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934626"/>
                  </a:ext>
                </a:extLst>
              </a:tr>
              <a:tr h="711787">
                <a:tc>
                  <a:txBody>
                    <a:bodyPr/>
                    <a:lstStyle/>
                    <a:p>
                      <a:r>
                        <a:rPr lang="en-GB" sz="1200" b="1" i="1">
                          <a:latin typeface="Comic Sans MS"/>
                        </a:rPr>
                        <a:t>Museum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40C28"/>
                          </a:solidFill>
                          <a:latin typeface="Comic Sans MS"/>
                        </a:rPr>
                        <a:t>a building that holds a collection of objects that are found in nature or objects that people created.</a:t>
                      </a:r>
                      <a:endParaRPr lang="en-US" sz="120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851121"/>
                  </a:ext>
                </a:extLst>
              </a:tr>
              <a:tr h="408091">
                <a:tc>
                  <a:txBody>
                    <a:bodyPr/>
                    <a:lstStyle/>
                    <a:p>
                      <a:r>
                        <a:rPr lang="en-GB" sz="1200" b="1" i="1">
                          <a:latin typeface="Comic Sans MS"/>
                        </a:rPr>
                        <a:t>artefact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GB" sz="1200" i="1">
                          <a:latin typeface="Comic Sans MS"/>
                        </a:rPr>
                        <a:t>An object made by a human being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335815"/>
                  </a:ext>
                </a:extLst>
              </a:tr>
              <a:tr h="711787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>
                        <a:latin typeface="Sassoon Primary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106101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65361" y="719092"/>
            <a:ext cx="3604334" cy="2933368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rgbClr val="9900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25" b="1">
                <a:latin typeface="Sassoon Primary" pitchFamily="50" charset="0"/>
              </a:rPr>
              <a:t>Learning Sequence </a:t>
            </a: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695849" y="1948623"/>
            <a:ext cx="1159304" cy="536708"/>
          </a:xfrm>
          <a:prstGeom prst="chevron">
            <a:avLst/>
          </a:prstGeom>
          <a:solidFill>
            <a:srgbClr val="9900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rgbClr val="9900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704813" y="3899062"/>
            <a:ext cx="1159304" cy="536708"/>
          </a:xfrm>
          <a:prstGeom prst="chevron">
            <a:avLst/>
          </a:prstGeom>
          <a:solidFill>
            <a:srgbClr val="9900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rgbClr val="9900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699799" y="5921551"/>
            <a:ext cx="1159304" cy="536708"/>
          </a:xfrm>
          <a:prstGeom prst="chevron">
            <a:avLst/>
          </a:prstGeom>
          <a:solidFill>
            <a:srgbClr val="9900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714994" y="940231"/>
            <a:ext cx="1159304" cy="536708"/>
          </a:xfrm>
          <a:prstGeom prst="chevron">
            <a:avLst/>
          </a:prstGeom>
          <a:solidFill>
            <a:srgbClr val="9900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solidFill>
            <a:srgbClr val="990099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1971" y="674081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b="1">
                <a:solidFill>
                  <a:schemeClr val="tx1"/>
                </a:solidFill>
                <a:latin typeface="Comic Sans MS"/>
              </a:rPr>
              <a:t>How is my favourite teddy different from the very first teddy bears?</a:t>
            </a:r>
            <a:endParaRPr lang="en-GB" sz="1400" b="1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01815" y="165430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b="1">
                <a:solidFill>
                  <a:schemeClr val="tx1"/>
                </a:solidFill>
                <a:latin typeface="Comic Sans MS"/>
              </a:rPr>
              <a:t>What toys and games did my parents and grandparents used to play with?</a:t>
            </a:r>
            <a:endParaRPr lang="en-GB" sz="1400" b="1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b="1" dirty="0">
                <a:solidFill>
                  <a:schemeClr val="tx1"/>
                </a:solidFill>
                <a:latin typeface="Comic Sans MS"/>
              </a:rPr>
              <a:t>How have toys and games changed?</a:t>
            </a:r>
            <a:endParaRPr lang="en-GB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b="1">
                <a:solidFill>
                  <a:schemeClr val="tx1"/>
                </a:solidFill>
                <a:latin typeface="Comic Sans MS"/>
              </a:rPr>
              <a:t>What can we learn from an old painting of children playing?</a:t>
            </a:r>
            <a:endParaRPr lang="en-GB" sz="1400" b="1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b="1">
                <a:solidFill>
                  <a:schemeClr val="tx1"/>
                </a:solidFill>
                <a:latin typeface="Comic Sans MS"/>
              </a:rPr>
              <a:t>How have games changed?</a:t>
            </a:r>
            <a:endParaRPr lang="en-GB" sz="1400" b="1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560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b="1">
                <a:solidFill>
                  <a:schemeClr val="tx1"/>
                </a:solidFill>
                <a:latin typeface="Comic Sans MS"/>
              </a:rPr>
              <a:t>Create a class museum</a:t>
            </a:r>
            <a:endParaRPr lang="en-GB" sz="1400" b="1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AutoShape 4" descr="Evacuation in the Second World War">
            <a:extLst>
              <a:ext uri="{FF2B5EF4-FFF2-40B4-BE49-F238E27FC236}">
                <a16:creationId xmlns:a16="http://schemas.microsoft.com/office/drawing/2014/main" id="{6347C589-864D-4212-8F42-82DB2FF78F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 descr="A teddy bear sitting on a white surface&#10;&#10;Description automatically generated">
            <a:extLst>
              <a:ext uri="{FF2B5EF4-FFF2-40B4-BE49-F238E27FC236}">
                <a16:creationId xmlns:a16="http://schemas.microsoft.com/office/drawing/2014/main" id="{F54630D5-F9D6-DB2B-05E8-56F848148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0089" y="3645326"/>
            <a:ext cx="1565670" cy="2037609"/>
          </a:xfrm>
          <a:prstGeom prst="rect">
            <a:avLst/>
          </a:prstGeom>
        </p:spPr>
      </p:pic>
      <p:pic>
        <p:nvPicPr>
          <p:cNvPr id="10" name="Picture 9" descr="A painting of a village scene&#10;&#10;Description automatically generated">
            <a:extLst>
              <a:ext uri="{FF2B5EF4-FFF2-40B4-BE49-F238E27FC236}">
                <a16:creationId xmlns:a16="http://schemas.microsoft.com/office/drawing/2014/main" id="{F4BF664C-E7AA-2541-F6C9-086F2BBC4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0190" y="672515"/>
            <a:ext cx="3659563" cy="260046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BA3EBC-CD5F-703F-E1B2-3AB823FABBCC}"/>
              </a:ext>
            </a:extLst>
          </p:cNvPr>
          <p:cNvSpPr txBox="1"/>
          <p:nvPr/>
        </p:nvSpPr>
        <p:spPr>
          <a:xfrm>
            <a:off x="3468014" y="3337964"/>
            <a:ext cx="332712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>
                <a:latin typeface="Comic Sans MS"/>
                <a:ea typeface="Calibri"/>
                <a:cs typeface="Calibri"/>
              </a:rPr>
              <a:t>Painting by </a:t>
            </a:r>
            <a:r>
              <a:rPr lang="en-GB" sz="1400">
                <a:latin typeface="Comic Sans MS"/>
                <a:ea typeface="+mn-lt"/>
                <a:cs typeface="+mn-lt"/>
              </a:rPr>
              <a:t>Pieter Bruegel</a:t>
            </a:r>
            <a:endParaRPr lang="en-GB" sz="1400">
              <a:latin typeface="Comic Sans M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882D9D-663D-1F75-D94F-5570CEC70D92}"/>
              </a:ext>
            </a:extLst>
          </p:cNvPr>
          <p:cNvSpPr txBox="1"/>
          <p:nvPr/>
        </p:nvSpPr>
        <p:spPr>
          <a:xfrm>
            <a:off x="3554715" y="3858166"/>
            <a:ext cx="196251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omic Sans MS"/>
                <a:ea typeface="+mn-lt"/>
                <a:cs typeface="+mn-lt"/>
              </a:rPr>
              <a:t>Stiff </a:t>
            </a:r>
            <a:r>
              <a:rPr lang="en-GB" dirty="0">
                <a:latin typeface="Comic Sans MS"/>
                <a:ea typeface="Calibri"/>
                <a:cs typeface="Calibri"/>
              </a:rPr>
              <a:t>teddy bear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117B6E5-F68A-CB81-F9DB-61C884EBD037}"/>
              </a:ext>
            </a:extLst>
          </p:cNvPr>
          <p:cNvSpPr/>
          <p:nvPr/>
        </p:nvSpPr>
        <p:spPr>
          <a:xfrm>
            <a:off x="162563" y="5472961"/>
            <a:ext cx="3389984" cy="953704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 descr="A group of toys on a white background&#10;&#10;Description automatically generated">
            <a:extLst>
              <a:ext uri="{FF2B5EF4-FFF2-40B4-BE49-F238E27FC236}">
                <a16:creationId xmlns:a16="http://schemas.microsoft.com/office/drawing/2014/main" id="{37C5F236-A1F0-B855-69FD-E60F3EF449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788" y="5513937"/>
            <a:ext cx="5251394" cy="116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485008-b90c-4508-9c4a-75c9b439d152">
      <Terms xmlns="http://schemas.microsoft.com/office/infopath/2007/PartnerControls"/>
    </lcf76f155ced4ddcb4097134ff3c332f>
    <TaxCatchAll xmlns="33bb1c96-9e37-4a7f-b9f3-36be60426c8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58734E8E6D134D87ACF08E0922B00C" ma:contentTypeVersion="19" ma:contentTypeDescription="Create a new document." ma:contentTypeScope="" ma:versionID="d4a0dd362c50379de7323a83b18481b3">
  <xsd:schema xmlns:xsd="http://www.w3.org/2001/XMLSchema" xmlns:xs="http://www.w3.org/2001/XMLSchema" xmlns:p="http://schemas.microsoft.com/office/2006/metadata/properties" xmlns:ns2="b3485008-b90c-4508-9c4a-75c9b439d152" xmlns:ns3="33bb1c96-9e37-4a7f-b9f3-36be60426c83" targetNamespace="http://schemas.microsoft.com/office/2006/metadata/properties" ma:root="true" ma:fieldsID="45903b5d42a91ef12878c78729ad1594" ns2:_="" ns3:_="">
    <xsd:import namespace="b3485008-b90c-4508-9c4a-75c9b439d152"/>
    <xsd:import namespace="33bb1c96-9e37-4a7f-b9f3-36be60426c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485008-b90c-4508-9c4a-75c9b439d1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b1c96-9e37-4a7f-b9f3-36be60426c8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95aac1a-0726-4153-bd67-974911b154e9}" ma:internalName="TaxCatchAll" ma:showField="CatchAllData" ma:web="33bb1c96-9e37-4a7f-b9f3-36be60426c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5D6B31-3A38-4D04-B047-9F850DCC7E73}">
  <ds:schemaRefs>
    <ds:schemaRef ds:uri="33bb1c96-9e37-4a7f-b9f3-36be60426c83"/>
    <ds:schemaRef ds:uri="b3485008-b90c-4508-9c4a-75c9b439d1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834545B-5B17-4B97-A1AA-C0B8B75DFCCC}"/>
</file>

<file path=customXml/itemProps3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revision>10</cp:revision>
  <cp:lastPrinted>2019-04-05T13:47:03Z</cp:lastPrinted>
  <dcterms:created xsi:type="dcterms:W3CDTF">2019-03-22T07:10:13Z</dcterms:created>
  <dcterms:modified xsi:type="dcterms:W3CDTF">2025-12-16T08:00:29Z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0x0101004958734E8E6D134D87ACF08E0922B00C</vt:lpwstr>
  </property>
  <property fmtid="{D5CDD505-2E9C-101B-9397-08002B2CF9AE}" pid="3" name="MediaServiceImageTags">
    <vt:lpwstr/>
  </property>
</Properties>
</file>