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53F5"/>
    <a:srgbClr val="8D42C6"/>
    <a:srgbClr val="9933FF"/>
    <a:srgbClr val="9D67D3"/>
    <a:srgbClr val="A66BD3"/>
    <a:srgbClr val="AB64D6"/>
    <a:srgbClr val="9900FF"/>
    <a:srgbClr val="9236CA"/>
    <a:srgbClr val="A46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A78EAC-07B6-1654-8790-1CB82243D93E}" v="1330" dt="2022-11-06T14:34:13.984"/>
    <p1510:client id="{EB588155-0516-FA30-D532-507262613A2F}" v="776" dt="2022-11-06T13:14:03.9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>
        <p:scale>
          <a:sx n="100" d="100"/>
          <a:sy n="100" d="100"/>
        </p:scale>
        <p:origin x="1260" y="-25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542B5-94AC-05E9-4084-D39A4885F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1574F-E44D-42E7-9D65-6C86DBF3D56B}" type="datetimeFigureOut">
              <a:rPr lang="en-GB"/>
              <a:pPr>
                <a:defRPr/>
              </a:pPr>
              <a:t>12/09/2023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7CFB4-47D1-F352-EE10-EED62CA42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DD922-E002-BCBF-C1A9-BC0EBB1A9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F6AED3-3548-47F7-A4DB-74355E327A9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40736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D1445-0014-BB7C-AC4B-D43BC9CD9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81664-E319-4AD5-B5CB-90E0AF1F9474}" type="datetimeFigureOut">
              <a:rPr lang="en-GB"/>
              <a:pPr>
                <a:defRPr/>
              </a:pPr>
              <a:t>12/09/2023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CA07B-074F-2A71-0965-4E7C78636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F67CD5-AA9C-9394-5344-1C875F279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2B8A81-2587-4B94-8310-216968A3FFE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84422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EEFB8-CF7B-3DBB-51CD-548D54A9D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9F899-1026-4E5D-9CFE-DB97F8CC05B4}" type="datetimeFigureOut">
              <a:rPr lang="en-GB"/>
              <a:pPr>
                <a:defRPr/>
              </a:pPr>
              <a:t>12/09/2023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511DB5-1687-4F44-643B-8929D43CE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CDC4F-144D-3FC2-CC08-96B15E92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CFBF8-20BF-4AB7-B3DA-C4936068C19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6057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BAF14E7-F5EA-E2A7-10F7-E0F201F00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397CA-5EEA-4EB7-A8CC-A07C73DF8945}" type="datetimeFigureOut">
              <a:rPr lang="en-GB"/>
              <a:pPr>
                <a:defRPr/>
              </a:pPr>
              <a:t>12/09/2023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72EA0F2-18E2-3CE0-343F-4CE788FD0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83C9AE3-7871-DA4D-570A-61CF85080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B00115-9766-4D55-9E5A-BA4EB30A28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82506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3ABC9A3-A4B5-6250-BB32-3554045CA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9CB38-9B0E-4207-A044-EE5488A30003}" type="datetimeFigureOut">
              <a:rPr lang="en-GB"/>
              <a:pPr>
                <a:defRPr/>
              </a:pPr>
              <a:t>12/09/2023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4309C78-E58B-901D-7DFB-17408A832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5697A02-E2B2-BFC4-03A2-CE1400092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1E3B07-25D1-41D2-9AC8-0AFB7D52AEB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9175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7DFDA92-7446-25CA-F7C6-E6C2E5014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F6558-1CB3-4F30-B0B2-71502D949DD5}" type="datetimeFigureOut">
              <a:rPr lang="en-GB"/>
              <a:pPr>
                <a:defRPr/>
              </a:pPr>
              <a:t>12/09/2023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C44DB32-53DD-A681-0DD3-30EAECA12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31C82F5-C657-82C0-C273-8050199D5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3C4803-7A52-4997-B835-B12E7C9E9C5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18841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FA03E0B-F06C-E912-B654-10040E121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8C61E-5B15-4CE0-BBCD-44F2DD0725CF}" type="datetimeFigureOut">
              <a:rPr lang="en-GB"/>
              <a:pPr>
                <a:defRPr/>
              </a:pPr>
              <a:t>12/09/2023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FF54722-8052-652F-8935-0DE42280F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D904087-7261-C22C-BEE6-831DD0170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C2265-833D-4863-A2D6-37D741EAFAA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49452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07EAA43-B7BC-5733-DA3B-BF50380C5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3DAAC-A339-424A-8AF9-C52D275D5B0D}" type="datetimeFigureOut">
              <a:rPr lang="en-GB"/>
              <a:pPr>
                <a:defRPr/>
              </a:pPr>
              <a:t>12/09/2023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F58753A-1982-06B9-3554-1F21BBB2A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97890C0-8796-85DA-BDC5-1BA07E732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E9AAA2-71DD-4762-B663-323BA87E0B2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60327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765A244-51F5-3742-100C-24F918765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5C492-5F3D-4A8E-AE0C-6CA5F922BE16}" type="datetimeFigureOut">
              <a:rPr lang="en-GB"/>
              <a:pPr>
                <a:defRPr/>
              </a:pPr>
              <a:t>12/09/2023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FBA391F-761B-7B21-9B1B-D57E264E1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72F484-C4F9-0F4F-04B2-ACBB9E279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631C96-8EF7-4614-BDDF-C9555ED0B48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08720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79A38-8FEE-C088-5979-87133E238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613EB-56AB-4E87-A110-A13800E81E53}" type="datetimeFigureOut">
              <a:rPr lang="en-GB"/>
              <a:pPr>
                <a:defRPr/>
              </a:pPr>
              <a:t>12/09/2023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2562E-C572-3032-83D5-BBCE11149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C321A-5C80-5E50-EF34-B7C84933F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7C2C96-D023-492C-BD8C-7178619CC84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37608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E6D611-9E00-5CA0-E69D-156317DCA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CB042-7681-4BBE-BDE6-7E325276E972}" type="datetimeFigureOut">
              <a:rPr lang="en-GB"/>
              <a:pPr>
                <a:defRPr/>
              </a:pPr>
              <a:t>12/09/2023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617FA-F749-1590-D747-17D66C03C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CA4D3-B1EF-848D-D1AB-7F4E332ED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3DA583-AA42-431E-9D9A-C7F3EDCADF2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4989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E2F0262-6F96-7472-64EE-A28CDE9B86F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A835466-E45E-4A7E-7C8B-60D2B5E1403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E9051-E2D0-52D1-39E0-2646C65618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17DDBE8-6D81-4282-8812-435988A68748}" type="datetimeFigureOut">
              <a:rPr lang="en-GB"/>
              <a:pPr>
                <a:defRPr/>
              </a:pPr>
              <a:t>12/09/2023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8C6ED-3F94-076B-865D-EABB1BD8CD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38333-2CAC-9D36-032F-BE752EE256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B7628EC2-562D-44C9-B80D-814435CBF22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363B7FD-48FE-BD03-0771-A592E628EB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3900975"/>
              </p:ext>
            </p:extLst>
          </p:nvPr>
        </p:nvGraphicFramePr>
        <p:xfrm>
          <a:off x="0" y="1524011"/>
          <a:ext cx="6858000" cy="57860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4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2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8736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PSED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Communication</a:t>
                      </a:r>
                      <a:r>
                        <a:rPr lang="en-GB" sz="1200" b="1" baseline="0" dirty="0">
                          <a:solidFill>
                            <a:schemeClr val="tx1"/>
                          </a:solidFill>
                        </a:rPr>
                        <a:t> and Language</a:t>
                      </a:r>
                      <a:endParaRPr lang="en-GB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/>
                        <a:t>Physical</a:t>
                      </a:r>
                      <a:r>
                        <a:rPr lang="en-GB" sz="1200" b="1" baseline="0" dirty="0"/>
                        <a:t> Development</a:t>
                      </a:r>
                      <a:endParaRPr lang="en-GB" sz="1200" b="1" dirty="0"/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5059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follow </a:t>
                      </a: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Nursery rules and routines.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 about following rules, being helpful, sharing / turn taking.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 increasingly independent in meeting their own care needs.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self-help skills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toileting, washing hands, putting on apron and coats.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 with increasing confidence on their own and with other children.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Attend collective and class worships.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 about family, home and community.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 about feelings in more elaborate ways.</a:t>
                      </a:r>
                    </a:p>
                  </a:txBody>
                  <a:tcPr marL="91447" marR="91447" marT="45703" marB="45703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/>
                        <a:t>Understand why listening is important and how to listen carefully.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/>
                        <a:t>Listen </a:t>
                      </a: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attentively at group, story and times of worship.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Listening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stories, songs and rhymes with repetition and rhythm- join in with repeated phrases/words.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Understand simple questions about ‘who’, ‘what’ and ‘where’.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follow simple instructions. </a:t>
                      </a:r>
                      <a:endParaRPr lang="en-GB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marT="45703" marB="45703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dirty="0"/>
                        <a:t>Explore a variety of tools and materials {sand, dough, etc.} to squeeze, mould, shape and form.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dirty="0"/>
                        <a:t>Use of push along wheeled toys, balance bikes and tricycles.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dirty="0"/>
                        <a:t>Music and movement to include Dance, action songs and ring games.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dirty="0"/>
                        <a:t>Physical literacy – Digit / Dough Disco &amp; finger rhymes for finger strengthening / isolation.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dirty="0"/>
                        <a:t>Start eating independently and learning how to use a knife and fork.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dirty="0"/>
                        <a:t>Develop hand-eye coordination by cutting, threading and pouring.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dirty="0"/>
                        <a:t>Start to develop effective pencil grip.</a:t>
                      </a:r>
                    </a:p>
                  </a:txBody>
                  <a:tcPr marL="91447" marR="91447" marT="45703" marB="4570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038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Mathematics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Literacy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Understanding the World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5743"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Ten Town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</a:t>
                      </a:r>
                      <a:r>
                        <a:rPr lang="en-GB" sz="1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songs and rhymes- Ten in the bed, 10 little fingers, 5 little ducks, Once I caught a fish alive etc. 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Developing counting like behaviour and number recognition. 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Represent numbers with fingers and mark making.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Explore 2D and 3D shapes  through play and construction activities. 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Begin to use size language- big, small </a:t>
                      </a:r>
                      <a:r>
                        <a:rPr lang="en-GB" sz="10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etc</a:t>
                      </a:r>
                      <a:r>
                        <a:rPr lang="en-GB" sz="1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compare objects (more, lots, same). 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 positional language- in, on and under. 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850" u="sng" dirty="0"/>
                        <a:t>Reading</a:t>
                      </a:r>
                      <a:r>
                        <a:rPr lang="en-GB" sz="850" u="none" baseline="0" dirty="0"/>
                        <a:t>: </a:t>
                      </a:r>
                      <a:r>
                        <a:rPr lang="en-GB" sz="850" b="0" u="none" baseline="0" dirty="0"/>
                        <a:t>Key texts include</a:t>
                      </a:r>
                      <a:r>
                        <a:rPr lang="en-GB" sz="850" b="1" u="none" baseline="0" dirty="0"/>
                        <a:t>: </a:t>
                      </a:r>
                      <a:r>
                        <a:rPr lang="en-GB" sz="850" b="0" u="none" baseline="0" dirty="0"/>
                        <a:t>Our Class is a Family by Shannon Olsen, The </a:t>
                      </a:r>
                      <a:r>
                        <a:rPr lang="en-GB" sz="850" b="0" u="none" baseline="0" dirty="0" err="1"/>
                        <a:t>Stompysaurus</a:t>
                      </a:r>
                      <a:r>
                        <a:rPr lang="en-GB" sz="850" b="0" u="none" baseline="0" dirty="0"/>
                        <a:t> by Rachel Bright, Funny Bones by Janet and </a:t>
                      </a:r>
                      <a:r>
                        <a:rPr lang="en-GB" sz="850" b="0" u="none" baseline="0" dirty="0" err="1"/>
                        <a:t>Alllan</a:t>
                      </a:r>
                      <a:r>
                        <a:rPr lang="en-GB" sz="850" b="0" u="none" baseline="0" dirty="0"/>
                        <a:t> </a:t>
                      </a:r>
                      <a:r>
                        <a:rPr lang="en-GB" sz="850" b="0" u="none" baseline="0" dirty="0" err="1"/>
                        <a:t>Ahlberg</a:t>
                      </a:r>
                      <a:r>
                        <a:rPr lang="en-GB" sz="850" b="0" u="none" baseline="0" dirty="0"/>
                        <a:t>, Squirrels Autumn Search by Anita </a:t>
                      </a:r>
                      <a:r>
                        <a:rPr lang="en-GB" sz="850" b="0" u="none" baseline="0" dirty="0" err="1"/>
                        <a:t>Loughrey</a:t>
                      </a:r>
                      <a:r>
                        <a:rPr lang="en-GB" sz="850" b="0" u="none" baseline="0" dirty="0"/>
                        <a:t> and Ouch! by Ragnhild </a:t>
                      </a:r>
                      <a:r>
                        <a:rPr lang="en-GB" sz="850" b="0" u="none" baseline="0" dirty="0" err="1"/>
                        <a:t>Scamell</a:t>
                      </a:r>
                      <a:r>
                        <a:rPr lang="en-GB" sz="850" b="0" u="none" baseline="0" dirty="0"/>
                        <a:t> and Michael Terry.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850" u="none" baseline="0" dirty="0" smtClean="0"/>
                        <a:t>A </a:t>
                      </a:r>
                      <a:r>
                        <a:rPr lang="en-GB" sz="850" u="none" baseline="0" dirty="0"/>
                        <a:t>Selection of fiction and non-fiction texts relating to our topic Myself and Autumn in the reading area to develop understanding of print and different parts of a book.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Develop awareness of environmental sounds, alliteration and rhyming.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Engage in conversations about stories to develop vocabulary.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Notice print, such as the first letter of their name or a familiar logo.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sng" dirty="0"/>
                        <a:t>Writing</a:t>
                      </a:r>
                      <a:r>
                        <a:rPr lang="en-GB" sz="850" u="none" dirty="0"/>
                        <a:t>-</a:t>
                      </a:r>
                      <a:r>
                        <a:rPr lang="en-GB" sz="850" u="none" baseline="0" dirty="0"/>
                        <a:t>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Make marks with fingers and some tools.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Enjoy drawing freely, adding some marks to their drawings which they give meaning to.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Begin to show an awareness of tracing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Attempt to write initial letter/name.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Physical literacy.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800" u="none" baseline="0" dirty="0"/>
                    </a:p>
                  </a:txBody>
                  <a:tcPr marL="91447" marR="91447" marT="45703" marB="45703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technology and its uses (IWB, home corner, CD player, cause and effect toys).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positive attitudes about the differences between people.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how things work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discuss things they see using widening vocabulary.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materials with different properties using our senses.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understanding of growth- humans and plants.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Respect and care for the natural environment and all living things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 about the effects of weather- autumn- leaves changing colour and falling off trees.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Observe and name common birds in nursery garden.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Begin to make sense of their own life-story and family’s history- talk about their own family celebrations and compare those with peers.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 about ourselves- similarities and differences- what we look like (self-portraits). </a:t>
                      </a:r>
                    </a:p>
                  </a:txBody>
                  <a:tcPr marL="91447" marR="91447" marT="45703" marB="4570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5F634E8-9765-4B03-7898-D3326AFA63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8268048"/>
              </p:ext>
            </p:extLst>
          </p:nvPr>
        </p:nvGraphicFramePr>
        <p:xfrm>
          <a:off x="0" y="7249621"/>
          <a:ext cx="6850063" cy="19045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81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8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3417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Expressive Art &amp; Design</a:t>
                      </a:r>
                    </a:p>
                  </a:txBody>
                  <a:tcPr marL="91434" marR="91434" marT="45692" marB="45692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Any other Information:</a:t>
                      </a:r>
                    </a:p>
                  </a:txBody>
                  <a:tcPr marL="91434" marR="91434" marT="45692" marB="45692"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1112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construction toys to explore and build.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a variety of tools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specific tasks-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printing, painting, cutting, sticking, collage.</a:t>
                      </a:r>
                      <a:endParaRPr lang="en-GB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different materials freely.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 with increased attention to sounds.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Respond by moving whole bodies to sounds they enjoy such as music or a regular beat.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Grow in confidence, beginning to join in with repeated words/poems and songs.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paint, using fingers and other parts of their bodies.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pretend play through drama and role play activities.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Create self-portraits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 initial letter artwork.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Fruit, vegetable and leaf prints. Use of autumnal colours- orange, yellow, dark green, brown etc.</a:t>
                      </a:r>
                    </a:p>
                  </a:txBody>
                  <a:tcPr marL="91434" marR="91434" marT="45692" marB="45692"/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Your child will choose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library book at the beginning of each week. Please return by Monday </a:t>
                      </a:r>
                      <a:r>
                        <a:rPr lang="en-GB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(or 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Tuesday if your child does not attend on </a:t>
                      </a:r>
                      <a:r>
                        <a:rPr lang="en-GB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Monday).</a:t>
                      </a:r>
                      <a:endParaRPr lang="en-GB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Remember to send children in practical clothing for Nursery in order to get outside all weathers.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Please try to discourage children from bringing in toys from home unless they relate to our topic and can remain in school.</a:t>
                      </a:r>
                      <a:endParaRPr lang="en-GB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692" marB="4569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F0DECEF-B3C7-44AE-58EA-3E01EBAEA4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498772"/>
              </p:ext>
            </p:extLst>
          </p:nvPr>
        </p:nvGraphicFramePr>
        <p:xfrm>
          <a:off x="1125538" y="0"/>
          <a:ext cx="4535487" cy="15240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4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William Gilbert Endowed Church of England Aided Primary School</a:t>
                      </a:r>
                      <a:endParaRPr lang="en-GB" sz="1200" i="1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u="sng" dirty="0"/>
                        <a:t>Curriculum Overview For Parents</a:t>
                      </a:r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Term -  Autumn</a:t>
                      </a:r>
                      <a:r>
                        <a:rPr lang="en-GB" sz="1200" baseline="0" dirty="0"/>
                        <a:t> 1</a:t>
                      </a:r>
                      <a:endParaRPr lang="en-GB" sz="1200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Year: Nursery</a:t>
                      </a:r>
                    </a:p>
                  </a:txBody>
                  <a:tcPr marL="91436" marR="91436" marT="45721" marB="457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/>
                        <a:t>Theme</a:t>
                      </a: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en-GB" sz="1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Myself and Autumn</a:t>
                      </a:r>
                      <a:endParaRPr lang="en-GB" sz="1600" b="1" i="1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Class: Nursery </a:t>
                      </a:r>
                    </a:p>
                  </a:txBody>
                  <a:tcPr marL="91436" marR="91436" marT="45721" marB="45721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Miss</a:t>
                      </a:r>
                      <a:r>
                        <a:rPr lang="en-GB" sz="1200" baseline="0" dirty="0"/>
                        <a:t> Glenny</a:t>
                      </a:r>
                      <a:endParaRPr lang="en-GB" sz="1200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091" name="Picture 47" descr="http://www.williamgilbertend.derbyshire.sch.uk/Uploads/new-parent-overview-pictures/new_curriculum_overview_pictures/npo---nursery-a2-2014.png">
            <a:extLst>
              <a:ext uri="{FF2B5EF4-FFF2-40B4-BE49-F238E27FC236}">
                <a16:creationId xmlns:a16="http://schemas.microsoft.com/office/drawing/2014/main" id="{63933A71-C0AA-E11B-F73F-73819C03A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01725" cy="1527175"/>
          </a:xfrm>
          <a:prstGeom prst="rect">
            <a:avLst/>
          </a:prstGeom>
          <a:solidFill>
            <a:srgbClr val="9236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2" name="Picture 47" descr="http://www.williamgilbertend.derbyshire.sch.uk/Uploads/new-parent-overview-pictures/new_curriculum_overview_pictures/npo---nursery-a2-2014.png">
            <a:extLst>
              <a:ext uri="{FF2B5EF4-FFF2-40B4-BE49-F238E27FC236}">
                <a16:creationId xmlns:a16="http://schemas.microsoft.com/office/drawing/2014/main" id="{C30B20CD-FC85-B373-0926-5C7BA3C33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088" y="0"/>
            <a:ext cx="1077912" cy="1524010"/>
          </a:xfrm>
          <a:prstGeom prst="rect">
            <a:avLst/>
          </a:prstGeom>
          <a:solidFill>
            <a:srgbClr val="99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92696" y="1115616"/>
            <a:ext cx="144016" cy="216024"/>
          </a:xfrm>
          <a:prstGeom prst="rect">
            <a:avLst/>
          </a:prstGeom>
          <a:solidFill>
            <a:srgbClr val="9953F5"/>
          </a:solidFill>
          <a:ln>
            <a:solidFill>
              <a:srgbClr val="9953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453336" y="1075656"/>
            <a:ext cx="144016" cy="216024"/>
          </a:xfrm>
          <a:prstGeom prst="rect">
            <a:avLst/>
          </a:prstGeom>
          <a:solidFill>
            <a:srgbClr val="9953F5"/>
          </a:solidFill>
          <a:ln>
            <a:solidFill>
              <a:srgbClr val="9953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20688" y="1084908"/>
            <a:ext cx="2160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Arial Rounded MT Bold" panose="020F0704030504030204" pitchFamily="34" charset="0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81328" y="1084908"/>
            <a:ext cx="2160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Arial Rounded MT Bold" panose="020F0704030504030204" pitchFamily="34" charset="0"/>
              </a:rPr>
              <a:t>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</TotalTime>
  <Words>833</Words>
  <Application>Microsoft Office PowerPoint</Application>
  <PresentationFormat>On-screen Show (4:3)</PresentationFormat>
  <Paragraphs>78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Rounded MT Bold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</dc:creator>
  <cp:lastModifiedBy>Amanda Greene</cp:lastModifiedBy>
  <cp:revision>266</cp:revision>
  <cp:lastPrinted>2018-11-06T15:17:58Z</cp:lastPrinted>
  <dcterms:created xsi:type="dcterms:W3CDTF">2015-04-28T21:00:47Z</dcterms:created>
  <dcterms:modified xsi:type="dcterms:W3CDTF">2023-09-12T15:24:28Z</dcterms:modified>
</cp:coreProperties>
</file>