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DEBF19-0A3E-D1CB-1A93-78C5A7C447AB}" v="842" dt="2024-06-17T15:12:37.8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n JACQUES" userId="S::lauren.jacques@coombesheadacademy.org.uk::43ef8901-ad65-4c05-8e95-19c9377e20fe" providerId="AD" clId="Web-{370E206C-139F-E0E6-C7F8-49FC2C1E6C3B}"/>
    <pc:docChg chg="modSld">
      <pc:chgData name="Lauren JACQUES" userId="S::lauren.jacques@coombesheadacademy.org.uk::43ef8901-ad65-4c05-8e95-19c9377e20fe" providerId="AD" clId="Web-{370E206C-139F-E0E6-C7F8-49FC2C1E6C3B}" dt="2024-06-07T16:00:37.203" v="155"/>
      <pc:docMkLst>
        <pc:docMk/>
      </pc:docMkLst>
      <pc:sldChg chg="modSp">
        <pc:chgData name="Lauren JACQUES" userId="S::lauren.jacques@coombesheadacademy.org.uk::43ef8901-ad65-4c05-8e95-19c9377e20fe" providerId="AD" clId="Web-{370E206C-139F-E0E6-C7F8-49FC2C1E6C3B}" dt="2024-06-07T16:00:37.203" v="155"/>
        <pc:sldMkLst>
          <pc:docMk/>
          <pc:sldMk cId="1812129223" sldId="257"/>
        </pc:sldMkLst>
        <pc:graphicFrameChg chg="mod modGraphic">
          <ac:chgData name="Lauren JACQUES" userId="S::lauren.jacques@coombesheadacademy.org.uk::43ef8901-ad65-4c05-8e95-19c9377e20fe" providerId="AD" clId="Web-{370E206C-139F-E0E6-C7F8-49FC2C1E6C3B}" dt="2024-06-07T16:00:37.203" v="155"/>
          <ac:graphicFrameMkLst>
            <pc:docMk/>
            <pc:sldMk cId="1812129223" sldId="257"/>
            <ac:graphicFrameMk id="4" creationId="{89388A1B-536B-4E0C-9FB7-7BA9A93D33BE}"/>
          </ac:graphicFrameMkLst>
        </pc:graphicFrameChg>
      </pc:sldChg>
    </pc:docChg>
  </pc:docChgLst>
  <pc:docChgLst>
    <pc:chgData name="Lauren JACQUES" userId="S::lauren.jacques@coombesheadacademy.org.uk::43ef8901-ad65-4c05-8e95-19c9377e20fe" providerId="AD" clId="Web-{07DEBF19-0A3E-D1CB-1A93-78C5A7C447AB}"/>
    <pc:docChg chg="modSld">
      <pc:chgData name="Lauren JACQUES" userId="S::lauren.jacques@coombesheadacademy.org.uk::43ef8901-ad65-4c05-8e95-19c9377e20fe" providerId="AD" clId="Web-{07DEBF19-0A3E-D1CB-1A93-78C5A7C447AB}" dt="2024-06-17T15:12:35.778" v="804"/>
      <pc:docMkLst>
        <pc:docMk/>
      </pc:docMkLst>
      <pc:sldChg chg="modSp">
        <pc:chgData name="Lauren JACQUES" userId="S::lauren.jacques@coombesheadacademy.org.uk::43ef8901-ad65-4c05-8e95-19c9377e20fe" providerId="AD" clId="Web-{07DEBF19-0A3E-D1CB-1A93-78C5A7C447AB}" dt="2024-06-17T15:12:35.778" v="804"/>
        <pc:sldMkLst>
          <pc:docMk/>
          <pc:sldMk cId="1812129223" sldId="257"/>
        </pc:sldMkLst>
        <pc:graphicFrameChg chg="mod modGraphic">
          <ac:chgData name="Lauren JACQUES" userId="S::lauren.jacques@coombesheadacademy.org.uk::43ef8901-ad65-4c05-8e95-19c9377e20fe" providerId="AD" clId="Web-{07DEBF19-0A3E-D1CB-1A93-78C5A7C447AB}" dt="2024-06-17T15:12:35.778" v="804"/>
          <ac:graphicFrameMkLst>
            <pc:docMk/>
            <pc:sldMk cId="1812129223" sldId="257"/>
            <ac:graphicFrameMk id="4" creationId="{89388A1B-536B-4E0C-9FB7-7BA9A93D33BE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6394D-6571-4396-8054-AB4DDE8D70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5CCA43-EF46-4748-8767-6999B74074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CAB90B-F8E3-4A3F-A5B2-F1BC50754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22961-5501-4817-9563-96D874EAC13F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FC014-217B-49AD-AAC6-029751C9A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40FA46-3B48-4090-9BFA-B92B07C85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8630B-F8C2-47F5-997D-BEFFB7998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326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AAEB6-64D6-4128-9BD5-B0E44701B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4C9BC8-C243-435C-8451-C563E8A68F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1415C-E092-47BA-8A53-39BD26CCF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22961-5501-4817-9563-96D874EAC13F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853E45-907C-4BA9-A8A0-887B38DE3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75B9C-EFD3-4CF4-BD04-C3D10C462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8630B-F8C2-47F5-997D-BEFFB7998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462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A634F2-78B7-45D8-861C-C3B6828334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1FEF61-4FD4-49AA-A19B-83E82EBC0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3F8CEE-4094-4546-95A7-0B05CAD18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22961-5501-4817-9563-96D874EAC13F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E94A0-4889-400C-84F1-1605CC7C8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F8193-6895-4B72-98B3-8FDE4B3EF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8630B-F8C2-47F5-997D-BEFFB7998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16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FE8E1-08F0-4B7F-8D5F-8E63D34CE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E9A1E-D5E2-418A-A124-477E42253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C94931-FF5F-4205-B14D-DCF1EFB4B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22961-5501-4817-9563-96D874EAC13F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580F4-9332-442A-8644-CB47FA170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6F846-A630-49F1-A60B-2F76A00C1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8630B-F8C2-47F5-997D-BEFFB7998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873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01C0E-4B07-40F9-975B-405461D25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19468-68FC-4654-8E1C-6F6B7039B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B64A56-5739-4C1A-91DD-D14CA62A2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22961-5501-4817-9563-96D874EAC13F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9408B9-81EE-4C45-848F-FACE9E327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B379A-9F77-42A2-BDB0-97F335AFC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8630B-F8C2-47F5-997D-BEFFB7998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788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7577A-1008-4D58-8807-16F390C19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C564F-E0B6-404C-8652-55B3FA03F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397EE4-B0B0-4E9B-820D-2B24DD4152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23DB08-FFFC-4EA3-A475-8AF5F8F35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22961-5501-4817-9563-96D874EAC13F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0D6789-8F4B-47DA-87E2-1090C5BB8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C4C92E-C9DD-4F3C-AF0D-426B6AA76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8630B-F8C2-47F5-997D-BEFFB7998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638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2F61C-A37A-48A6-9BBE-922DE4782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79BECB-2F54-4348-8E3A-1C8507214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40D5F-2969-4E45-B807-4FBB6C6033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7DF8BB-4B30-4025-849F-1F2AF07ECA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0D0168-A663-4EEB-A69D-F2BA43E837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BC69B0-C57A-4675-ADE6-DA35ED469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22961-5501-4817-9563-96D874EAC13F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75675F-9312-4DDC-8087-EBC2CF3D2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4A6513-AC80-40F2-AC7A-D06E24E61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8630B-F8C2-47F5-997D-BEFFB7998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509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31CB3-149B-481B-8827-06D1BF1ED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CF6C89-7BC9-42D0-B600-7B8B7E343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22961-5501-4817-9563-96D874EAC13F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07D9B1-F741-407B-B73F-B858FBBD6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55C39E-0D7A-477F-9867-E246A4080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8630B-F8C2-47F5-997D-BEFFB7998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784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57AD9B-9C30-4C6D-A396-96CCC5450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22961-5501-4817-9563-96D874EAC13F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43F202-6ABF-41D4-BEF0-F152A4629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C17610-49EC-4E60-8F04-8D44B495D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8630B-F8C2-47F5-997D-BEFFB7998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6190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0BADE-6630-46D6-B8E5-C54398C48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11094-9795-4167-9351-1D8B1D1AA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2C03E5-DEB9-4BC5-8536-D4BC1F71B1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0F6EF6-2470-46B7-8446-F41F28D8C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22961-5501-4817-9563-96D874EAC13F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1ED5BC-A787-4150-B08A-94A633135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994530-46AF-4251-A464-FCF6E71F9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8630B-F8C2-47F5-997D-BEFFB7998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335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83582-DF81-4411-91DA-D45609B9B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D2859B-52CC-49A1-8638-1F61714B57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FF1EFC-A91D-4E79-85ED-AC07E2A61F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269D02-E080-4CD4-AB82-503D12925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22961-5501-4817-9563-96D874EAC13F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7B6A0D-DD45-4727-AD15-DAA868901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6F79F6-F49D-48F1-8EE5-5AFFDA343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8630B-F8C2-47F5-997D-BEFFB7998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32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310DFE-CDBF-4BE3-8929-6B7653784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FADDE5-85D9-4C9A-AF3B-7C2A0AECCE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7173F-A552-44AD-97AB-5E4A76113B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22961-5501-4817-9563-96D874EAC13F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3677BA-30FC-4CB9-B90F-BFEF6AF567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1A479-66F0-4C29-BBEB-D84C6D2F2E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8630B-F8C2-47F5-997D-BEFFB7998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225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1A734-C9B1-4C7A-8C08-46C2740D1A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444643-8D8D-4652-A28A-09B7FCFFA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9388A1B-536B-4E0C-9FB7-7BA9A93D33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203148"/>
              </p:ext>
            </p:extLst>
          </p:nvPr>
        </p:nvGraphicFramePr>
        <p:xfrm>
          <a:off x="0" y="-8516"/>
          <a:ext cx="12192001" cy="75521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7660">
                  <a:extLst>
                    <a:ext uri="{9D8B030D-6E8A-4147-A177-3AD203B41FA5}">
                      <a16:colId xmlns:a16="http://schemas.microsoft.com/office/drawing/2014/main" val="3179929647"/>
                    </a:ext>
                  </a:extLst>
                </a:gridCol>
                <a:gridCol w="3729989">
                  <a:extLst>
                    <a:ext uri="{9D8B030D-6E8A-4147-A177-3AD203B41FA5}">
                      <a16:colId xmlns:a16="http://schemas.microsoft.com/office/drawing/2014/main" val="722318862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4185589985"/>
                    </a:ext>
                  </a:extLst>
                </a:gridCol>
                <a:gridCol w="3323318">
                  <a:extLst>
                    <a:ext uri="{9D8B030D-6E8A-4147-A177-3AD203B41FA5}">
                      <a16:colId xmlns:a16="http://schemas.microsoft.com/office/drawing/2014/main" val="124970345"/>
                    </a:ext>
                  </a:extLst>
                </a:gridCol>
                <a:gridCol w="263904">
                  <a:extLst>
                    <a:ext uri="{9D8B030D-6E8A-4147-A177-3AD203B41FA5}">
                      <a16:colId xmlns:a16="http://schemas.microsoft.com/office/drawing/2014/main" val="1310781016"/>
                    </a:ext>
                  </a:extLst>
                </a:gridCol>
                <a:gridCol w="3232006">
                  <a:extLst>
                    <a:ext uri="{9D8B030D-6E8A-4147-A177-3AD203B41FA5}">
                      <a16:colId xmlns:a16="http://schemas.microsoft.com/office/drawing/2014/main" val="2015187570"/>
                    </a:ext>
                  </a:extLst>
                </a:gridCol>
                <a:gridCol w="172564">
                  <a:extLst>
                    <a:ext uri="{9D8B030D-6E8A-4147-A177-3AD203B41FA5}">
                      <a16:colId xmlns:a16="http://schemas.microsoft.com/office/drawing/2014/main" val="731861405"/>
                    </a:ext>
                  </a:extLst>
                </a:gridCol>
              </a:tblGrid>
              <a:tr h="472382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Year 9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589413"/>
                  </a:ext>
                </a:extLst>
              </a:tr>
              <a:tr h="2237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Curriculum Cycle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Cycle 1: The Art of the Short Story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Cycle Two: Life Through a Lens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Cycle Three: An Inspector Calls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9890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What is being studied in this cycle?</a:t>
                      </a:r>
                    </a:p>
                    <a:p>
                      <a:pPr marL="228600" indent="-228600">
                        <a:spcAft>
                          <a:spcPts val="0"/>
                        </a:spcAft>
                        <a:buAutoNum type="arabicPeriod"/>
                      </a:pPr>
                      <a:r>
                        <a:rPr lang="en-GB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Several short stories from a selected anthology</a:t>
                      </a:r>
                    </a:p>
                    <a:p>
                      <a:pPr marL="228600" indent="-228600">
                        <a:spcAft>
                          <a:spcPts val="0"/>
                        </a:spcAft>
                        <a:buAutoNum type="arabicPeriod"/>
                      </a:pPr>
                      <a:r>
                        <a:rPr lang="en-GB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creative writing process (descriptive)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>
                        <a:effectLst/>
                        <a:latin typeface="+mn-lt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00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What is being studied in this cycle?</a:t>
                      </a:r>
                    </a:p>
                    <a:p>
                      <a:pPr marL="228600" marR="0" lvl="0" indent="-228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</a:pPr>
                      <a:r>
                        <a:rPr lang="en-GB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Non fiction texts</a:t>
                      </a:r>
                    </a:p>
                    <a:p>
                      <a:pPr marL="228600" marR="0" lvl="0" indent="-228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</a:pPr>
                      <a:r>
                        <a:rPr lang="en-GB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Poetry Anthology 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GB" sz="1000" b="0" i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s-ES" sz="1000">
                        <a:effectLst/>
                        <a:latin typeface="+mn-lt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00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What is being studied in this cycle?</a:t>
                      </a:r>
                    </a:p>
                    <a:p>
                      <a:pPr marL="228600" indent="-228600" algn="l">
                        <a:spcAft>
                          <a:spcPts val="0"/>
                        </a:spcAft>
                        <a:buAutoNum type="arabicPeriod"/>
                      </a:pPr>
                      <a:r>
                        <a:rPr lang="en-GB" sz="1000" i="0" dirty="0">
                          <a:effectLst/>
                          <a:latin typeface="+mn-lt"/>
                        </a:rPr>
                        <a:t>The play An Inspector Calls by J B Priestly</a:t>
                      </a:r>
                    </a:p>
                    <a:p>
                      <a:pPr marL="0" indent="0" algn="l">
                        <a:spcAft>
                          <a:spcPts val="0"/>
                        </a:spcAft>
                        <a:buNone/>
                      </a:pPr>
                      <a:endParaRPr lang="en-GB" sz="1000" i="0" dirty="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effectLst/>
                        <a:latin typeface="+mn-lt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9372820"/>
                  </a:ext>
                </a:extLst>
              </a:tr>
              <a:tr h="2237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Key Concepts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What are the key concepts in this unit?  </a:t>
                      </a:r>
                      <a:endParaRPr lang="en-GB" sz="1000" b="1" i="1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Reading: context, analysis of writer’s methods, plot, characterisation, themes, setting.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Writing: what methods do I use to produce a piece of compelling descriptive writing?  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What are the key concepts in this unit?  </a:t>
                      </a:r>
                      <a:endParaRPr lang="en-GB" sz="1000" b="1" i="1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Introduction to key terms such as form, viewpoint, purpose and perspective.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Identifying viewpoints and methods in poems.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Key themes in Power and Conflict poems. Context, writer’s methods.</a:t>
                      </a:r>
                      <a:endParaRPr lang="en-GB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What are the key concepts in this unit?  </a:t>
                      </a:r>
                      <a:endParaRPr lang="en-GB" sz="1000" b="1" i="1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Reading: context, analysis of writer’s methods, plot, characterisation, themes, setting.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7587701"/>
                  </a:ext>
                </a:extLst>
              </a:tr>
              <a:tr h="4475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Substantive Knowledge (</a:t>
                      </a:r>
                      <a:r>
                        <a:rPr lang="en-GB" sz="1000" dirty="0" err="1">
                          <a:effectLst/>
                          <a:latin typeface="+mn-lt"/>
                        </a:rPr>
                        <a:t>inc</a:t>
                      </a:r>
                      <a:r>
                        <a:rPr lang="en-GB" sz="1000" dirty="0">
                          <a:effectLst/>
                          <a:latin typeface="+mn-lt"/>
                        </a:rPr>
                        <a:t>’ Core / Declarative)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What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are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the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key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pieces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of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knowledge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in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this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unit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? </a:t>
                      </a:r>
                      <a:endParaRPr lang="es-ES" sz="1000" b="1" i="1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Context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of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short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stories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diversity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human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nature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social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messages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),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terminology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associated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with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writer’s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methods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use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of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motif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and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symbolism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 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Methods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you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can use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approach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your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own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creative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writing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(descriptive). 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s-ES" sz="1000" b="1" i="1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What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are </a:t>
                      </a:r>
                      <a:r>
                        <a:rPr lang="es-ES" sz="1000" b="1" i="1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the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1" i="1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key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1" i="1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pieces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1" i="1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of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1" i="1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knowledge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in </a:t>
                      </a:r>
                      <a:r>
                        <a:rPr lang="es-ES" sz="1000" b="1" i="1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this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1" i="1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unit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? </a:t>
                      </a:r>
                      <a:endParaRPr lang="en-US"/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1" i="1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s-ES" sz="1000" b="0" i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Context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0" i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of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non-</a:t>
                      </a:r>
                      <a:r>
                        <a:rPr lang="es-ES" sz="1000" b="0" i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fiction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es-ES" sz="1000" b="0" i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sublime)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s-ES" sz="1000" b="0" i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Context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0" i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of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0" i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0" i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poetry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  <a:endParaRPr lang="es-ES" b="0" i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s-ES" sz="1000" b="0" i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Methods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in </a:t>
                      </a:r>
                      <a:r>
                        <a:rPr lang="es-ES" sz="1000" b="0" i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poetry</a:t>
                      </a:r>
                      <a:endParaRPr lang="es-ES" sz="1000" b="0" i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s-ES" sz="1000" b="0" i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Analytical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0" i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wtriting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0" i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skills</a:t>
                      </a:r>
                      <a:endParaRPr lang="es-ES" sz="1000" b="0" i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Studying Blake-</a:t>
                      </a:r>
                      <a:r>
                        <a:rPr lang="en-GB" sz="1000" b="0" i="1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GB" sz="10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links to GCSE anthology.</a:t>
                      </a:r>
                      <a:endParaRPr lang="es-ES" dirty="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s-ES" sz="1000" b="1" i="1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00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What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are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the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key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pieces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of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knowledge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in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this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1" i="1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unit</a:t>
                      </a:r>
                      <a:r>
                        <a:rPr lang="es-ES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? </a:t>
                      </a:r>
                      <a:endParaRPr lang="es-ES" sz="1000" b="1" i="1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Context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of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play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(role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of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women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socialism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capitalism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post-war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Britain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 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),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terminology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associated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with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theatre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 and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play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 scripts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Writer’s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methods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 and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thematic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analysis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simile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metaphor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s-ES" sz="1000" b="0" i="0" dirty="0" err="1">
                          <a:solidFill>
                            <a:schemeClr val="tx1"/>
                          </a:solidFill>
                          <a:effectLst/>
                        </a:rPr>
                        <a:t>personification</a:t>
                      </a:r>
                      <a:r>
                        <a:rPr lang="es-ES" sz="1000" b="0" i="0" dirty="0">
                          <a:solidFill>
                            <a:schemeClr val="tx1"/>
                          </a:solidFill>
                          <a:effectLst/>
                        </a:rPr>
                        <a:t>…)</a:t>
                      </a:r>
                      <a:endParaRPr lang="es-ES" sz="1000" b="0" i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9310710"/>
                  </a:ext>
                </a:extLst>
              </a:tr>
              <a:tr h="6428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Hinterland -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(Enrich / Cultural Capital)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What wider ideas will this unit lead us to consider?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Social issues, the  influence of a writer’s background, dystopia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What wider ideas will this unit lead us to consider?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Social issues, the influence of a writer's background</a:t>
                      </a:r>
                      <a:endParaRPr lang="en-GB" sz="1000" b="1" i="1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What wider ideas will this unit lead us to consider?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Current affairs – Labour rights, politics, NHS, social equality, working conditions across the globe, war conditions, the cause and effect of different types of conflict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02350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Disciplinary Knowledge (the way the subject accumulates the knowledge)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What knowledge in this unit  relates to the study of English to KS5 and beyond?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 share works of literary significance,  to understand the universal nature of literature, to  link to modern reality and the idea of microcosms (introduction to KS5 lit)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What knowledge in this unit  relates to the study of English to KS5 and beyond?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Analysis of non-fiction texts, using rhetorical devices, understanding texts across different contexts (KS5 lang/lit).</a:t>
                      </a:r>
                      <a:endParaRPr lang="en-GB" sz="1000" i="0" dirty="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What knowledge in this unit  relates to the study of English to KS5 and beyond?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Study of modern theatre and discussion of politics. Consideration of morality and ethics. Question of British identity in the modern age and what is “society”?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Literary criticism – Marxism, feminism, symbolism, microcosm of society. Context of production and reception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1774505"/>
                  </a:ext>
                </a:extLst>
              </a:tr>
              <a:tr h="12098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Procedural (granular - how to do something in your subject)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What key processes will this unit address?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How to construct a piece of analytical writing based around considering 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What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ideas are being explored, 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How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does the writer present them and 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Why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does the writer want us to explore them ? 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What can be included in 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descriptive and narrative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writing to make it compelling?  To know how to craft a short story using methods analysed previously.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What key processes will this unit address?</a:t>
                      </a:r>
                    </a:p>
                    <a:p>
                      <a:pPr lvl="0">
                        <a:spcAft>
                          <a:spcPts val="0"/>
                        </a:spcAft>
                        <a:buNone/>
                      </a:pPr>
                      <a:r>
                        <a:rPr lang="en-GB" sz="10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How to construct a piece of analytical writing based around considering </a:t>
                      </a:r>
                      <a:r>
                        <a:rPr lang="en-GB" sz="1000" b="1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What</a:t>
                      </a:r>
                      <a:r>
                        <a:rPr lang="en-GB" sz="10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ideas are being explored, </a:t>
                      </a:r>
                      <a:r>
                        <a:rPr lang="en-GB" sz="1000" b="1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How</a:t>
                      </a:r>
                      <a:r>
                        <a:rPr lang="en-GB" sz="10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does the writer present them and </a:t>
                      </a:r>
                      <a:r>
                        <a:rPr lang="en-GB" sz="1000" b="1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Why</a:t>
                      </a:r>
                      <a:r>
                        <a:rPr lang="en-GB" sz="10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does the writer want us to explore them ?  </a:t>
                      </a:r>
                      <a:endParaRPr lang="en-US" sz="1000" b="0" i="0" u="none" strike="noStrike" noProof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>
                        <a:spcAft>
                          <a:spcPts val="0"/>
                        </a:spcAft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What can be included in transactional</a:t>
                      </a:r>
                      <a:r>
                        <a:rPr lang="en-GB" sz="10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GB" sz="10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writing to make it </a:t>
                      </a:r>
                      <a:r>
                        <a:rPr lang="en-GB" sz="10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compelling and have a clear viewpoint, perspective ad purpose.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What key processes will this unit address?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How to construct a piece of analytical writing based around considering 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What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ideas are being explored, 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How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does the writer present them and 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Why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does the writer want us to explore them ? 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3855597"/>
                  </a:ext>
                </a:extLst>
              </a:tr>
              <a:tr h="2237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Assessment Approach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What are the formal assessments for this unit?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MC</a:t>
                      </a:r>
                      <a:r>
                        <a:rPr lang="en-GB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: Write a short story about a discovery.</a:t>
                      </a:r>
                      <a:br>
                        <a:rPr lang="en-GB" sz="10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en-GB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EOC</a:t>
                      </a:r>
                      <a:r>
                        <a:rPr lang="en-GB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: </a:t>
                      </a:r>
                      <a:r>
                        <a:rPr lang="en-GB" sz="1000" b="0" i="0" u="none" strike="noStrike" noProof="0" dirty="0">
                          <a:effectLst/>
                        </a:rPr>
                        <a:t>Write a short story based on a mysterious encounter or write a short story developed from one of your previous pieces.</a:t>
                      </a:r>
                    </a:p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000"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What are the formal assessments for this unit?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MC:</a:t>
                      </a:r>
                      <a:r>
                        <a:rPr lang="en-GB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   </a:t>
                      </a:r>
                      <a:r>
                        <a:rPr lang="en-GB" sz="1000" b="0" i="0" u="none" strike="noStrike" noProof="0" dirty="0">
                          <a:effectLst/>
                        </a:rPr>
                        <a:t>Non-fiction reading task that assesses ability to find and comment on methods (includes extended analysis).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EOC:</a:t>
                      </a:r>
                      <a:r>
                        <a:rPr lang="en-GB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GB" sz="1000" b="0" i="0" u="none" strike="noStrike" noProof="0" dirty="0">
                          <a:effectLst/>
                        </a:rPr>
                        <a:t>Non-fiction reading task that assesses ability to find and comment on methods (includes extended analysis).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What are the formal assessments for this unit?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MC:</a:t>
                      </a:r>
                      <a:r>
                        <a:rPr lang="en-GB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 Literature paper 2 – Explore how Priestley presents ideas about society in AIC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EOC</a:t>
                      </a:r>
                      <a:r>
                        <a:rPr lang="en-GB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: Literature paper 2 – Explore how Priestley presents ideas about social responsibility in AIC.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7013867"/>
                  </a:ext>
                </a:extLst>
              </a:tr>
              <a:tr h="2849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Homework</a:t>
                      </a:r>
                    </a:p>
                  </a:txBody>
                  <a:tcPr marL="68580" marR="68580" marT="0" marB="0"/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Weekly Bedrock tasks                                                                                                                            Weekly Bedrock tasks                                                                                                              Weekly Bedrock tasks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546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2129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1B974E9B42DF42A6DCCCB579A3E4C6" ma:contentTypeVersion="6" ma:contentTypeDescription="Create a new document." ma:contentTypeScope="" ma:versionID="52a258d1763cccd831a686852d7ddcef">
  <xsd:schema xmlns:xsd="http://www.w3.org/2001/XMLSchema" xmlns:xs="http://www.w3.org/2001/XMLSchema" xmlns:p="http://schemas.microsoft.com/office/2006/metadata/properties" xmlns:ns2="f6dbf1d6-2ce5-40df-9cc9-9bb34b01c2e0" xmlns:ns3="9ad13610-ae9a-4e71-a8d9-9480d9997d77" targetNamespace="http://schemas.microsoft.com/office/2006/metadata/properties" ma:root="true" ma:fieldsID="9fa17866a8f4b6d3f626960390c2734e" ns2:_="" ns3:_="">
    <xsd:import namespace="f6dbf1d6-2ce5-40df-9cc9-9bb34b01c2e0"/>
    <xsd:import namespace="9ad13610-ae9a-4e71-a8d9-9480d9997d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dbf1d6-2ce5-40df-9cc9-9bb34b01c2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3610-ae9a-4e71-a8d9-9480d9997d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C143976-8B11-47F4-9AC9-070339C9F3FC}"/>
</file>

<file path=customXml/itemProps2.xml><?xml version="1.0" encoding="utf-8"?>
<ds:datastoreItem xmlns:ds="http://schemas.openxmlformats.org/officeDocument/2006/customXml" ds:itemID="{438CBEE5-6B9B-4DDF-BC41-545344CF0F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AFFB26-CC6A-4C97-A8BB-75FF6AB3B886}">
  <ds:schemaRefs>
    <ds:schemaRef ds:uri="7c97f016-a6e1-475b-ac2d-aaa20401d835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Catrin PEAKE</dc:creator>
  <cp:revision>90</cp:revision>
  <dcterms:created xsi:type="dcterms:W3CDTF">2021-09-13T09:58:33Z</dcterms:created>
  <dcterms:modified xsi:type="dcterms:W3CDTF">2024-06-17T15:12:39Z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0x010100D41B974E9B42DF42A6DCCCB579A3E4C6</vt:lpwstr>
  </property>
  <property fmtid="{D5CDD505-2E9C-101B-9397-08002B2CF9AE}" pid="3" name="Order">
    <vt:r8>58200</vt:r8>
  </property>
  <property fmtid="{D5CDD505-2E9C-101B-9397-08002B2CF9AE}" pid="4" name="Topic">
    <vt:lpwstr/>
  </property>
  <property fmtid="{D5CDD505-2E9C-101B-9397-08002B2CF9AE}" pid="5" name="Term">
    <vt:lpwstr/>
  </property>
  <property fmtid="{D5CDD505-2E9C-101B-9397-08002B2CF9AE}" pid="6" name="Staff Category">
    <vt:lpwstr/>
  </property>
  <property fmtid="{D5CDD505-2E9C-101B-9397-08002B2CF9AE}" pid="7" name="Week">
    <vt:lpwstr/>
  </property>
  <property fmtid="{D5CDD505-2E9C-101B-9397-08002B2CF9AE}" pid="8" name="Exam Board">
    <vt:lpwstr/>
  </property>
</Properties>
</file>