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D2A0-33A5-4CA0-9EAF-6BA0A5D6E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51323-E51E-432F-932E-17736FBBF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5B59B-B330-4179-9BF3-2859F1A7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8E6F-BB0C-45B4-8E00-B1B539A2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D41FF-7D5A-4336-9098-9C6FB0B2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2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9F41-7D1C-4BAA-9DF6-5A0FC53F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8FC22-56D0-419D-86BE-5CD4665D5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37023-CA6B-4AE5-AF28-6E71DD50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6B679-2B03-4D8E-900D-BC14C7E3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ECD9B-5B6D-40EE-81E8-DF56CF6F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5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2CD97-1598-4034-A67D-3B01054C1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C59B2-DD6B-4A69-BB15-998B38E0B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73CA9-91C9-4352-AAF0-683AD39F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A7C27-FC12-4430-A916-FA027446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1F0F5-93D7-4096-B583-095FA355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3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5C28-3396-4CDA-8718-AB131A07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BB216-8499-44F2-ADB7-10C6977E4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852A-DD21-49A6-A684-95ECA8A1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F6F9-C6C3-473B-90C0-40128AC5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5DDC-E72A-4F6D-BA6F-A33D3D99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3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2B46-80BC-4E2A-AD8E-7ED06FB9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593FC-2361-4F59-913B-E72D49C0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F3E23-0050-4BD9-B9B6-53046411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1F1AF-780E-4E79-92E5-08DC7B05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D2E74-53EB-41E8-A715-E39530D7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88A5-5E7A-47C2-A8C8-619196AF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6398-C091-4CB4-8241-B40484252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6C35D-A490-44E5-BF8F-55E9C829B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D9DDC-A409-49AD-A2A7-20D909F0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5E5CB-32DE-4FE1-909F-BEB81AD1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50ACD-AF58-4B03-97A1-1F3F0D95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7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4838-6E42-4E5F-8FDC-5632F5A1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1B782-BC0A-4BAB-BED5-B04C433BA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FA6A5-E400-4E04-B5A2-2FF9F4E69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8B0C0-C464-4A65-A740-B600CF802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B045C-7F7D-4C82-802D-04DC539AA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72DCA-F731-4799-99B2-C407DF71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B457D-8934-4BC5-A1D8-46A0A706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F0285-82B4-4352-ACD8-D9867B62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4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EC5E-6523-4CAA-ABB4-4DC61CA8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A2386-9F17-4BB7-A966-2B12391F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7B1FF-162C-4B69-A494-1CBBBA13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54F1E-39D8-4ED3-8044-92734A4F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88523-2DB8-4AA1-9C49-15C8B06F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2F8C3-8774-469D-BBF3-4A4E2D75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E9AC1-7DFC-422D-B5CD-BE6F4D88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2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9F7B-9719-4C84-9C71-6F8FC742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EA48D-A266-4217-8550-312D090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9D569-581F-4915-B579-2F1D82E04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C9A6F-005F-4AC3-8158-2143955A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B547D-5D2F-4261-9697-4002580B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05B29-76D1-4E5A-B856-410DD50A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5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999E-E77F-46E6-95A0-BBC83CDD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D22BB-5384-4774-BBAE-C59484BC2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74745-2A42-4927-A3FD-22E18B3DA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70B2D-BCDF-46D3-99A2-FEFCF487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20FF8-C96C-47D7-A880-FBB1EAFA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99EB5-C8CE-4D35-AE5A-3601BDEC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9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7F159-F29D-4736-B851-CA46DBF6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5E4CA-05E0-4C32-9A8C-164554B2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E9263-94A8-4325-A1DC-2D38E472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C867-09EB-46CF-9B8B-E51DA52769AF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74A7-03DA-42E1-A4F8-07446917D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03EF0-8C43-4971-BD3C-4EDA4A89B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3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459D96-88F2-415C-A4AE-B68655C39186}"/>
              </a:ext>
            </a:extLst>
          </p:cNvPr>
          <p:cNvSpPr/>
          <p:nvPr/>
        </p:nvSpPr>
        <p:spPr>
          <a:xfrm>
            <a:off x="3226915" y="73698"/>
            <a:ext cx="4377755" cy="5779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latin typeface="XCCW Joined 1a" panose="03050602040000000000" pitchFamily="66" charset="0"/>
              </a:rPr>
              <a:t>Hinduism – Y5/6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B47D4B8-1410-4A27-ADEE-63BADA73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393" y="3116189"/>
            <a:ext cx="6167437" cy="0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1F7845E8-FAEF-4129-9D5A-C316C8A7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5" y="96077"/>
            <a:ext cx="2483742" cy="3197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Avatar – A deity (God) may appear in a different form.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Deity – A God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Holi – is a festival of colour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Hindu – a person who follows Hinduism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Karma – good deeds bring good things – doing bad things brings bad luck.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Krishna</a:t>
            </a:r>
            <a:r>
              <a:rPr lang="en-GB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a main deity who is an avatar of Vishnu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Reincarnation – after death the soul is reborn into another being.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Samsara – cycle of life, death and rebirth</a:t>
            </a:r>
          </a:p>
        </p:txBody>
      </p:sp>
      <p:sp>
        <p:nvSpPr>
          <p:cNvPr id="6" name="AutoShape 6" descr="Image result for penguin">
            <a:extLst>
              <a:ext uri="{FF2B5EF4-FFF2-40B4-BE49-F238E27FC236}">
                <a16:creationId xmlns:a16="http://schemas.microsoft.com/office/drawing/2014/main" id="{1DB35D06-B997-4621-8A5E-2276F5DEE3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8EE24-A027-42A6-A9C6-1FBB9773B76C}"/>
              </a:ext>
            </a:extLst>
          </p:cNvPr>
          <p:cNvSpPr txBox="1"/>
          <p:nvPr/>
        </p:nvSpPr>
        <p:spPr>
          <a:xfrm>
            <a:off x="7939649" y="60326"/>
            <a:ext cx="39099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Where Hinduism Began:   India</a:t>
            </a:r>
          </a:p>
          <a:p>
            <a:endParaRPr lang="en-GB" u="sng" dirty="0">
              <a:latin typeface="XCCW Joined 1a" panose="03050602040000000000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C86F50-65CC-4B09-A0BE-B1F48EC790E8}"/>
              </a:ext>
            </a:extLst>
          </p:cNvPr>
          <p:cNvSpPr txBox="1"/>
          <p:nvPr/>
        </p:nvSpPr>
        <p:spPr>
          <a:xfrm>
            <a:off x="14108" y="3858940"/>
            <a:ext cx="3934272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XCCW Joined 1a" panose="03050602040000000000" pitchFamily="66" charset="0"/>
              </a:rPr>
              <a:t>Main Beliefs</a:t>
            </a:r>
          </a:p>
          <a:p>
            <a:endParaRPr lang="en-GB" sz="1000" b="1" i="1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r>
              <a:rPr lang="en-GB" sz="1000" b="1" i="1" dirty="0">
                <a:solidFill>
                  <a:srgbClr val="002060"/>
                </a:solidFill>
                <a:latin typeface="XCCW Joined 1a" panose="03050602040000000000" pitchFamily="66" charset="0"/>
              </a:rPr>
              <a:t>Hindus believe in one supreme being (God) – Brahman who can appear in many forms known as deities (Gods).  These deities can also appear as different avatars.</a:t>
            </a:r>
          </a:p>
          <a:p>
            <a:endParaRPr lang="en-GB" sz="1000" b="1" i="1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r>
              <a:rPr lang="en-GB" sz="1000" b="1" i="1" dirty="0">
                <a:solidFill>
                  <a:srgbClr val="002060"/>
                </a:solidFill>
                <a:latin typeface="XCCW Joined 1a" panose="03050602040000000000" pitchFamily="66" charset="0"/>
              </a:rPr>
              <a:t>Dharma</a:t>
            </a:r>
            <a:r>
              <a:rPr lang="en-GB" sz="1000" b="1" dirty="0">
                <a:solidFill>
                  <a:srgbClr val="002060"/>
                </a:solidFill>
                <a:latin typeface="XCCW Joined 1a" panose="03050602040000000000" pitchFamily="66" charset="0"/>
              </a:rPr>
              <a:t>-right way of living</a:t>
            </a:r>
          </a:p>
          <a:p>
            <a:endParaRPr lang="en-GB" sz="1000" b="1" i="1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r>
              <a:rPr lang="en-GB" sz="1000" b="1" i="1" dirty="0">
                <a:solidFill>
                  <a:srgbClr val="002060"/>
                </a:solidFill>
                <a:latin typeface="XCCW Joined 1a" panose="03050602040000000000" pitchFamily="66" charset="0"/>
              </a:rPr>
              <a:t>Reincarnation</a:t>
            </a:r>
            <a:r>
              <a:rPr lang="en-GB" sz="1000" b="1" dirty="0">
                <a:solidFill>
                  <a:srgbClr val="002060"/>
                </a:solidFill>
                <a:latin typeface="XCCW Joined 1a" panose="03050602040000000000" pitchFamily="66" charset="0"/>
              </a:rPr>
              <a:t>- Hindus believe that after death of the body the soul enters another living thing.</a:t>
            </a:r>
          </a:p>
          <a:p>
            <a:endParaRPr lang="en-GB" sz="1000" b="1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r>
              <a:rPr lang="en-GB" sz="1000" b="1" dirty="0">
                <a:solidFill>
                  <a:srgbClr val="002060"/>
                </a:solidFill>
                <a:latin typeface="XCCW Joined 1a" panose="03050602040000000000" pitchFamily="66" charset="0"/>
              </a:rPr>
              <a:t>The cycle of Samsara – the cycle of life, death and rebirth.</a:t>
            </a:r>
          </a:p>
          <a:p>
            <a:endParaRPr lang="en-GB" sz="1000" b="1" i="1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r>
              <a:rPr lang="en-GB" sz="1000" b="1" i="1" dirty="0">
                <a:solidFill>
                  <a:srgbClr val="002060"/>
                </a:solidFill>
                <a:latin typeface="XCCW Joined 1a" panose="03050602040000000000" pitchFamily="66" charset="0"/>
              </a:rPr>
              <a:t>Moksha-freeing </a:t>
            </a:r>
            <a:r>
              <a:rPr lang="en-GB" sz="1000" b="1" dirty="0">
                <a:solidFill>
                  <a:srgbClr val="002060"/>
                </a:solidFill>
                <a:latin typeface="XCCW Joined 1a" panose="03050602040000000000" pitchFamily="66" charset="0"/>
              </a:rPr>
              <a:t>of the soul from the cycle of death and rebirth.</a:t>
            </a:r>
          </a:p>
          <a:p>
            <a:endParaRPr lang="en-GB" sz="1000" b="1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r>
              <a:rPr lang="en-GB" sz="1000" b="1" dirty="0">
                <a:solidFill>
                  <a:srgbClr val="002060"/>
                </a:solidFill>
                <a:latin typeface="XCCW Joined 1a" panose="03050602040000000000" pitchFamily="66" charset="0"/>
              </a:rPr>
              <a:t>Karma – Hindus believe in the law of Karma whereby if a person does good things then good things will happen to them.  Also if a person does bad things then bad things may happen to them.</a:t>
            </a:r>
          </a:p>
        </p:txBody>
      </p:sp>
      <p:sp>
        <p:nvSpPr>
          <p:cNvPr id="18" name="AutoShape 6" descr="Image result for compass">
            <a:extLst>
              <a:ext uri="{FF2B5EF4-FFF2-40B4-BE49-F238E27FC236}">
                <a16:creationId xmlns:a16="http://schemas.microsoft.com/office/drawing/2014/main" id="{2925C7F9-A258-40D4-8266-F0C7D29319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7990" y="3420990"/>
            <a:ext cx="312810" cy="3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8" descr="Image result for compass">
            <a:extLst>
              <a:ext uri="{FF2B5EF4-FFF2-40B4-BE49-F238E27FC236}">
                <a16:creationId xmlns:a16="http://schemas.microsoft.com/office/drawing/2014/main" id="{5D856371-6E41-40DE-8026-4E532044B2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2" descr="Image result for compass">
            <a:extLst>
              <a:ext uri="{FF2B5EF4-FFF2-40B4-BE49-F238E27FC236}">
                <a16:creationId xmlns:a16="http://schemas.microsoft.com/office/drawing/2014/main" id="{CBCC595C-11DC-4752-B361-51E05876B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928F1E-A6F1-4362-837C-11F346DD191E}"/>
              </a:ext>
            </a:extLst>
          </p:cNvPr>
          <p:cNvSpPr txBox="1"/>
          <p:nvPr/>
        </p:nvSpPr>
        <p:spPr>
          <a:xfrm>
            <a:off x="9372965" y="671809"/>
            <a:ext cx="2476585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u="sng" dirty="0"/>
              <a:t>Gods</a:t>
            </a:r>
          </a:p>
          <a:p>
            <a:endParaRPr lang="en-GB" sz="1200" dirty="0"/>
          </a:p>
          <a:p>
            <a:r>
              <a:rPr lang="en-GB" sz="1000" dirty="0"/>
              <a:t>One supreme being: Brahman</a:t>
            </a:r>
          </a:p>
          <a:p>
            <a:endParaRPr lang="en-GB" sz="1000" dirty="0"/>
          </a:p>
          <a:p>
            <a:r>
              <a:rPr lang="en-GB" sz="1000" dirty="0"/>
              <a:t>Popular Deities (Gods): Brahma, Vishnu, Shiva, Hanuman, Lakshmi, Ganesh.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07A5A-C54A-44A7-A97C-B1C7ACA860F8}"/>
              </a:ext>
            </a:extLst>
          </p:cNvPr>
          <p:cNvSpPr txBox="1"/>
          <p:nvPr/>
        </p:nvSpPr>
        <p:spPr>
          <a:xfrm>
            <a:off x="3207026" y="1072082"/>
            <a:ext cx="41744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/>
          </a:p>
          <a:p>
            <a:endParaRPr lang="en-GB" sz="1100" dirty="0"/>
          </a:p>
          <a:p>
            <a:r>
              <a:rPr lang="en-GB" sz="1100" dirty="0"/>
              <a:t>          Timeline of Hinduism compared to other religions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B04D0E1F-A56B-468E-8E8D-12EF74A9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492" y="1603799"/>
            <a:ext cx="4543425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Hinduism                   Buddhism                                                   Islam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 BCE                    590 BCE                  0                                   610 CE</a:t>
            </a:r>
          </a:p>
          <a:p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1500 BCE                                              33 CE	                                    1500 CE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Judaism                                              Christianity                                              Sikhism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D3AA8B-0147-4782-8E5D-CD968C47B6DE}"/>
              </a:ext>
            </a:extLst>
          </p:cNvPr>
          <p:cNvCxnSpPr>
            <a:cxnSpLocks/>
          </p:cNvCxnSpPr>
          <p:nvPr/>
        </p:nvCxnSpPr>
        <p:spPr>
          <a:xfrm>
            <a:off x="3843561" y="2141720"/>
            <a:ext cx="43118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26B519-4537-4D5C-8956-6C9AD916C590}"/>
              </a:ext>
            </a:extLst>
          </p:cNvPr>
          <p:cNvCxnSpPr>
            <a:cxnSpLocks/>
          </p:cNvCxnSpPr>
          <p:nvPr/>
        </p:nvCxnSpPr>
        <p:spPr>
          <a:xfrm>
            <a:off x="3894657" y="1996041"/>
            <a:ext cx="0" cy="12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5B684F-B230-49D7-8550-DB649D64FFEB}"/>
              </a:ext>
            </a:extLst>
          </p:cNvPr>
          <p:cNvCxnSpPr>
            <a:cxnSpLocks/>
          </p:cNvCxnSpPr>
          <p:nvPr/>
        </p:nvCxnSpPr>
        <p:spPr>
          <a:xfrm flipV="1">
            <a:off x="4180504" y="2132205"/>
            <a:ext cx="0" cy="1768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2AA718-2B6E-4253-A4A5-242FE5F41862}"/>
              </a:ext>
            </a:extLst>
          </p:cNvPr>
          <p:cNvCxnSpPr/>
          <p:nvPr/>
        </p:nvCxnSpPr>
        <p:spPr>
          <a:xfrm>
            <a:off x="4749988" y="2002427"/>
            <a:ext cx="0" cy="120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7086116-0480-4637-8D4B-F43B49C7FC2E}"/>
              </a:ext>
            </a:extLst>
          </p:cNvPr>
          <p:cNvCxnSpPr>
            <a:cxnSpLocks/>
          </p:cNvCxnSpPr>
          <p:nvPr/>
        </p:nvCxnSpPr>
        <p:spPr>
          <a:xfrm>
            <a:off x="5512905" y="2002427"/>
            <a:ext cx="0" cy="1148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541B78-AE94-4E2F-A325-D3A9184B5A05}"/>
              </a:ext>
            </a:extLst>
          </p:cNvPr>
          <p:cNvCxnSpPr>
            <a:cxnSpLocks/>
          </p:cNvCxnSpPr>
          <p:nvPr/>
        </p:nvCxnSpPr>
        <p:spPr>
          <a:xfrm>
            <a:off x="6499885" y="1987733"/>
            <a:ext cx="0" cy="153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4186733-D58F-4E89-8BC5-2DEA6685D1DD}"/>
              </a:ext>
            </a:extLst>
          </p:cNvPr>
          <p:cNvCxnSpPr>
            <a:cxnSpLocks/>
          </p:cNvCxnSpPr>
          <p:nvPr/>
        </p:nvCxnSpPr>
        <p:spPr>
          <a:xfrm>
            <a:off x="5674027" y="2173105"/>
            <a:ext cx="0" cy="145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E3AA2E8-4DDE-4515-8C18-B3A0EEFC882C}"/>
              </a:ext>
            </a:extLst>
          </p:cNvPr>
          <p:cNvCxnSpPr/>
          <p:nvPr/>
        </p:nvCxnSpPr>
        <p:spPr>
          <a:xfrm>
            <a:off x="7267057" y="2141720"/>
            <a:ext cx="0" cy="1768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ED4AC21-F245-4703-8EAA-D5B34FA44FD8}"/>
              </a:ext>
            </a:extLst>
          </p:cNvPr>
          <p:cNvSpPr txBox="1"/>
          <p:nvPr/>
        </p:nvSpPr>
        <p:spPr>
          <a:xfrm>
            <a:off x="5309311" y="3013261"/>
            <a:ext cx="1111476" cy="507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u="sng" dirty="0"/>
              <a:t>Places of Worship</a:t>
            </a:r>
            <a:r>
              <a:rPr lang="en-GB" sz="900" dirty="0"/>
              <a:t>:</a:t>
            </a:r>
          </a:p>
          <a:p>
            <a:r>
              <a:rPr lang="en-GB" sz="900" dirty="0"/>
              <a:t>- The Mandir</a:t>
            </a:r>
          </a:p>
          <a:p>
            <a:r>
              <a:rPr lang="en-GB" sz="900" dirty="0"/>
              <a:t>- A shrine at home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880D06-6FF6-4CEE-9771-63A735948716}"/>
              </a:ext>
            </a:extLst>
          </p:cNvPr>
          <p:cNvSpPr txBox="1"/>
          <p:nvPr/>
        </p:nvSpPr>
        <p:spPr>
          <a:xfrm>
            <a:off x="3207026" y="265043"/>
            <a:ext cx="1397188" cy="7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6" name="AutoShape 4" descr="Image result for om symbol">
            <a:extLst>
              <a:ext uri="{FF2B5EF4-FFF2-40B4-BE49-F238E27FC236}">
                <a16:creationId xmlns:a16="http://schemas.microsoft.com/office/drawing/2014/main" id="{83CD277B-C1C3-409A-8B93-7844EDA92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EC726-926A-4A68-A6CF-8F322D3BE6D8}"/>
              </a:ext>
            </a:extLst>
          </p:cNvPr>
          <p:cNvSpPr txBox="1"/>
          <p:nvPr/>
        </p:nvSpPr>
        <p:spPr>
          <a:xfrm>
            <a:off x="3207026" y="289010"/>
            <a:ext cx="1397188" cy="7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423B52C-83C2-4B4E-81F8-5037DBA57AA5}"/>
              </a:ext>
            </a:extLst>
          </p:cNvPr>
          <p:cNvSpPr txBox="1"/>
          <p:nvPr/>
        </p:nvSpPr>
        <p:spPr>
          <a:xfrm>
            <a:off x="3207026" y="289596"/>
            <a:ext cx="1397188" cy="7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0" name="Picture 6" descr="Image result for hindu symbols">
            <a:extLst>
              <a:ext uri="{FF2B5EF4-FFF2-40B4-BE49-F238E27FC236}">
                <a16:creationId xmlns:a16="http://schemas.microsoft.com/office/drawing/2014/main" id="{7D695871-F4BC-4970-BEE8-56D8B9B2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36" y="24963"/>
            <a:ext cx="935882" cy="9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indu temple">
            <a:extLst>
              <a:ext uri="{FF2B5EF4-FFF2-40B4-BE49-F238E27FC236}">
                <a16:creationId xmlns:a16="http://schemas.microsoft.com/office/drawing/2014/main" id="{39845921-7A75-48C4-9EFB-354FFE94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74" y="3003777"/>
            <a:ext cx="935078" cy="16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indu shrine at home">
            <a:extLst>
              <a:ext uri="{FF2B5EF4-FFF2-40B4-BE49-F238E27FC236}">
                <a16:creationId xmlns:a16="http://schemas.microsoft.com/office/drawing/2014/main" id="{255C876E-49D5-4A19-9B3C-890CE3EA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329" y="2995793"/>
            <a:ext cx="1019687" cy="128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D7E52-C92E-4EDB-8460-6A87CCB385DC}"/>
              </a:ext>
            </a:extLst>
          </p:cNvPr>
          <p:cNvSpPr txBox="1"/>
          <p:nvPr/>
        </p:nvSpPr>
        <p:spPr>
          <a:xfrm>
            <a:off x="9372965" y="1878215"/>
            <a:ext cx="235137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Main Festivals</a:t>
            </a:r>
          </a:p>
          <a:p>
            <a:r>
              <a:rPr lang="en-GB" sz="1100" dirty="0" err="1"/>
              <a:t>Divali</a:t>
            </a:r>
            <a:r>
              <a:rPr lang="en-GB" sz="1100" dirty="0"/>
              <a:t>, Holi, </a:t>
            </a:r>
            <a:r>
              <a:rPr lang="en-GB" sz="1100" dirty="0" err="1"/>
              <a:t>Maha</a:t>
            </a:r>
            <a:r>
              <a:rPr lang="en-GB" sz="1100" dirty="0"/>
              <a:t> Shivaratri, Onam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77017-4529-450C-9912-0701FFECCEFD}"/>
              </a:ext>
            </a:extLst>
          </p:cNvPr>
          <p:cNvSpPr txBox="1"/>
          <p:nvPr/>
        </p:nvSpPr>
        <p:spPr>
          <a:xfrm>
            <a:off x="6448491" y="4691959"/>
            <a:ext cx="1331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Hindu Temple is called a Mandir.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306D0-D2B6-45F8-B30F-7117AAA4FB4F}"/>
              </a:ext>
            </a:extLst>
          </p:cNvPr>
          <p:cNvSpPr txBox="1"/>
          <p:nvPr/>
        </p:nvSpPr>
        <p:spPr>
          <a:xfrm>
            <a:off x="7545742" y="4242201"/>
            <a:ext cx="13732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 home shrine containing one of the Hindu Gods ,Ganesh - he is remover of obstacles and God of wisdom.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C5DAC-97CB-4F02-9AFA-484FC474A545}"/>
              </a:ext>
            </a:extLst>
          </p:cNvPr>
          <p:cNvSpPr txBox="1"/>
          <p:nvPr/>
        </p:nvSpPr>
        <p:spPr>
          <a:xfrm>
            <a:off x="3321253" y="677912"/>
            <a:ext cx="1067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Om symbol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4E0B5-BAC3-4372-8499-F6BAF495C513}"/>
              </a:ext>
            </a:extLst>
          </p:cNvPr>
          <p:cNvSpPr txBox="1"/>
          <p:nvPr/>
        </p:nvSpPr>
        <p:spPr>
          <a:xfrm>
            <a:off x="6893666" y="967409"/>
            <a:ext cx="114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Sacred Text: </a:t>
            </a:r>
          </a:p>
          <a:p>
            <a:r>
              <a:rPr lang="en-GB" sz="1000" dirty="0"/>
              <a:t>The Vedas</a:t>
            </a:r>
          </a:p>
        </p:txBody>
      </p:sp>
      <p:pic>
        <p:nvPicPr>
          <p:cNvPr id="38" name="Picture 37" descr="Image result for vishnu">
            <a:extLst>
              <a:ext uri="{FF2B5EF4-FFF2-40B4-BE49-F238E27FC236}">
                <a16:creationId xmlns:a16="http://schemas.microsoft.com/office/drawing/2014/main" id="{63F1B193-25D8-4592-8349-569B9B2D930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48" y="947469"/>
            <a:ext cx="971505" cy="153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Image result for lakshmi hinduism">
            <a:extLst>
              <a:ext uri="{FF2B5EF4-FFF2-40B4-BE49-F238E27FC236}">
                <a16:creationId xmlns:a16="http://schemas.microsoft.com/office/drawing/2014/main" id="{8FE413DF-2A06-4A37-8A71-20B57C7DE40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800" y="794101"/>
            <a:ext cx="809167" cy="11683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4A1A2A-9663-4DE3-BCE7-131745480B9E}"/>
              </a:ext>
            </a:extLst>
          </p:cNvPr>
          <p:cNvSpPr txBox="1"/>
          <p:nvPr/>
        </p:nvSpPr>
        <p:spPr>
          <a:xfrm>
            <a:off x="2554781" y="2472139"/>
            <a:ext cx="12252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Vishnu – is the preserver God he comes to earth in many forms (avatars) – the most famous avatar is Rama or Krishna.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D1236-7C09-4013-BF13-7BCCDDB32EEF}"/>
              </a:ext>
            </a:extLst>
          </p:cNvPr>
          <p:cNvSpPr txBox="1"/>
          <p:nvPr/>
        </p:nvSpPr>
        <p:spPr>
          <a:xfrm>
            <a:off x="8232369" y="2020531"/>
            <a:ext cx="118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Lakshmi–Goddess of wealth and purity.</a:t>
            </a:r>
          </a:p>
        </p:txBody>
      </p:sp>
      <p:pic>
        <p:nvPicPr>
          <p:cNvPr id="48" name="Picture 47" descr="what are the vedas">
            <a:extLst>
              <a:ext uri="{FF2B5EF4-FFF2-40B4-BE49-F238E27FC236}">
                <a16:creationId xmlns:a16="http://schemas.microsoft.com/office/drawing/2014/main" id="{FA50B8F2-6587-4EAA-939A-DDA6D5051AA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13" y="29602"/>
            <a:ext cx="594275" cy="88207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A50C11D-59FE-4303-BAB6-B1AB07AD0C16}"/>
              </a:ext>
            </a:extLst>
          </p:cNvPr>
          <p:cNvSpPr txBox="1"/>
          <p:nvPr/>
        </p:nvSpPr>
        <p:spPr>
          <a:xfrm>
            <a:off x="9372964" y="2407062"/>
            <a:ext cx="2476585" cy="10926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b="1" u="sng" dirty="0"/>
              <a:t>Sacred Thread Ceremony</a:t>
            </a:r>
          </a:p>
          <a:p>
            <a:r>
              <a:rPr lang="en-GB" sz="9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Sacred Thread ceremony is 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Hindu boys confirm they are of an age to take on religious responsibility and are presented with the special thread. Girls are sometimes honoured in the same way.</a:t>
            </a:r>
          </a:p>
          <a:p>
            <a:endParaRPr lang="en-GB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706173-D02E-4D07-AB13-5F6923AB97F6}"/>
              </a:ext>
            </a:extLst>
          </p:cNvPr>
          <p:cNvSpPr txBox="1"/>
          <p:nvPr/>
        </p:nvSpPr>
        <p:spPr>
          <a:xfrm>
            <a:off x="10055409" y="5026736"/>
            <a:ext cx="2122483" cy="1723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800" b="1" u="sng" dirty="0"/>
              <a:t>Four ashramas</a:t>
            </a:r>
          </a:p>
          <a:p>
            <a:endParaRPr lang="en-GB" sz="800" dirty="0"/>
          </a:p>
          <a:p>
            <a:r>
              <a:rPr lang="en-GB" sz="800" dirty="0"/>
              <a:t>These are four stages of life that some Hindus still live by. At each stage they are meant to do a list of things.</a:t>
            </a:r>
          </a:p>
          <a:p>
            <a:endParaRPr lang="en-GB" sz="800" dirty="0"/>
          </a:p>
          <a:p>
            <a:pPr marL="228600" indent="-228600">
              <a:buAutoNum type="arabicPeriod"/>
            </a:pPr>
            <a:r>
              <a:rPr lang="en-GB" sz="800" dirty="0" err="1"/>
              <a:t>Brahmacharyya</a:t>
            </a:r>
            <a:r>
              <a:rPr lang="en-GB" sz="800" dirty="0"/>
              <a:t> – A time for education</a:t>
            </a:r>
          </a:p>
          <a:p>
            <a:pPr marL="228600" indent="-228600">
              <a:buAutoNum type="arabicPeriod"/>
            </a:pPr>
            <a:r>
              <a:rPr lang="en-GB" sz="800" dirty="0" err="1"/>
              <a:t>Grihasta</a:t>
            </a:r>
            <a:r>
              <a:rPr lang="en-GB" sz="800" dirty="0"/>
              <a:t> – the household stage – sometimes they marry and have a family</a:t>
            </a:r>
          </a:p>
          <a:p>
            <a:pPr marL="228600" indent="-228600">
              <a:buAutoNum type="arabicPeriod"/>
            </a:pPr>
            <a:r>
              <a:rPr lang="en-GB" sz="800" dirty="0"/>
              <a:t>Vanaprastha – the retired stage</a:t>
            </a:r>
          </a:p>
          <a:p>
            <a:pPr marL="228600" indent="-228600">
              <a:buAutoNum type="arabicPeriod"/>
            </a:pPr>
            <a:r>
              <a:rPr lang="en-GB" sz="800" dirty="0"/>
              <a:t>Sannyasa – the renounced stage of priestly families.</a:t>
            </a:r>
          </a:p>
          <a:p>
            <a:endParaRPr lang="en-GB" sz="1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80D324-92E3-4E43-A5DA-98B0DC19E5AF}"/>
              </a:ext>
            </a:extLst>
          </p:cNvPr>
          <p:cNvSpPr txBox="1"/>
          <p:nvPr/>
        </p:nvSpPr>
        <p:spPr>
          <a:xfrm>
            <a:off x="4013919" y="2972200"/>
            <a:ext cx="2403332" cy="13723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b="1" u="sng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Diwali</a:t>
            </a:r>
            <a:r>
              <a:rPr lang="en-GB" sz="90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is a festival tha</a:t>
            </a:r>
            <a:r>
              <a:rPr lang="en-GB" sz="900" dirty="0">
                <a:solidFill>
                  <a:srgbClr val="20212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 celebrates a story of good winning over evil</a:t>
            </a:r>
            <a:r>
              <a:rPr lang="en-GB" sz="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Rama and Sita are the main characters. Prince Rama defeats the 10 headed demon </a:t>
            </a:r>
            <a:r>
              <a:rPr lang="en-GB" sz="9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Ravava</a:t>
            </a:r>
            <a:r>
              <a:rPr lang="en-GB" sz="9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Diwali is the five-day Festival of Lights, celebrated by millions of Hindus.  They decorate their homes and give presents.</a:t>
            </a:r>
            <a:endParaRPr lang="en-GB" sz="9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" name="Picture 62" descr="10 reasons to celebrate Diwali | India News – India TV| page 2">
            <a:extLst>
              <a:ext uri="{FF2B5EF4-FFF2-40B4-BE49-F238E27FC236}">
                <a16:creationId xmlns:a16="http://schemas.microsoft.com/office/drawing/2014/main" id="{DD5DBFF5-103D-47BD-86A3-8C80C80BF90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88" y="4385144"/>
            <a:ext cx="926086" cy="97190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21B6322-14F9-49BF-99DF-C8FC8A88D063}"/>
              </a:ext>
            </a:extLst>
          </p:cNvPr>
          <p:cNvSpPr txBox="1"/>
          <p:nvPr/>
        </p:nvSpPr>
        <p:spPr>
          <a:xfrm>
            <a:off x="5082631" y="4469371"/>
            <a:ext cx="933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Rama fighting the ten headed demon. (From the Diwali story.)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ED79ED-729C-47A1-86C5-31C423142972}"/>
              </a:ext>
            </a:extLst>
          </p:cNvPr>
          <p:cNvSpPr txBox="1"/>
          <p:nvPr/>
        </p:nvSpPr>
        <p:spPr>
          <a:xfrm>
            <a:off x="5943601" y="5560245"/>
            <a:ext cx="160214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b="1" u="sng" dirty="0"/>
              <a:t>Holi</a:t>
            </a:r>
            <a:r>
              <a:rPr lang="en-GB" sz="900" dirty="0"/>
              <a:t> is a Hindu festival </a:t>
            </a:r>
            <a:r>
              <a:rPr lang="en-GB" sz="9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known as </a:t>
            </a:r>
            <a:r>
              <a:rPr lang="en-GB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festival of colour. Different colours symbolise different virtues of the soul, such as power, purity and love.</a:t>
            </a:r>
          </a:p>
        </p:txBody>
      </p:sp>
      <p:pic>
        <p:nvPicPr>
          <p:cNvPr id="66" name="Picture 65" descr="Holi 2021: When is Holi and why do Indians celebrate the festival of  colours? - Masala">
            <a:extLst>
              <a:ext uri="{FF2B5EF4-FFF2-40B4-BE49-F238E27FC236}">
                <a16:creationId xmlns:a16="http://schemas.microsoft.com/office/drawing/2014/main" id="{18DCB6C7-D57D-4993-9616-2F3047BE57C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96" y="5426161"/>
            <a:ext cx="1812223" cy="102347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0BF3573-EB2A-4EDF-8FE3-F6F23426CB10}"/>
              </a:ext>
            </a:extLst>
          </p:cNvPr>
          <p:cNvSpPr txBox="1"/>
          <p:nvPr/>
        </p:nvSpPr>
        <p:spPr>
          <a:xfrm>
            <a:off x="4216205" y="6449633"/>
            <a:ext cx="133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Holi festival – throwing paint at each other</a:t>
            </a:r>
          </a:p>
        </p:txBody>
      </p:sp>
      <p:pic>
        <p:nvPicPr>
          <p:cNvPr id="68" name="Picture 67" descr="What Do The Three Strands Of The Sacred Thread Represent? - Wordzz">
            <a:extLst>
              <a:ext uri="{FF2B5EF4-FFF2-40B4-BE49-F238E27FC236}">
                <a16:creationId xmlns:a16="http://schemas.microsoft.com/office/drawing/2014/main" id="{2C7F31C3-082A-4B91-A528-C877251AFEE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23" y="3597629"/>
            <a:ext cx="1335890" cy="105333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05C23E6-BDB4-4027-86D4-32A0B82667F7}"/>
              </a:ext>
            </a:extLst>
          </p:cNvPr>
          <p:cNvSpPr txBox="1"/>
          <p:nvPr/>
        </p:nvSpPr>
        <p:spPr>
          <a:xfrm>
            <a:off x="10376452" y="3886200"/>
            <a:ext cx="13358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Sacred Thread ceremony – a young boy wearing his thread.</a:t>
            </a:r>
          </a:p>
        </p:txBody>
      </p:sp>
      <p:pic>
        <p:nvPicPr>
          <p:cNvPr id="70" name="Picture 69" descr="Reincarnation and Rebirth | GCSE Religious Studies at HGS">
            <a:extLst>
              <a:ext uri="{FF2B5EF4-FFF2-40B4-BE49-F238E27FC236}">
                <a16:creationId xmlns:a16="http://schemas.microsoft.com/office/drawing/2014/main" id="{37B8445B-E82A-4651-AC83-CBBA29D2D496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31" y="4995661"/>
            <a:ext cx="2385815" cy="18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DB39D1E-0D91-4C07-A4DA-A52FFADA463B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1" b="24187"/>
          <a:stretch/>
        </p:blipFill>
        <p:spPr bwMode="auto">
          <a:xfrm>
            <a:off x="76040" y="3385521"/>
            <a:ext cx="1075690" cy="380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Leicester Diwali switch-on attracts 'rainbow of crowds' - BBC News">
            <a:extLst>
              <a:ext uri="{FF2B5EF4-FFF2-40B4-BE49-F238E27FC236}">
                <a16:creationId xmlns:a16="http://schemas.microsoft.com/office/drawing/2014/main" id="{C0295A8D-0D73-451F-8BE8-D6DEF7D1B982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80" y="569980"/>
            <a:ext cx="1901024" cy="8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BF9B97E0-8A16-4077-BB20-79F6CE7A222C}"/>
              </a:ext>
            </a:extLst>
          </p:cNvPr>
          <p:cNvSpPr txBox="1"/>
          <p:nvPr/>
        </p:nvSpPr>
        <p:spPr>
          <a:xfrm>
            <a:off x="1143897" y="3367087"/>
            <a:ext cx="156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Diva lamps for </a:t>
            </a:r>
          </a:p>
          <a:p>
            <a:r>
              <a:rPr lang="en-GB" sz="900" dirty="0"/>
              <a:t>Diwali time</a:t>
            </a:r>
          </a:p>
        </p:txBody>
      </p:sp>
    </p:spTree>
    <p:extLst>
      <p:ext uri="{BB962C8B-B14F-4D97-AF65-F5344CB8AC3E}">
        <p14:creationId xmlns:p14="http://schemas.microsoft.com/office/powerpoint/2010/main" val="191321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8BF19889E5C4A884FE862C12E2E73" ma:contentTypeVersion="12" ma:contentTypeDescription="Create a new document." ma:contentTypeScope="" ma:versionID="0ee70311f3b3bec8a0168dd920c66486">
  <xsd:schema xmlns:xsd="http://www.w3.org/2001/XMLSchema" xmlns:xs="http://www.w3.org/2001/XMLSchema" xmlns:p="http://schemas.microsoft.com/office/2006/metadata/properties" xmlns:ns2="34684cb3-e614-4402-8de7-208e930e3685" xmlns:ns3="9f307c04-8786-433e-8208-e0d42b7344d5" targetNamespace="http://schemas.microsoft.com/office/2006/metadata/properties" ma:root="true" ma:fieldsID="56cccc910d018c99c4927ce5d82f4b50" ns2:_="" ns3:_="">
    <xsd:import namespace="34684cb3-e614-4402-8de7-208e930e3685"/>
    <xsd:import namespace="9f307c04-8786-433e-8208-e0d42b734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84cb3-e614-4402-8de7-208e930e36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07c04-8786-433e-8208-e0d42b7344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31883-66DF-4C86-8D8C-84C013D83C08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9f307c04-8786-433e-8208-e0d42b7344d5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34684cb3-e614-4402-8de7-208e930e368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AFB1387-54B3-4C13-A03E-01CF0A5CB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84cb3-e614-4402-8de7-208e930e3685"/>
    <ds:schemaRef ds:uri="9f307c04-8786-433e-8208-e0d42b734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35B1DA-B4CE-4B67-8372-EFEDF3F1B3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575</Words>
  <Application>Microsoft Office PowerPoint</Application>
  <PresentationFormat>Widescreen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Page</dc:creator>
  <cp:lastModifiedBy>Louise Rattigan</cp:lastModifiedBy>
  <cp:revision>92</cp:revision>
  <cp:lastPrinted>2019-06-07T10:39:18Z</cp:lastPrinted>
  <dcterms:created xsi:type="dcterms:W3CDTF">2019-06-07T08:13:52Z</dcterms:created>
  <dcterms:modified xsi:type="dcterms:W3CDTF">2022-07-01T14:03:09Z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0x0101004A48BF19889E5C4A884FE862C12E2E73</vt:lpwstr>
  </property>
</Properties>
</file>