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notesMasterIdLst>
    <p:notesMasterId r:id="rId23"/>
  </p:notesMasterIdLst>
  <p:sldIdLst>
    <p:sldId id="288" r:id="rId5"/>
    <p:sldId id="290" r:id="rId6"/>
    <p:sldId id="292" r:id="rId7"/>
    <p:sldId id="293" r:id="rId8"/>
    <p:sldId id="294" r:id="rId9"/>
    <p:sldId id="291" r:id="rId10"/>
    <p:sldId id="306" r:id="rId11"/>
    <p:sldId id="303" r:id="rId12"/>
    <p:sldId id="289" r:id="rId13"/>
    <p:sldId id="299" r:id="rId14"/>
    <p:sldId id="297" r:id="rId15"/>
    <p:sldId id="295" r:id="rId16"/>
    <p:sldId id="302" r:id="rId17"/>
    <p:sldId id="296" r:id="rId18"/>
    <p:sldId id="305" r:id="rId19"/>
    <p:sldId id="304" r:id="rId20"/>
    <p:sldId id="301" r:id="rId21"/>
    <p:sldId id="30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McDonald" initials="MM" lastIdx="1" clrIdx="0">
    <p:extLst>
      <p:ext uri="{19B8F6BF-5375-455C-9EA6-DF929625EA0E}">
        <p15:presenceInfo xmlns:p15="http://schemas.microsoft.com/office/powerpoint/2012/main" userId="S::michelle.mcdonald@sthelens.org.uk::5817ca76-e126-4d66-81a9-05a437269c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5C608-2DB0-BC90-E4E1-D79FB41B89E1}" v="151" dt="2024-09-05T07:58:44.887"/>
    <p1510:client id="{CCEF63F2-80F0-4043-B3C4-60EE2D72DF24}" v="8" dt="2024-09-05T07:51:46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McDonald" userId="S::michelle.mcdonald@sthelens.org.uk::5817ca76-e126-4d66-81a9-05a437269c94" providerId="AD" clId="Web-{8295C608-2DB0-BC90-E4E1-D79FB41B89E1}"/>
    <pc:docChg chg="modSld">
      <pc:chgData name="Michelle McDonald" userId="S::michelle.mcdonald@sthelens.org.uk::5817ca76-e126-4d66-81a9-05a437269c94" providerId="AD" clId="Web-{8295C608-2DB0-BC90-E4E1-D79FB41B89E1}" dt="2024-09-05T07:58:44.371" v="78" actId="20577"/>
      <pc:docMkLst>
        <pc:docMk/>
      </pc:docMkLst>
      <pc:sldChg chg="modSp">
        <pc:chgData name="Michelle McDonald" userId="S::michelle.mcdonald@sthelens.org.uk::5817ca76-e126-4d66-81a9-05a437269c94" providerId="AD" clId="Web-{8295C608-2DB0-BC90-E4E1-D79FB41B89E1}" dt="2024-09-05T07:58:44.371" v="78" actId="20577"/>
        <pc:sldMkLst>
          <pc:docMk/>
          <pc:sldMk cId="2432956289" sldId="296"/>
        </pc:sldMkLst>
        <pc:spChg chg="mod">
          <ac:chgData name="Michelle McDonald" userId="S::michelle.mcdonald@sthelens.org.uk::5817ca76-e126-4d66-81a9-05a437269c94" providerId="AD" clId="Web-{8295C608-2DB0-BC90-E4E1-D79FB41B89E1}" dt="2024-09-05T07:58:44.371" v="78" actId="20577"/>
          <ac:spMkLst>
            <pc:docMk/>
            <pc:sldMk cId="2432956289" sldId="296"/>
            <ac:spMk id="2" creationId="{9FCB0E68-D217-46DE-B20A-510F5749A924}"/>
          </ac:spMkLst>
        </pc:spChg>
      </pc:sldChg>
    </pc:docChg>
  </pc:docChgLst>
  <pc:docChgLst>
    <pc:chgData name="Michelle McDonald" userId="5817ca76-e126-4d66-81a9-05a437269c94" providerId="ADAL" clId="{CCEF63F2-80F0-4043-B3C4-60EE2D72DF24}"/>
    <pc:docChg chg="undo custSel modSld">
      <pc:chgData name="Michelle McDonald" userId="5817ca76-e126-4d66-81a9-05a437269c94" providerId="ADAL" clId="{CCEF63F2-80F0-4043-B3C4-60EE2D72DF24}" dt="2024-09-05T07:56:18.676" v="505" actId="20577"/>
      <pc:docMkLst>
        <pc:docMk/>
      </pc:docMkLst>
      <pc:sldChg chg="addSp delSp modSp mod">
        <pc:chgData name="Michelle McDonald" userId="5817ca76-e126-4d66-81a9-05a437269c94" providerId="ADAL" clId="{CCEF63F2-80F0-4043-B3C4-60EE2D72DF24}" dt="2024-09-05T07:14:06.807" v="13" actId="1076"/>
        <pc:sldMkLst>
          <pc:docMk/>
          <pc:sldMk cId="1273159179" sldId="289"/>
        </pc:sldMkLst>
        <pc:picChg chg="add mod">
          <ac:chgData name="Michelle McDonald" userId="5817ca76-e126-4d66-81a9-05a437269c94" providerId="ADAL" clId="{CCEF63F2-80F0-4043-B3C4-60EE2D72DF24}" dt="2024-09-05T07:13:32.959" v="7" actId="1076"/>
          <ac:picMkLst>
            <pc:docMk/>
            <pc:sldMk cId="1273159179" sldId="289"/>
            <ac:picMk id="5" creationId="{2CA23C4F-D528-480B-88AC-334928717421}"/>
          </ac:picMkLst>
        </pc:picChg>
        <pc:picChg chg="add mod">
          <ac:chgData name="Michelle McDonald" userId="5817ca76-e126-4d66-81a9-05a437269c94" providerId="ADAL" clId="{CCEF63F2-80F0-4043-B3C4-60EE2D72DF24}" dt="2024-09-05T07:14:06.807" v="13" actId="1076"/>
          <ac:picMkLst>
            <pc:docMk/>
            <pc:sldMk cId="1273159179" sldId="289"/>
            <ac:picMk id="6" creationId="{C780F9DC-F1D7-4965-9704-52B830C3A8C8}"/>
          </ac:picMkLst>
        </pc:picChg>
        <pc:picChg chg="del">
          <ac:chgData name="Michelle McDonald" userId="5817ca76-e126-4d66-81a9-05a437269c94" providerId="ADAL" clId="{CCEF63F2-80F0-4043-B3C4-60EE2D72DF24}" dt="2024-09-05T07:12:33.495" v="1" actId="478"/>
          <ac:picMkLst>
            <pc:docMk/>
            <pc:sldMk cId="1273159179" sldId="289"/>
            <ac:picMk id="10" creationId="{EC4F20DB-C4FA-433A-89BC-B8BE0219917B}"/>
          </ac:picMkLst>
        </pc:picChg>
        <pc:picChg chg="del">
          <ac:chgData name="Michelle McDonald" userId="5817ca76-e126-4d66-81a9-05a437269c94" providerId="ADAL" clId="{CCEF63F2-80F0-4043-B3C4-60EE2D72DF24}" dt="2024-09-05T07:12:28.800" v="0" actId="478"/>
          <ac:picMkLst>
            <pc:docMk/>
            <pc:sldMk cId="1273159179" sldId="289"/>
            <ac:picMk id="24" creationId="{208E1947-57E6-4100-A1EB-92AE5DD599D2}"/>
          </ac:picMkLst>
        </pc:picChg>
      </pc:sldChg>
      <pc:sldChg chg="addSp delSp modSp mod">
        <pc:chgData name="Michelle McDonald" userId="5817ca76-e126-4d66-81a9-05a437269c94" providerId="ADAL" clId="{CCEF63F2-80F0-4043-B3C4-60EE2D72DF24}" dt="2024-09-05T07:56:18.676" v="505" actId="20577"/>
        <pc:sldMkLst>
          <pc:docMk/>
          <pc:sldMk cId="2432956289" sldId="296"/>
        </pc:sldMkLst>
        <pc:graphicFrameChg chg="add del mod modGraphic">
          <ac:chgData name="Michelle McDonald" userId="5817ca76-e126-4d66-81a9-05a437269c94" providerId="ADAL" clId="{CCEF63F2-80F0-4043-B3C4-60EE2D72DF24}" dt="2024-09-05T07:49:11.452" v="94" actId="3680"/>
          <ac:graphicFrameMkLst>
            <pc:docMk/>
            <pc:sldMk cId="2432956289" sldId="296"/>
            <ac:graphicFrameMk id="4" creationId="{0B06DFCB-FA32-4698-B51D-024731721878}"/>
          </ac:graphicFrameMkLst>
        </pc:graphicFrameChg>
        <pc:graphicFrameChg chg="add mod modGraphic">
          <ac:chgData name="Michelle McDonald" userId="5817ca76-e126-4d66-81a9-05a437269c94" providerId="ADAL" clId="{CCEF63F2-80F0-4043-B3C4-60EE2D72DF24}" dt="2024-09-05T07:56:18.676" v="505" actId="20577"/>
          <ac:graphicFrameMkLst>
            <pc:docMk/>
            <pc:sldMk cId="2432956289" sldId="296"/>
            <ac:graphicFrameMk id="5" creationId="{8C8D2589-F78C-4A40-911D-71075B57562B}"/>
          </ac:graphicFrameMkLst>
        </pc:graphicFrameChg>
      </pc:sldChg>
      <pc:sldChg chg="addSp delSp modSp mod">
        <pc:chgData name="Michelle McDonald" userId="5817ca76-e126-4d66-81a9-05a437269c94" providerId="ADAL" clId="{CCEF63F2-80F0-4043-B3C4-60EE2D72DF24}" dt="2024-09-05T07:45:47.838" v="22" actId="14100"/>
        <pc:sldMkLst>
          <pc:docMk/>
          <pc:sldMk cId="1295171811" sldId="302"/>
        </pc:sldMkLst>
        <pc:picChg chg="del">
          <ac:chgData name="Michelle McDonald" userId="5817ca76-e126-4d66-81a9-05a437269c94" providerId="ADAL" clId="{CCEF63F2-80F0-4043-B3C4-60EE2D72DF24}" dt="2024-09-05T07:45:24.826" v="15" actId="478"/>
          <ac:picMkLst>
            <pc:docMk/>
            <pc:sldMk cId="1295171811" sldId="302"/>
            <ac:picMk id="5" creationId="{50026459-178C-40D7-89B6-BA4EECEFF337}"/>
          </ac:picMkLst>
        </pc:picChg>
        <pc:picChg chg="add mod">
          <ac:chgData name="Michelle McDonald" userId="5817ca76-e126-4d66-81a9-05a437269c94" providerId="ADAL" clId="{CCEF63F2-80F0-4043-B3C4-60EE2D72DF24}" dt="2024-09-05T07:45:47.838" v="22" actId="14100"/>
          <ac:picMkLst>
            <pc:docMk/>
            <pc:sldMk cId="1295171811" sldId="302"/>
            <ac:picMk id="6" creationId="{B5D648AF-DAC0-44C5-B133-B790368222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51B2-6F53-4690-8C58-D5C273940F14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640C7-4974-4AB6-BB9A-AA6068BC8A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0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a parent, you are legally responsible for making sure your child gets a suitable fulltime education.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help your child attend as much school as possible, you can: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Promote positive and healthy attendance patterns with your child and set good bedtime and morning routines.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your child arrives at school every day, on time and equipped and ready to learn.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we have at least three up-to-date addresses and telephone numbers so we can contact you quickly when required.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Report absence via Class Charts before 8:30am each day until your child returns to school.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Ensure medical appointments are made outside of school time.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Avoid making holiday requests during term time.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Contact school if you are experiencing difficulty getting your child to attend school.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 with the school and any other agencies of support to resolve any difficulties which may affect regular school attendance.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640C7-4974-4AB6-BB9A-AA6068BC8A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5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8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7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3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8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7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67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4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0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0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4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2127C22-B4D9-4C2B-B88C-6F1A6CA35B18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20D6D46-DE52-4A88-97C1-875D6D7EC9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9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3D45596-EA0E-4DD4-956D-80389BE0D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3515-9E46-40B0-AFB6-32618406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Meet the Teacher </a:t>
            </a:r>
            <a:br>
              <a:rPr lang="en-US" sz="44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September 2024 </a:t>
            </a:r>
            <a:endParaRPr lang="en-US" sz="4400" kern="1200" cap="all" spc="200" baseline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4E0DC-5A9C-4D15-A4C0-7F382E503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90" b="18485"/>
          <a:stretch/>
        </p:blipFill>
        <p:spPr>
          <a:xfrm>
            <a:off x="634276" y="640080"/>
            <a:ext cx="10917644" cy="393192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E6A78A1-C775-42C8-9A7B-6998977BC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D9D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0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3CBEB-4B4B-44FC-914E-7E24AA24AE17}"/>
              </a:ext>
            </a:extLst>
          </p:cNvPr>
          <p:cNvSpPr txBox="1"/>
          <p:nvPr/>
        </p:nvSpPr>
        <p:spPr>
          <a:xfrm>
            <a:off x="780836" y="369870"/>
            <a:ext cx="10767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/>
              <a:t>The School Day </a:t>
            </a:r>
            <a:r>
              <a:rPr lang="en-GB" sz="3600"/>
              <a:t>– new times </a:t>
            </a:r>
          </a:p>
          <a:p>
            <a:endParaRPr lang="en-GB" sz="3600"/>
          </a:p>
          <a:p>
            <a:r>
              <a:rPr lang="en-GB" sz="3600"/>
              <a:t>Year 3 - 6</a:t>
            </a:r>
          </a:p>
          <a:p>
            <a:endParaRPr lang="en-GB" sz="3600"/>
          </a:p>
          <a:p>
            <a:r>
              <a:rPr lang="en-GB" sz="3600"/>
              <a:t>8:45 – Bell rings to enter school – children to line up on the KS2 yard</a:t>
            </a:r>
          </a:p>
          <a:p>
            <a:endParaRPr lang="en-GB" sz="3600"/>
          </a:p>
          <a:p>
            <a:r>
              <a:rPr lang="en-GB" sz="3600"/>
              <a:t>3:15 – School closes</a:t>
            </a:r>
          </a:p>
          <a:p>
            <a:endParaRPr lang="en-GB" sz="3600"/>
          </a:p>
          <a:p>
            <a:r>
              <a:rPr lang="en-GB"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95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E3F65-C6DA-4AD3-BB96-946DD3B643A3}"/>
              </a:ext>
            </a:extLst>
          </p:cNvPr>
          <p:cNvSpPr txBox="1"/>
          <p:nvPr/>
        </p:nvSpPr>
        <p:spPr>
          <a:xfrm>
            <a:off x="339048" y="143838"/>
            <a:ext cx="823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Uniform expectations</a:t>
            </a:r>
            <a:r>
              <a:rPr lang="en-GB"/>
              <a:t> </a:t>
            </a:r>
          </a:p>
        </p:txBody>
      </p:sp>
      <p:pic>
        <p:nvPicPr>
          <p:cNvPr id="5" name="Picture 4" descr="A couple of people standing in a room&#10;&#10;Description automatically generated">
            <a:extLst>
              <a:ext uri="{FF2B5EF4-FFF2-40B4-BE49-F238E27FC236}">
                <a16:creationId xmlns:a16="http://schemas.microsoft.com/office/drawing/2014/main" id="{6413CD7A-8BA0-4B6D-A6B5-E778A88A2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6936" y="1039294"/>
            <a:ext cx="6485565" cy="48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4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46BAF-6E3F-460A-B408-EA96568E9C42}"/>
              </a:ext>
            </a:extLst>
          </p:cNvPr>
          <p:cNvSpPr txBox="1"/>
          <p:nvPr/>
        </p:nvSpPr>
        <p:spPr>
          <a:xfrm>
            <a:off x="297951" y="565079"/>
            <a:ext cx="111864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Parent survey feedback </a:t>
            </a:r>
          </a:p>
          <a:p>
            <a:endParaRPr lang="en-GB" sz="3200"/>
          </a:p>
          <a:p>
            <a:endParaRPr lang="en-GB" sz="3200"/>
          </a:p>
          <a:p>
            <a:r>
              <a:rPr lang="en-GB" sz="3200"/>
              <a:t>Communication</a:t>
            </a:r>
          </a:p>
          <a:p>
            <a:r>
              <a:rPr lang="en-GB" sz="3200"/>
              <a:t>    	   Parent App for </a:t>
            </a:r>
            <a:r>
              <a:rPr lang="en-GB" sz="3200" err="1"/>
              <a:t>Trackit</a:t>
            </a:r>
            <a:r>
              <a:rPr lang="en-GB" sz="3200"/>
              <a:t> Lights developed</a:t>
            </a:r>
          </a:p>
          <a:p>
            <a:r>
              <a:rPr lang="en-GB" sz="3200"/>
              <a:t>		New App – Reach more parents</a:t>
            </a:r>
          </a:p>
          <a:p>
            <a:endParaRPr lang="en-GB" sz="3200"/>
          </a:p>
          <a:p>
            <a:r>
              <a:rPr lang="en-GB" sz="3200"/>
              <a:t>After School Clubs </a:t>
            </a:r>
          </a:p>
          <a:p>
            <a:r>
              <a:rPr lang="en-GB" sz="3200"/>
              <a:t>		Particularly KS1 and EYFS </a:t>
            </a:r>
          </a:p>
          <a:p>
            <a:endParaRPr lang="en-GB" sz="3200"/>
          </a:p>
          <a:p>
            <a:r>
              <a:rPr lang="en-GB" sz="3200"/>
              <a:t>Knowing what my child is learning </a:t>
            </a:r>
          </a:p>
          <a:p>
            <a:r>
              <a:rPr lang="en-GB" sz="3200"/>
              <a:t>		New app – curriculum maps shared more frequently</a:t>
            </a:r>
          </a:p>
        </p:txBody>
      </p:sp>
    </p:spTree>
    <p:extLst>
      <p:ext uri="{BB962C8B-B14F-4D97-AF65-F5344CB8AC3E}">
        <p14:creationId xmlns:p14="http://schemas.microsoft.com/office/powerpoint/2010/main" val="15467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-21743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155D6-9131-414D-84EF-996CD5C00AB5}"/>
              </a:ext>
            </a:extLst>
          </p:cNvPr>
          <p:cNvSpPr txBox="1"/>
          <p:nvPr/>
        </p:nvSpPr>
        <p:spPr>
          <a:xfrm>
            <a:off x="594820" y="72500"/>
            <a:ext cx="649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/>
              <a:t>Graduated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3EB99-D119-4DD2-81BB-FC74766E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0558">
            <a:off x="194108" y="1087819"/>
            <a:ext cx="2705239" cy="1124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675-8BEE-44A8-8C5E-4C84EEC51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03" y="676163"/>
            <a:ext cx="1333569" cy="1390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BDE45-F6A5-495D-8736-0078FB8F0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20" y="2309652"/>
            <a:ext cx="1301817" cy="1225613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A06A83B-F823-4623-9EAF-BC88D64B1238}"/>
              </a:ext>
            </a:extLst>
          </p:cNvPr>
          <p:cNvSpPr/>
          <p:nvPr/>
        </p:nvSpPr>
        <p:spPr>
          <a:xfrm>
            <a:off x="3315082" y="522768"/>
            <a:ext cx="1726059" cy="1614130"/>
          </a:xfrm>
          <a:prstGeom prst="mathMultiply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D8DD0-C047-4FA0-99B0-296E720F0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75" y="922976"/>
            <a:ext cx="1182727" cy="114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4F79F-870B-4ABF-9739-E54D9B28F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66" y="2397712"/>
            <a:ext cx="1182727" cy="1146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D9C6D8-7D60-4953-AC0E-B45F806A7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440" y="2472831"/>
            <a:ext cx="1428823" cy="151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56AE46-6AE0-47D5-80EF-04079D958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455" y="5187788"/>
            <a:ext cx="1911448" cy="1295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298F4-2745-4721-9C98-6BFB3CBDB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095" y="5320096"/>
            <a:ext cx="1664137" cy="1295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259554-DB48-4CE8-818B-172D77311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1005" y="3858703"/>
            <a:ext cx="1818516" cy="1019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648AF-DAC0-44C5-B133-B79036822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4475" y="0"/>
            <a:ext cx="4943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B0E68-D217-46DE-B20A-510F5749A924}"/>
              </a:ext>
            </a:extLst>
          </p:cNvPr>
          <p:cNvSpPr txBox="1"/>
          <p:nvPr/>
        </p:nvSpPr>
        <p:spPr>
          <a:xfrm>
            <a:off x="267127" y="143838"/>
            <a:ext cx="1103444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/>
              <a:t>Autumn 1 term curriculum</a:t>
            </a:r>
          </a:p>
          <a:p>
            <a:endParaRPr lang="en-GB" sz="3600"/>
          </a:p>
          <a:p>
            <a:r>
              <a:rPr lang="en-GB" sz="3600"/>
              <a:t>Spellings will be put the website for the term.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C8D2589-F78C-4A40-911D-71075B575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21874"/>
              </p:ext>
            </p:extLst>
          </p:nvPr>
        </p:nvGraphicFramePr>
        <p:xfrm>
          <a:off x="130629" y="2864152"/>
          <a:ext cx="11869021" cy="3520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2">
                  <a:extLst>
                    <a:ext uri="{9D8B030D-6E8A-4147-A177-3AD203B41FA5}">
                      <a16:colId xmlns:a16="http://schemas.microsoft.com/office/drawing/2014/main" val="4173997047"/>
                    </a:ext>
                  </a:extLst>
                </a:gridCol>
                <a:gridCol w="904539">
                  <a:extLst>
                    <a:ext uri="{9D8B030D-6E8A-4147-A177-3AD203B41FA5}">
                      <a16:colId xmlns:a16="http://schemas.microsoft.com/office/drawing/2014/main" val="2330126060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2064209883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3541414701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621358327"/>
                    </a:ext>
                  </a:extLst>
                </a:gridCol>
                <a:gridCol w="937642">
                  <a:extLst>
                    <a:ext uri="{9D8B030D-6E8A-4147-A177-3AD203B41FA5}">
                      <a16:colId xmlns:a16="http://schemas.microsoft.com/office/drawing/2014/main" val="2984458809"/>
                    </a:ext>
                  </a:extLst>
                </a:gridCol>
                <a:gridCol w="1063666">
                  <a:extLst>
                    <a:ext uri="{9D8B030D-6E8A-4147-A177-3AD203B41FA5}">
                      <a16:colId xmlns:a16="http://schemas.microsoft.com/office/drawing/2014/main" val="783563460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471544308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4024138500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473790517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3252358606"/>
                    </a:ext>
                  </a:extLst>
                </a:gridCol>
                <a:gridCol w="1000654">
                  <a:extLst>
                    <a:ext uri="{9D8B030D-6E8A-4147-A177-3AD203B41FA5}">
                      <a16:colId xmlns:a16="http://schemas.microsoft.com/office/drawing/2014/main" val="819513832"/>
                    </a:ext>
                  </a:extLst>
                </a:gridCol>
              </a:tblGrid>
              <a:tr h="1234924"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Maths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Class novel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History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6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Computing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music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MFL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>
                        <a:solidFill>
                          <a:schemeClr val="tx1"/>
                        </a:solidFill>
                        <a:latin typeface="Letter-join Plus 40" panose="02000505000000020003" pitchFamily="50" charset="0"/>
                      </a:endParaRPr>
                    </a:p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PSHE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609101"/>
                  </a:ext>
                </a:extLst>
              </a:tr>
              <a:tr h="1234924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Narrative writing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Place value</a:t>
                      </a:r>
                    </a:p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Addition and subtraction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Anglo – Saxon Boy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Earth and Space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Anglo-Saxons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Peter Thorpe</a:t>
                      </a:r>
                    </a:p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(Space)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Coding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Christianity </a:t>
                      </a:r>
                    </a:p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The Church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Dance/</a:t>
                      </a:r>
                    </a:p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Tag rugby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Melody and harmony in music (Living on a prayer)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Feeling and talking about 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Letter-join Plus 40" panose="02000505000000020003" pitchFamily="50" charset="0"/>
                        </a:rPr>
                        <a:t>Being me in the world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46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95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DE8D00-7311-4894-B88C-AB8F2DAB7155}"/>
              </a:ext>
            </a:extLst>
          </p:cNvPr>
          <p:cNvSpPr txBox="1"/>
          <p:nvPr/>
        </p:nvSpPr>
        <p:spPr>
          <a:xfrm>
            <a:off x="1393371" y="718457"/>
            <a:ext cx="93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Key info and dates / expectations / swimming / meetings </a:t>
            </a:r>
          </a:p>
        </p:txBody>
      </p:sp>
    </p:spTree>
    <p:extLst>
      <p:ext uri="{BB962C8B-B14F-4D97-AF65-F5344CB8AC3E}">
        <p14:creationId xmlns:p14="http://schemas.microsoft.com/office/powerpoint/2010/main" val="4234311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51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4DC37-5445-438B-8503-601563F8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35" y="2468797"/>
            <a:ext cx="960812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7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CD48-466D-4C9B-8AA8-0343A06C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68" y="205483"/>
            <a:ext cx="1419383" cy="1910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01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/>
              <a:t>Sherdley SLT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0A84A-C507-4262-A1A7-25D6FE0C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43" y="3312731"/>
            <a:ext cx="1419383" cy="2323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63A87-E7B1-42AA-BB3D-7E7D5926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760" y="3312731"/>
            <a:ext cx="1419383" cy="2323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05B69-CAC5-495B-BAD2-87433911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26" y="3382721"/>
            <a:ext cx="1419384" cy="2253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35306B-96C1-4DF3-AD44-C8A03C20C7F9}"/>
              </a:ext>
            </a:extLst>
          </p:cNvPr>
          <p:cNvSpPr txBox="1"/>
          <p:nvPr/>
        </p:nvSpPr>
        <p:spPr>
          <a:xfrm>
            <a:off x="4602822" y="2115881"/>
            <a:ext cx="278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Mrs Bennett</a:t>
            </a:r>
          </a:p>
          <a:p>
            <a:pPr algn="ctr"/>
            <a:r>
              <a:rPr lang="en-GB"/>
              <a:t>Acting Headteacher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0BAF4-2FBF-4CCA-BC8D-DA9E4B0204B0}"/>
              </a:ext>
            </a:extLst>
          </p:cNvPr>
          <p:cNvSpPr txBox="1"/>
          <p:nvPr/>
        </p:nvSpPr>
        <p:spPr>
          <a:xfrm>
            <a:off x="2147299" y="5705963"/>
            <a:ext cx="783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           Mrs Davies                       Mrs Stroud                   Mrs Fleming</a:t>
            </a:r>
          </a:p>
          <a:p>
            <a:r>
              <a:rPr lang="en-GB"/>
              <a:t>          Assistant Head             Acting Deputy Head              KS1 Lead</a:t>
            </a:r>
          </a:p>
          <a:p>
            <a:r>
              <a:rPr lang="en-GB"/>
              <a:t>                                                     &amp; SENCO</a:t>
            </a:r>
          </a:p>
        </p:txBody>
      </p:sp>
    </p:spTree>
    <p:extLst>
      <p:ext uri="{BB962C8B-B14F-4D97-AF65-F5344CB8AC3E}">
        <p14:creationId xmlns:p14="http://schemas.microsoft.com/office/powerpoint/2010/main" val="242006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01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/>
              <a:t>Sherdley MLT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E4639-3E66-4ACB-8E4F-F8A5DDE4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1" y="1180407"/>
            <a:ext cx="1419382" cy="2261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AF0066-4E84-43F0-BE1A-687604CBE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250" y="1155055"/>
            <a:ext cx="1419382" cy="2261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DF32EB-0D46-487A-9E70-5910BCE18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33" y="1180406"/>
            <a:ext cx="1388066" cy="2248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D59DDF-E90E-4BA7-8227-CB5C05C5F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196" y="1155054"/>
            <a:ext cx="1490947" cy="2261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95F32F-C99B-4FD4-AD23-30B46F420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492" y="1155053"/>
            <a:ext cx="1499013" cy="22612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808A40-3A75-406E-91EF-6ED116B18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854" y="1180407"/>
            <a:ext cx="1578959" cy="2261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6AB7C7-3504-4717-A1C4-1133C3D6C8AF}"/>
              </a:ext>
            </a:extLst>
          </p:cNvPr>
          <p:cNvSpPr txBox="1"/>
          <p:nvPr/>
        </p:nvSpPr>
        <p:spPr>
          <a:xfrm>
            <a:off x="318499" y="3595564"/>
            <a:ext cx="1156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 Mrs Roberts                Mr Hughes             Miss James               Mrs Williams             Mrs Orbison                 Mrs Wrenn </a:t>
            </a:r>
          </a:p>
          <a:p>
            <a:r>
              <a:rPr lang="en-GB"/>
              <a:t>   EYFS Lead                  LKS2 Lead             UKS2 Lead             Deputy SENCO           English Lead            Phonics &amp; Early             </a:t>
            </a:r>
          </a:p>
          <a:p>
            <a:r>
              <a:rPr lang="en-GB"/>
              <a:t>                                                                                                                                                                  Reading</a:t>
            </a:r>
          </a:p>
        </p:txBody>
      </p:sp>
    </p:spTree>
    <p:extLst>
      <p:ext uri="{BB962C8B-B14F-4D97-AF65-F5344CB8AC3E}">
        <p14:creationId xmlns:p14="http://schemas.microsoft.com/office/powerpoint/2010/main" val="172435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CD48-466D-4C9B-8AA8-0343A06C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5" y="3685934"/>
            <a:ext cx="1419383" cy="246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6657A-974F-4DE4-8F7A-5EA6F695B2AE}"/>
              </a:ext>
            </a:extLst>
          </p:cNvPr>
          <p:cNvSpPr txBox="1"/>
          <p:nvPr/>
        </p:nvSpPr>
        <p:spPr>
          <a:xfrm>
            <a:off x="226031" y="205483"/>
            <a:ext cx="4931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/>
              <a:t>Sherdley Pastoral &amp; Safeguarding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0A84A-C507-4262-A1A7-25D6FE0C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106" y="234199"/>
            <a:ext cx="1419383" cy="232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68E11-6EBA-4133-8CA7-53B3811E7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34" y="3642348"/>
            <a:ext cx="1419383" cy="2540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DB026-8972-4EF5-8EA7-8B0EA6F37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08" y="205483"/>
            <a:ext cx="1420491" cy="2323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75ED7-3F57-4EA9-9A8B-B73CFA013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614" y="3642348"/>
            <a:ext cx="1390008" cy="2540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17F3E-B6D9-487C-9C23-5B8DE9312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486" y="3642348"/>
            <a:ext cx="1420491" cy="2509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0C472-7CF5-48D4-94F9-D811E047C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9969" y="3685934"/>
            <a:ext cx="1590545" cy="2540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5EAE25-5FB1-40F7-86AE-FB291208643A}"/>
              </a:ext>
            </a:extLst>
          </p:cNvPr>
          <p:cNvSpPr txBox="1"/>
          <p:nvPr/>
        </p:nvSpPr>
        <p:spPr>
          <a:xfrm>
            <a:off x="6106274" y="2557441"/>
            <a:ext cx="4465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Sherdley DSLs</a:t>
            </a:r>
          </a:p>
          <a:p>
            <a:r>
              <a:rPr lang="en-GB"/>
              <a:t>          Mrs Stroud             Mrs Eccleston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9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3737C4-08A9-414A-833A-399C60EF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98" y="1073701"/>
            <a:ext cx="6983340" cy="48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21743" y="0"/>
            <a:ext cx="122137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035DC-F9DB-44C1-9C79-1997210A9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59" y="281304"/>
            <a:ext cx="4077255" cy="2533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B58AD-9093-4BFB-8F86-D9997EF1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94" y="3168977"/>
            <a:ext cx="4058819" cy="1035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E2BF8-03EF-4DC6-BEE5-DD7B8F6CE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91" y="4672174"/>
            <a:ext cx="4013222" cy="1035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6E915-4040-4DF1-B06D-FA82D88C5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347" y="307114"/>
            <a:ext cx="7226358" cy="54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7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B0B11156-4820-44D2-BB48-F9B8CA689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61071"/>
              </p:ext>
            </p:extLst>
          </p:nvPr>
        </p:nvGraphicFramePr>
        <p:xfrm>
          <a:off x="381000" y="0"/>
          <a:ext cx="11255830" cy="68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7915">
                  <a:extLst>
                    <a:ext uri="{9D8B030D-6E8A-4147-A177-3AD203B41FA5}">
                      <a16:colId xmlns:a16="http://schemas.microsoft.com/office/drawing/2014/main" val="506292957"/>
                    </a:ext>
                  </a:extLst>
                </a:gridCol>
                <a:gridCol w="5627915">
                  <a:extLst>
                    <a:ext uri="{9D8B030D-6E8A-4147-A177-3AD203B41FA5}">
                      <a16:colId xmlns:a16="http://schemas.microsoft.com/office/drawing/2014/main" val="1852514235"/>
                    </a:ext>
                  </a:extLst>
                </a:gridCol>
              </a:tblGrid>
              <a:tr h="409908">
                <a:tc>
                  <a:txBody>
                    <a:bodyPr/>
                    <a:lstStyle/>
                    <a:p>
                      <a:r>
                        <a:rPr lang="en-GB"/>
                        <a:t>What we expect from parents / carers: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What you can expect from us: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610222"/>
                  </a:ext>
                </a:extLst>
              </a:tr>
              <a:tr h="1067766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 a parent, you are legally responsible for making sure your child gets a suitable fulltime education.</a:t>
                      </a:r>
                    </a:p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help your child attend as much school as possible, you can:</a:t>
                      </a:r>
                    </a:p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positive and healthy attendance patterns with your child and set good bedtime and morning routines.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Celebration of excellent student attendance and punctuality on a weekly and termly basis in assemblies with a variety of rewards and recognition.​</a:t>
                      </a:r>
                      <a:endParaRPr lang="en-GB" sz="1600" b="0" i="0">
                        <a:effectLst/>
                      </a:endParaRPr>
                    </a:p>
                    <a:p>
                      <a:pPr fontAlgn="base"/>
                      <a:r>
                        <a:rPr lang="en-GB" sz="1600" b="0" i="0">
                          <a:effectLst/>
                        </a:rPr>
                        <a:t>​</a:t>
                      </a:r>
                    </a:p>
                    <a:p>
                      <a:endParaRPr lang="en-GB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068949"/>
                  </a:ext>
                </a:extLst>
              </a:tr>
              <a:tr h="800583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your child arrives at school every day, on time and equipped and ready to learn.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onsite Attendance Team dedicated to working with students, families and staff to improve attendance each and every day.</a:t>
                      </a:r>
                    </a:p>
                    <a:p>
                      <a:endParaRPr lang="en-GB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794527"/>
                  </a:ext>
                </a:extLst>
              </a:tr>
              <a:tr h="892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we have at least three up-to-date addresses and telephone numbers so we can contact you quickly when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pastoral team to carry out pastoral work with students in raising their attainment and achieving their full potential.</a:t>
                      </a:r>
                    </a:p>
                    <a:p>
                      <a:endParaRPr lang="en-GB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502705"/>
                  </a:ext>
                </a:extLst>
              </a:tr>
              <a:tr h="1251857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absence via school app before 8:30am each day until your child returns to school.</a:t>
                      </a:r>
                    </a:p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Aim for medical appointments to be made outside of school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/>
                        <a:t>Counselling service that children can access (waiting lists apply)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80393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making holiday requests during term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808721"/>
                  </a:ext>
                </a:extLst>
              </a:tr>
              <a:tr h="568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school if you are experiencing difficulty getting your child to attend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438260"/>
                  </a:ext>
                </a:extLst>
              </a:tr>
              <a:tr h="794656">
                <a:tc>
                  <a:txBody>
                    <a:bodyPr/>
                    <a:lstStyle/>
                    <a:p>
                      <a:pPr rtl="0" fontAlgn="base"/>
                      <a:endParaRPr lang="en-GB" sz="16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with the school and any other agencies of support to resolve any difficulties which may affect regular school attendance.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9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56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8384AB-8506-4ECA-B128-4AC3AC19CCF9}"/>
              </a:ext>
            </a:extLst>
          </p:cNvPr>
          <p:cNvSpPr txBox="1"/>
          <p:nvPr/>
        </p:nvSpPr>
        <p:spPr>
          <a:xfrm>
            <a:off x="277402" y="164387"/>
            <a:ext cx="114454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New attendance legislation: Sherdley will adopt from 19</a:t>
            </a:r>
            <a:r>
              <a:rPr lang="en-GB" sz="2400" baseline="30000"/>
              <a:t>th</a:t>
            </a:r>
            <a:r>
              <a:rPr lang="en-GB" sz="2400"/>
              <a:t> August 2024</a:t>
            </a:r>
          </a:p>
          <a:p>
            <a:endParaRPr lang="en-GB" sz="2400"/>
          </a:p>
          <a:p>
            <a:r>
              <a:rPr lang="en-GB" sz="2400"/>
              <a:t>Holidays during term time will not be authorised.</a:t>
            </a:r>
          </a:p>
          <a:p>
            <a:endParaRPr lang="en-GB" sz="2400"/>
          </a:p>
          <a:p>
            <a:r>
              <a:rPr lang="en-GB" sz="2400"/>
              <a:t>Parents can request ‘Leave of Absence’ in exceptional circumstances. Evidence of this will be required to support any decision made by the head teacher. </a:t>
            </a:r>
          </a:p>
          <a:p>
            <a:endParaRPr lang="en-GB" sz="2400"/>
          </a:p>
          <a:p>
            <a:r>
              <a:rPr lang="en-GB" sz="2400"/>
              <a:t>Thresholds for Penalty Notice have changed. 	Reduced to 5 days / 10 sessions (am/pm/late after the close of register) in a 10 week period. Fines are £160 per parent, per child. Reducing to £80 if paid within 21 days. </a:t>
            </a:r>
          </a:p>
          <a:p>
            <a:endParaRPr lang="en-GB" sz="2400"/>
          </a:p>
          <a:p>
            <a:r>
              <a:rPr lang="en-GB" sz="2400"/>
              <a:t>Second year, if a Penalty Notice is issued, the fine is £160 with no option to reduce.</a:t>
            </a:r>
          </a:p>
          <a:p>
            <a:endParaRPr lang="en-GB" sz="2400"/>
          </a:p>
          <a:p>
            <a:r>
              <a:rPr lang="en-GB" sz="2400"/>
              <a:t>Third year – the family will be legally prosecuted. </a:t>
            </a:r>
          </a:p>
          <a:p>
            <a:endParaRPr lang="en-GB" sz="2400"/>
          </a:p>
          <a:p>
            <a:r>
              <a:rPr lang="en-GB" sz="2400"/>
              <a:t>National agenda and will cross boroughs.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62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4087A-EC31-4AFE-9040-8DE4E645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22137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9C29B-B7E5-4452-9135-AD15C483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09" y="-686541"/>
            <a:ext cx="3993226" cy="3999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97415-6E79-43E1-B2C1-0A5A7C19EFFF}"/>
              </a:ext>
            </a:extLst>
          </p:cNvPr>
          <p:cNvSpPr txBox="1"/>
          <p:nvPr/>
        </p:nvSpPr>
        <p:spPr>
          <a:xfrm>
            <a:off x="349322" y="605234"/>
            <a:ext cx="40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Staff in year 5</a:t>
            </a:r>
          </a:p>
        </p:txBody>
      </p:sp>
      <p:pic>
        <p:nvPicPr>
          <p:cNvPr id="26" name="Picture 25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8CB3E383-8BF4-4342-9EDD-4E3A13ACE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11" y="209658"/>
            <a:ext cx="1839222" cy="2758833"/>
          </a:xfrm>
          <a:prstGeom prst="rect">
            <a:avLst/>
          </a:prstGeom>
        </p:spPr>
      </p:pic>
      <p:pic>
        <p:nvPicPr>
          <p:cNvPr id="28" name="Picture 27" descr="A person wearing glasses and a scarf&#10;&#10;Description automatically generated">
            <a:extLst>
              <a:ext uri="{FF2B5EF4-FFF2-40B4-BE49-F238E27FC236}">
                <a16:creationId xmlns:a16="http://schemas.microsoft.com/office/drawing/2014/main" id="{85BC81A2-C265-4306-AE9A-5E9A1DA33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85" y="209657"/>
            <a:ext cx="1839222" cy="2758833"/>
          </a:xfrm>
          <a:prstGeom prst="rect">
            <a:avLst/>
          </a:prstGeom>
        </p:spPr>
      </p:pic>
      <p:pic>
        <p:nvPicPr>
          <p:cNvPr id="30" name="Picture 2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6979B25-564A-4CD0-880B-67E92EFEC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06" y="3312782"/>
            <a:ext cx="1839222" cy="2758833"/>
          </a:xfrm>
          <a:prstGeom prst="rect">
            <a:avLst/>
          </a:prstGeom>
        </p:spPr>
      </p:pic>
      <p:pic>
        <p:nvPicPr>
          <p:cNvPr id="32" name="Picture 3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C26DB41-34C1-4370-A1D6-4E186FB2D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76" y="3322972"/>
            <a:ext cx="1798673" cy="2748643"/>
          </a:xfrm>
          <a:prstGeom prst="rect">
            <a:avLst/>
          </a:prstGeom>
        </p:spPr>
      </p:pic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D799ED7F-451E-9CA3-B989-53D0B1066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343" y="3323175"/>
            <a:ext cx="1727415" cy="2717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23C4F-D528-480B-88AC-334928717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533" y="3322972"/>
            <a:ext cx="1821475" cy="2821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0F9DC-F1D7-4965-9704-52B830C3A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76" y="3281550"/>
            <a:ext cx="1900973" cy="27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91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DD0B0676FC8C4A893F0493BEA66081" ma:contentTypeVersion="14" ma:contentTypeDescription="Create a new document." ma:contentTypeScope="" ma:versionID="a8e639911eb96d3dfcb9403e0a2d82e9">
  <xsd:schema xmlns:xsd="http://www.w3.org/2001/XMLSchema" xmlns:xs="http://www.w3.org/2001/XMLSchema" xmlns:p="http://schemas.microsoft.com/office/2006/metadata/properties" xmlns:ns2="e170927c-75ca-447c-86eb-5badc8e894e3" xmlns:ns3="d35e2643-871c-461a-bb62-ac28bdf3ac95" targetNamespace="http://schemas.microsoft.com/office/2006/metadata/properties" ma:root="true" ma:fieldsID="9c72f1f0b91a7b2d21b4032a8b327fb0" ns2:_="" ns3:_="">
    <xsd:import namespace="e170927c-75ca-447c-86eb-5badc8e894e3"/>
    <xsd:import namespace="d35e2643-871c-461a-bb62-ac28bdf3a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0927c-75ca-447c-86eb-5badc8e89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e03970a-e55d-4629-b0e7-91e18418f6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e2643-871c-461a-bb62-ac28bdf3ac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09d94e2-1e84-4010-bab3-fae436b4f7ec}" ma:internalName="TaxCatchAll" ma:showField="CatchAllData" ma:web="d35e2643-871c-461a-bb62-ac28bdf3a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5e2643-871c-461a-bb62-ac28bdf3ac95" xsi:nil="true"/>
    <lcf76f155ced4ddcb4097134ff3c332f xmlns="e170927c-75ca-447c-86eb-5badc8e894e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E46149-686A-4BD1-9619-FBA34E4D6B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2240D0-F0EF-4498-BD6E-17ACE1AF0E66}">
  <ds:schemaRefs>
    <ds:schemaRef ds:uri="d35e2643-871c-461a-bb62-ac28bdf3ac95"/>
    <ds:schemaRef ds:uri="e170927c-75ca-447c-86eb-5badc8e894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46DD52-A448-4118-9095-DF82C58CBE9B}">
  <ds:schemaRefs>
    <ds:schemaRef ds:uri="34684cb3-e614-4402-8de7-208e930e3685"/>
    <ds:schemaRef ds:uri="9f307c04-8786-433e-8208-e0d42b7344d5"/>
    <ds:schemaRef ds:uri="d35e2643-871c-461a-bb62-ac28bdf3ac95"/>
    <ds:schemaRef ds:uri="e170927c-75ca-447c-86eb-5badc8e894e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Integral</vt:lpstr>
      <vt:lpstr>Meet the Teacher  September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5 at Sherdley</dc:title>
  <dc:creator>Carol Robertson</dc:creator>
  <cp:revision>1</cp:revision>
  <dcterms:created xsi:type="dcterms:W3CDTF">2022-05-26T10:42:32Z</dcterms:created>
  <dcterms:modified xsi:type="dcterms:W3CDTF">2024-09-05T07:59:05Z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0x01010031DD0B0676FC8C4A893F0493BEA66081</vt:lpwstr>
  </property>
  <property fmtid="{D5CDD505-2E9C-101B-9397-08002B2CF9AE}" pid="3" name="MediaServiceImageTags">
    <vt:lpwstr/>
  </property>
</Properties>
</file>