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7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7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5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6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3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1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3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74D3-FA0A-4403-9250-6941CB0BDC2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B807-94EB-4F18-8514-C02790E1E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0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1: Digital Literacy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E3916A-2E5B-430A-8D84-EC41B8484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60868"/>
              </p:ext>
            </p:extLst>
          </p:nvPr>
        </p:nvGraphicFramePr>
        <p:xfrm>
          <a:off x="163771" y="956606"/>
          <a:ext cx="6378123" cy="2330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969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5452154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447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DL1.1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Be able to access information on the internet and navigate a website using a QR code or links.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482" marR="50482" marT="50482" marB="50482" anchor="ctr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DL1.2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With support, be able to access and view pictures or work via an online platform.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482" marR="50482" marT="50482" marB="50482" anchor="ctr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DL1.3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Be able to use a search engine or in-app search to search for and save images, using keywords provided by the teacher.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482" marR="50482" marT="50482" marB="50482" anchor="ctr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  <a:tr h="447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DL1.4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Be able to change options in simulations that represent real or fantasy situations and scenarios to create different outcomes and effects.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482" marR="50482" marT="50482" marB="50482" anchor="ctr"/>
                </a:tc>
                <a:extLst>
                  <a:ext uri="{0D108BD9-81ED-4DB2-BD59-A6C34878D82A}">
                    <a16:rowId xmlns:a16="http://schemas.microsoft.com/office/drawing/2014/main" val="56144814"/>
                  </a:ext>
                </a:extLst>
              </a:tr>
              <a:tr h="481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DL1.5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Be aware of some of the dangers of online activity and know to tell an adult if they feel something they see online is inappropriate or hurtful.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0482" marR="50482" marT="50482" marB="50482" anchor="ctr"/>
                </a:tc>
                <a:extLst>
                  <a:ext uri="{0D108BD9-81ED-4DB2-BD59-A6C34878D82A}">
                    <a16:rowId xmlns:a16="http://schemas.microsoft.com/office/drawing/2014/main" val="2533751434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3F39C856-17D0-42BB-A6F0-AF5D32694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89" t="24725" r="21337" b="12555"/>
          <a:stretch/>
        </p:blipFill>
        <p:spPr>
          <a:xfrm>
            <a:off x="467951" y="3332178"/>
            <a:ext cx="2664993" cy="3483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1BD0DD-E97E-4784-B0C2-167900923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88" t="28696" r="20896" b="9715"/>
          <a:stretch/>
        </p:blipFill>
        <p:spPr>
          <a:xfrm>
            <a:off x="3599081" y="3317868"/>
            <a:ext cx="2664993" cy="34540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A72F3FA-E2E6-4B66-80C5-8D697E4B923F}"/>
              </a:ext>
            </a:extLst>
          </p:cNvPr>
          <p:cNvSpPr/>
          <p:nvPr/>
        </p:nvSpPr>
        <p:spPr>
          <a:xfrm>
            <a:off x="7333475" y="165505"/>
            <a:ext cx="16728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Handy vocabulary</a:t>
            </a:r>
          </a:p>
        </p:txBody>
      </p:sp>
      <p:graphicFrame>
        <p:nvGraphicFramePr>
          <p:cNvPr id="11" name="Table 23">
            <a:extLst>
              <a:ext uri="{FF2B5EF4-FFF2-40B4-BE49-F238E27FC236}">
                <a16:creationId xmlns:a16="http://schemas.microsoft.com/office/drawing/2014/main" id="{AA8C5E9A-DC1D-4230-83AA-7B3E268D3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48036"/>
              </p:ext>
            </p:extLst>
          </p:nvPr>
        </p:nvGraphicFramePr>
        <p:xfrm>
          <a:off x="6628015" y="956605"/>
          <a:ext cx="2352214" cy="58521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52214">
                  <a:extLst>
                    <a:ext uri="{9D8B030D-6E8A-4147-A177-3AD203B41FA5}">
                      <a16:colId xmlns:a16="http://schemas.microsoft.com/office/drawing/2014/main" val="1708471701"/>
                    </a:ext>
                  </a:extLst>
                </a:gridCol>
              </a:tblGrid>
              <a:tr h="25831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Digital Literacy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7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Home Screen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The primary screen on a device from which apps and other functions can be accessed.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QR Code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 machine-readable code, used for storing information such as URLs.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Internet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 network of lots of computers that are linked all over the world.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Website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A collection of web pages on the internet that we can view through a web browser.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Username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An identification used to give access to a website or computer.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Password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 secret word, picture or phrase that allows access to a website or computer.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 in / Log out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Using a username and password to access a website or computer.</a:t>
                      </a:r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39535"/>
                  </a:ext>
                </a:extLst>
              </a:tr>
            </a:tbl>
          </a:graphicData>
        </a:graphic>
      </p:graphicFrame>
      <p:sp>
        <p:nvSpPr>
          <p:cNvPr id="16" name="Arrow: Down 15">
            <a:extLst>
              <a:ext uri="{FF2B5EF4-FFF2-40B4-BE49-F238E27FC236}">
                <a16:creationId xmlns:a16="http://schemas.microsoft.com/office/drawing/2014/main" id="{13267B71-6D51-483E-8820-826BB0A3E2DA}"/>
              </a:ext>
            </a:extLst>
          </p:cNvPr>
          <p:cNvSpPr/>
          <p:nvPr/>
        </p:nvSpPr>
        <p:spPr>
          <a:xfrm rot="1000179">
            <a:off x="8443736" y="535216"/>
            <a:ext cx="286439" cy="472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0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08C2D5-7078-454F-8BA0-AF07BB7F5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44" t="77339" r="21337" b="12555"/>
          <a:stretch/>
        </p:blipFill>
        <p:spPr>
          <a:xfrm rot="808390">
            <a:off x="5503098" y="5827100"/>
            <a:ext cx="1416860" cy="604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2: Digital Literacy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E3916A-2E5B-430A-8D84-EC41B8484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15918"/>
              </p:ext>
            </p:extLst>
          </p:nvPr>
        </p:nvGraphicFramePr>
        <p:xfrm>
          <a:off x="163772" y="873906"/>
          <a:ext cx="6268926" cy="2500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116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5358810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508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b="1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DL2.1</a:t>
                      </a:r>
                      <a:endParaRPr lang="en-GB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independently navigate to the right information on a website using links or buttons.</a:t>
                      </a:r>
                      <a:endParaRPr lang="en-GB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308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b="1">
                          <a:solidFill>
                            <a:srgbClr val="1A1A1A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DL2.2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With support, be able to share pictures or work to an online platform.</a:t>
                      </a:r>
                      <a:endParaRPr lang="en-GB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508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b="1">
                          <a:solidFill>
                            <a:srgbClr val="1A1A1A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DL2.3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use a search engine to search for given information, if necessary using keywords provided by the teacher.</a:t>
                      </a:r>
                      <a:endParaRPr lang="en-GB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  <a:tr h="508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b="1">
                          <a:solidFill>
                            <a:srgbClr val="1A1A1A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DL2.4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make changes in a model/simulation and use them to make and test predictions.</a:t>
                      </a:r>
                      <a:endParaRPr lang="en-GB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56144814"/>
                  </a:ext>
                </a:extLst>
              </a:tr>
              <a:tr h="569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b="1">
                          <a:solidFill>
                            <a:srgbClr val="1A1A1A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DL2.5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solidFill>
                            <a:srgbClr val="1A1A1A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explain online danger and begin to be responsible for their actions online, saying what personal information should be kept private.</a:t>
                      </a:r>
                      <a:endParaRPr lang="en-GB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33751434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3F39C856-17D0-42BB-A6F0-AF5D32694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1" t="24666" r="50485" b="12282"/>
          <a:stretch/>
        </p:blipFill>
        <p:spPr>
          <a:xfrm>
            <a:off x="467951" y="3480016"/>
            <a:ext cx="2538485" cy="3336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1BD0DD-E97E-4784-B0C2-167900923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30" t="28915" r="50754" b="9496"/>
          <a:stretch/>
        </p:blipFill>
        <p:spPr>
          <a:xfrm>
            <a:off x="3127611" y="3445692"/>
            <a:ext cx="2538485" cy="32901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A72F3FA-E2E6-4B66-80C5-8D697E4B923F}"/>
              </a:ext>
            </a:extLst>
          </p:cNvPr>
          <p:cNvSpPr/>
          <p:nvPr/>
        </p:nvSpPr>
        <p:spPr>
          <a:xfrm>
            <a:off x="7333475" y="165505"/>
            <a:ext cx="16728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Handy vocabulary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F71155B-F24C-4AE6-9950-19781563CD6A}"/>
              </a:ext>
            </a:extLst>
          </p:cNvPr>
          <p:cNvSpPr/>
          <p:nvPr/>
        </p:nvSpPr>
        <p:spPr>
          <a:xfrm rot="640672">
            <a:off x="6271532" y="5401262"/>
            <a:ext cx="194380" cy="431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36A617E-6E19-4CD5-BE4B-106BEE8F33AF}"/>
              </a:ext>
            </a:extLst>
          </p:cNvPr>
          <p:cNvSpPr/>
          <p:nvPr/>
        </p:nvSpPr>
        <p:spPr>
          <a:xfrm rot="10153668">
            <a:off x="6310600" y="4248515"/>
            <a:ext cx="194380" cy="431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3">
            <a:extLst>
              <a:ext uri="{FF2B5EF4-FFF2-40B4-BE49-F238E27FC236}">
                <a16:creationId xmlns:a16="http://schemas.microsoft.com/office/drawing/2014/main" id="{636F69DC-94D7-447C-A7BA-6938A7283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60277"/>
              </p:ext>
            </p:extLst>
          </p:nvPr>
        </p:nvGraphicFramePr>
        <p:xfrm>
          <a:off x="6721531" y="873907"/>
          <a:ext cx="2284774" cy="584388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84774">
                  <a:extLst>
                    <a:ext uri="{9D8B030D-6E8A-4147-A177-3AD203B41FA5}">
                      <a16:colId xmlns:a16="http://schemas.microsoft.com/office/drawing/2014/main" val="1708471701"/>
                    </a:ext>
                  </a:extLst>
                </a:gridCol>
              </a:tblGrid>
              <a:tr h="23099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Digital Literacy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79638"/>
                  </a:ext>
                </a:extLst>
              </a:tr>
              <a:tr h="5569568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Private Information 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- Information that should be kept private and not shared publicly with strangers.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7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Inappropriate website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– A website that contains materials that may be unsuitable for a child.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7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Share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Allow other users access to a resource or information.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7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Save / Open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Create a copy of work or information on a digital device that can be retrieved at a later date.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7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Icon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A picture that is displayed to help to navigate a computer.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7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Search Engine 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- A web-based tool that allows us to find information on the World Wide Web.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7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Keyword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A search term entered on a search engine (e.g. Google), used to generate results or find information.</a:t>
                      </a:r>
                      <a:endParaRPr lang="en-GB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39535"/>
                  </a:ext>
                </a:extLst>
              </a:tr>
            </a:tbl>
          </a:graphicData>
        </a:graphic>
      </p:graphicFrame>
      <p:sp>
        <p:nvSpPr>
          <p:cNvPr id="16" name="Arrow: Down 15">
            <a:extLst>
              <a:ext uri="{FF2B5EF4-FFF2-40B4-BE49-F238E27FC236}">
                <a16:creationId xmlns:a16="http://schemas.microsoft.com/office/drawing/2014/main" id="{13267B71-6D51-483E-8820-826BB0A3E2DA}"/>
              </a:ext>
            </a:extLst>
          </p:cNvPr>
          <p:cNvSpPr/>
          <p:nvPr/>
        </p:nvSpPr>
        <p:spPr>
          <a:xfrm rot="1000179">
            <a:off x="8443736" y="535216"/>
            <a:ext cx="286439" cy="472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76D2BB-F035-4DF7-98C8-99D9391AA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62" t="78025" r="35419" b="12624"/>
          <a:stretch/>
        </p:blipFill>
        <p:spPr>
          <a:xfrm rot="20896312">
            <a:off x="5530327" y="3650926"/>
            <a:ext cx="1416860" cy="5592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838B2B6-365E-43BB-A84E-E585FE1DFD29}"/>
              </a:ext>
            </a:extLst>
          </p:cNvPr>
          <p:cNvSpPr/>
          <p:nvPr/>
        </p:nvSpPr>
        <p:spPr>
          <a:xfrm>
            <a:off x="5468500" y="4683626"/>
            <a:ext cx="16728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Worried about something online? Report it.</a:t>
            </a:r>
          </a:p>
        </p:txBody>
      </p:sp>
    </p:spTree>
    <p:extLst>
      <p:ext uri="{BB962C8B-B14F-4D97-AF65-F5344CB8AC3E}">
        <p14:creationId xmlns:p14="http://schemas.microsoft.com/office/powerpoint/2010/main" val="380896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08C2D5-7078-454F-8BA0-AF07BB7F5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44" t="77339" r="21337" b="12555"/>
          <a:stretch/>
        </p:blipFill>
        <p:spPr>
          <a:xfrm rot="808390">
            <a:off x="5673556" y="5794197"/>
            <a:ext cx="1416860" cy="604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3: Digital Literacy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E3916A-2E5B-430A-8D84-EC41B8484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550351"/>
              </p:ext>
            </p:extLst>
          </p:nvPr>
        </p:nvGraphicFramePr>
        <p:xfrm>
          <a:off x="163772" y="924707"/>
          <a:ext cx="6268926" cy="2385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222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5602704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389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b="1"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DL3.1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identify and use links within a web page to answer questions.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48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DL3.2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Use computer networks, including the world wide web to independently share suitable pictures and work on an online platform.</a:t>
                      </a:r>
                      <a:endParaRPr lang="en-GB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389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DL3.3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Independently, be able to use a search engine to search for specific information.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  <a:tr h="48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DL3.4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enter data into a computer simulation, change data and observe changes in results.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56144814"/>
                  </a:ext>
                </a:extLst>
              </a:tr>
              <a:tr h="48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DL3.5</a:t>
                      </a:r>
                      <a:endParaRPr lang="en-GB" sz="12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aware of some of the consequences of their online actions and be able to explain the importance of balancing game and screen time with other parts of their lives.</a:t>
                      </a:r>
                      <a:endParaRPr lang="en-GB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3375143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A72F3FA-E2E6-4B66-80C5-8D697E4B923F}"/>
              </a:ext>
            </a:extLst>
          </p:cNvPr>
          <p:cNvSpPr/>
          <p:nvPr/>
        </p:nvSpPr>
        <p:spPr>
          <a:xfrm>
            <a:off x="7333475" y="165505"/>
            <a:ext cx="16728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Handy vocabulary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F71155B-F24C-4AE6-9950-19781563CD6A}"/>
              </a:ext>
            </a:extLst>
          </p:cNvPr>
          <p:cNvSpPr/>
          <p:nvPr/>
        </p:nvSpPr>
        <p:spPr>
          <a:xfrm rot="640672">
            <a:off x="6309632" y="5439362"/>
            <a:ext cx="194380" cy="431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36A617E-6E19-4CD5-BE4B-106BEE8F33AF}"/>
              </a:ext>
            </a:extLst>
          </p:cNvPr>
          <p:cNvSpPr/>
          <p:nvPr/>
        </p:nvSpPr>
        <p:spPr>
          <a:xfrm rot="10153668">
            <a:off x="6310600" y="4248515"/>
            <a:ext cx="194380" cy="431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9DDEF-62A6-49AC-87B7-75FBB2607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02" t="21415" r="51143" b="16079"/>
          <a:stretch/>
        </p:blipFill>
        <p:spPr>
          <a:xfrm>
            <a:off x="296502" y="3327544"/>
            <a:ext cx="2693284" cy="3511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F87DFE-61BC-4B94-BFA1-C3F8EAA341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01" t="16587" r="50919" b="20906"/>
          <a:stretch/>
        </p:blipFill>
        <p:spPr>
          <a:xfrm>
            <a:off x="3041382" y="3345238"/>
            <a:ext cx="2693284" cy="34823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76D2BB-F035-4DF7-98C8-99D9391AA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62" t="78025" r="35419" b="12624"/>
          <a:stretch/>
        </p:blipFill>
        <p:spPr>
          <a:xfrm rot="20896312">
            <a:off x="5530327" y="3650926"/>
            <a:ext cx="1416860" cy="5592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838B2B6-365E-43BB-A84E-E585FE1DFD29}"/>
              </a:ext>
            </a:extLst>
          </p:cNvPr>
          <p:cNvSpPr/>
          <p:nvPr/>
        </p:nvSpPr>
        <p:spPr>
          <a:xfrm>
            <a:off x="5532000" y="4721726"/>
            <a:ext cx="16728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Worried about something online? Report it.</a:t>
            </a:r>
          </a:p>
        </p:txBody>
      </p:sp>
      <p:graphicFrame>
        <p:nvGraphicFramePr>
          <p:cNvPr id="21" name="Table 23">
            <a:extLst>
              <a:ext uri="{FF2B5EF4-FFF2-40B4-BE49-F238E27FC236}">
                <a16:creationId xmlns:a16="http://schemas.microsoft.com/office/drawing/2014/main" id="{2C0EEECF-87F4-4903-83C6-7F39DB9EE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27796"/>
              </p:ext>
            </p:extLst>
          </p:nvPr>
        </p:nvGraphicFramePr>
        <p:xfrm>
          <a:off x="6969347" y="924707"/>
          <a:ext cx="1910249" cy="527548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10249">
                  <a:extLst>
                    <a:ext uri="{9D8B030D-6E8A-4147-A177-3AD203B41FA5}">
                      <a16:colId xmlns:a16="http://schemas.microsoft.com/office/drawing/2014/main" val="1708471701"/>
                    </a:ext>
                  </a:extLst>
                </a:gridCol>
              </a:tblGrid>
              <a:tr h="24632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Digital Literacy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79638"/>
                  </a:ext>
                </a:extLst>
              </a:tr>
              <a:tr h="5001169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 err="1">
                          <a:latin typeface="+mn-lt"/>
                        </a:rPr>
                        <a:t>eSafety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The safe and responsible use of technology.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Software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– Computer programs and applications or apps.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Folder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A way to organise computer files. A folder can also contain other folders.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Link (hyperlink)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Data that we can tap or click to jump to a new location, usually to a website.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Email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Electronic mail that is sent by users between digital devices.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Attachment 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- A file that can be sent with an email.</a:t>
                      </a:r>
                      <a:endParaRPr lang="en-GB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39535"/>
                  </a:ext>
                </a:extLst>
              </a:tr>
            </a:tbl>
          </a:graphicData>
        </a:graphic>
      </p:graphicFrame>
      <p:sp>
        <p:nvSpPr>
          <p:cNvPr id="16" name="Arrow: Down 15">
            <a:extLst>
              <a:ext uri="{FF2B5EF4-FFF2-40B4-BE49-F238E27FC236}">
                <a16:creationId xmlns:a16="http://schemas.microsoft.com/office/drawing/2014/main" id="{13267B71-6D51-483E-8820-826BB0A3E2DA}"/>
              </a:ext>
            </a:extLst>
          </p:cNvPr>
          <p:cNvSpPr/>
          <p:nvPr/>
        </p:nvSpPr>
        <p:spPr>
          <a:xfrm rot="1000179">
            <a:off x="8443736" y="535216"/>
            <a:ext cx="286439" cy="472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6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4: Digital Literacy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E3916A-2E5B-430A-8D84-EC41B8484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80723"/>
              </p:ext>
            </p:extLst>
          </p:nvPr>
        </p:nvGraphicFramePr>
        <p:xfrm>
          <a:off x="163772" y="853035"/>
          <a:ext cx="6651900" cy="2622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16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6070084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2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1"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DL4.1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When searching for information online, be able to evaluate how appropriate a website is.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DL4.2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Use computer networks, including the world wide web, to work collaboratively with others.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449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DL4.3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search for and select relevant information (pictures and text) to use in other software, sorting by text, pictures, sound and video.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  <a:tr h="449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DL4.4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explore and predict the effect(s) of changing the variables in digital simulations and observe the results.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56144814"/>
                  </a:ext>
                </a:extLst>
              </a:tr>
              <a:tr h="449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DL4.5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identify appropriate behaviour when participating or contributing to collaborative online projects for learning and understand the reasons for using strong passwords.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33751434"/>
                  </a:ext>
                </a:extLst>
              </a:tr>
              <a:tr h="449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DL4.6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aware of ways in which we interact with online communities and be able to suggest and use strategies for dealing with cyberbullying.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74457234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A72F3FA-E2E6-4B66-80C5-8D697E4B923F}"/>
              </a:ext>
            </a:extLst>
          </p:cNvPr>
          <p:cNvSpPr/>
          <p:nvPr/>
        </p:nvSpPr>
        <p:spPr>
          <a:xfrm>
            <a:off x="7333475" y="165505"/>
            <a:ext cx="16728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Handy vocabulary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51240B34-E618-4CE4-A785-7E42CFB3F3E8}"/>
              </a:ext>
            </a:extLst>
          </p:cNvPr>
          <p:cNvSpPr/>
          <p:nvPr/>
        </p:nvSpPr>
        <p:spPr>
          <a:xfrm rot="10153668">
            <a:off x="6437213" y="4234447"/>
            <a:ext cx="194380" cy="431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751435-08F8-4A7F-8042-ED0ED1624837}"/>
              </a:ext>
            </a:extLst>
          </p:cNvPr>
          <p:cNvSpPr/>
          <p:nvPr/>
        </p:nvSpPr>
        <p:spPr>
          <a:xfrm>
            <a:off x="5581044" y="4707658"/>
            <a:ext cx="16728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Worried about something online? Report it.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EE1436D-8888-4104-B409-6DC486526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44" t="77339" r="21337" b="12555"/>
          <a:stretch/>
        </p:blipFill>
        <p:spPr>
          <a:xfrm rot="808390">
            <a:off x="5694657" y="5780129"/>
            <a:ext cx="1416860" cy="604408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10395F6C-095C-4FBE-B3BA-F1422DC72427}"/>
              </a:ext>
            </a:extLst>
          </p:cNvPr>
          <p:cNvSpPr/>
          <p:nvPr/>
        </p:nvSpPr>
        <p:spPr>
          <a:xfrm rot="640672">
            <a:off x="6422181" y="5425294"/>
            <a:ext cx="194380" cy="431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FE9072-D874-4C2C-A157-B7987CBE1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8025" r="35419" b="12624"/>
          <a:stretch/>
        </p:blipFill>
        <p:spPr>
          <a:xfrm rot="20896312">
            <a:off x="5652251" y="3672027"/>
            <a:ext cx="1416860" cy="559226"/>
          </a:xfrm>
          <a:prstGeom prst="rect">
            <a:avLst/>
          </a:prstGeom>
        </p:spPr>
      </p:pic>
      <p:graphicFrame>
        <p:nvGraphicFramePr>
          <p:cNvPr id="17" name="Table 23">
            <a:extLst>
              <a:ext uri="{FF2B5EF4-FFF2-40B4-BE49-F238E27FC236}">
                <a16:creationId xmlns:a16="http://schemas.microsoft.com/office/drawing/2014/main" id="{3FC4FE38-7E0A-4FD0-B22F-ED79664FB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09979"/>
              </p:ext>
            </p:extLst>
          </p:nvPr>
        </p:nvGraphicFramePr>
        <p:xfrm>
          <a:off x="7056783" y="837027"/>
          <a:ext cx="1881265" cy="58521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81265">
                  <a:extLst>
                    <a:ext uri="{9D8B030D-6E8A-4147-A177-3AD203B41FA5}">
                      <a16:colId xmlns:a16="http://schemas.microsoft.com/office/drawing/2014/main" val="1708471701"/>
                    </a:ext>
                  </a:extLst>
                </a:gridCol>
              </a:tblGrid>
              <a:tr h="24632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Digital Literacy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79638"/>
                  </a:ext>
                </a:extLst>
              </a:tr>
              <a:tr h="5001169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World Wide Web (www) 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- All of the web pages on the internet. We can access these using a web browser. We use the web to help communicate with, and over, the internet.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Internet Browser 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– A software program that lets you view web pages on a digital device.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Shortcut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An icon that points to a website.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Bookmark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Also called favouriting. Saves a digital location to allow quick access e.g. to a website.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Spam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Unwanted email communication that gets sent out in bulk.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Simulation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Using a computer to represent a real-world scenario.</a:t>
                      </a:r>
                      <a:endParaRPr lang="en-GB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39535"/>
                  </a:ext>
                </a:extLst>
              </a:tr>
            </a:tbl>
          </a:graphicData>
        </a:graphic>
      </p:graphicFrame>
      <p:sp>
        <p:nvSpPr>
          <p:cNvPr id="16" name="Arrow: Down 15">
            <a:extLst>
              <a:ext uri="{FF2B5EF4-FFF2-40B4-BE49-F238E27FC236}">
                <a16:creationId xmlns:a16="http://schemas.microsoft.com/office/drawing/2014/main" id="{13267B71-6D51-483E-8820-826BB0A3E2DA}"/>
              </a:ext>
            </a:extLst>
          </p:cNvPr>
          <p:cNvSpPr/>
          <p:nvPr/>
        </p:nvSpPr>
        <p:spPr>
          <a:xfrm rot="365119">
            <a:off x="8537520" y="476601"/>
            <a:ext cx="286439" cy="472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8BAC89-0151-410E-B5EC-AE4E7B8B80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25" t="25442" r="51263" b="11348"/>
          <a:stretch/>
        </p:blipFill>
        <p:spPr>
          <a:xfrm>
            <a:off x="567222" y="3485270"/>
            <a:ext cx="2415130" cy="3249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87FFD-6ABC-4BAF-A14A-17C2AA0E2D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31" t="27083" r="51077" b="9707"/>
          <a:stretch/>
        </p:blipFill>
        <p:spPr>
          <a:xfrm>
            <a:off x="3059167" y="3492017"/>
            <a:ext cx="2440684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8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98C8847-5362-4C2D-A20E-2574C2AEA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44" t="77339" r="21337" b="12555"/>
          <a:stretch/>
        </p:blipFill>
        <p:spPr>
          <a:xfrm rot="808390">
            <a:off x="5954916" y="5780129"/>
            <a:ext cx="1416860" cy="604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5: Digital Literacy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E3916A-2E5B-430A-8D84-EC41B8484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79717"/>
              </p:ext>
            </p:extLst>
          </p:nvPr>
        </p:nvGraphicFramePr>
        <p:xfrm>
          <a:off x="163771" y="853035"/>
          <a:ext cx="6938778" cy="2622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513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6449265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43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 dirty="0"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DL5.1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search the internet for specific information using tools such as Boolean search or Google Advanced Search.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4123223639"/>
                  </a:ext>
                </a:extLst>
              </a:tr>
              <a:tr h="43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 dirty="0"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DL5.2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Use computer networks, including the world wide web, to work collaboratively with others with support. to engage in online communication with teachers and other pupils, making use of a growing range of features.</a:t>
                      </a:r>
                      <a:r>
                        <a:rPr lang="en-GB" sz="1100" dirty="0"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268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DL5.3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search using more than one search term, adapting the search terms to refine search results.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297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DL5.4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Use modelling and simulation software to explore or create realistic or fantasy representations of the real world.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  <a:tr h="43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DL5.5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demonstrate an understanding of responsible social media use, including knowledge of their digital footprint, sharing information and images, and communication with others.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56144814"/>
                  </a:ext>
                </a:extLst>
              </a:tr>
              <a:tr h="297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DL5.6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Demonstrate an understanding of the risks of online gaming and know strategies for healthy online behaviours.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3375143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A72F3FA-E2E6-4B66-80C5-8D697E4B923F}"/>
              </a:ext>
            </a:extLst>
          </p:cNvPr>
          <p:cNvSpPr/>
          <p:nvPr/>
        </p:nvSpPr>
        <p:spPr>
          <a:xfrm>
            <a:off x="7333475" y="165505"/>
            <a:ext cx="16728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Handy vocabulary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FD4DB-D1D0-45FB-AD20-22E7A0731F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95" t="25501" r="21231" b="11091"/>
          <a:stretch/>
        </p:blipFill>
        <p:spPr>
          <a:xfrm>
            <a:off x="3313689" y="3475077"/>
            <a:ext cx="2530549" cy="3259830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47581231-7352-4400-AF0F-D3B3C020427E}"/>
              </a:ext>
            </a:extLst>
          </p:cNvPr>
          <p:cNvSpPr/>
          <p:nvPr/>
        </p:nvSpPr>
        <p:spPr>
          <a:xfrm rot="640672">
            <a:off x="6590992" y="5425294"/>
            <a:ext cx="194380" cy="431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043B1B9-4428-414F-B5A1-2DD8230DC104}"/>
              </a:ext>
            </a:extLst>
          </p:cNvPr>
          <p:cNvSpPr/>
          <p:nvPr/>
        </p:nvSpPr>
        <p:spPr>
          <a:xfrm rot="10153668">
            <a:off x="6591960" y="4234447"/>
            <a:ext cx="194380" cy="431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E2A0BF-CD93-4BFB-9BA2-CB51030CD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62" t="78025" r="35419" b="12624"/>
          <a:stretch/>
        </p:blipFill>
        <p:spPr>
          <a:xfrm rot="20896312">
            <a:off x="5755415" y="3636858"/>
            <a:ext cx="1416860" cy="5592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F4F15C-CB54-45A2-9CAF-7B0E48A2E577}"/>
              </a:ext>
            </a:extLst>
          </p:cNvPr>
          <p:cNvSpPr/>
          <p:nvPr/>
        </p:nvSpPr>
        <p:spPr>
          <a:xfrm>
            <a:off x="5691245" y="4707658"/>
            <a:ext cx="16728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Worried about something online? Report it.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8D9E4139-2182-4813-B58B-9880D1880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02860"/>
              </p:ext>
            </p:extLst>
          </p:nvPr>
        </p:nvGraphicFramePr>
        <p:xfrm>
          <a:off x="7165389" y="861035"/>
          <a:ext cx="1881265" cy="56692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81265">
                  <a:extLst>
                    <a:ext uri="{9D8B030D-6E8A-4147-A177-3AD203B41FA5}">
                      <a16:colId xmlns:a16="http://schemas.microsoft.com/office/drawing/2014/main" val="1708471701"/>
                    </a:ext>
                  </a:extLst>
                </a:gridCol>
              </a:tblGrid>
              <a:tr h="24632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Digital Literacy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79638"/>
                  </a:ext>
                </a:extLst>
              </a:tr>
              <a:tr h="5001169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Cyberbullying 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– Using electronic means to bully or harass someone.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Network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A group of computers that are connected (like the internet).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Copyright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The rights of a creator to control how their media is used. This can cover music, books, software and videos.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Virus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A malicious software program (malware) that can replicate and spread on a computer system without the user’s permission.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Boolean Searching 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- Used to help find results faster and with more accuracy. Uses operators such as AND, OR and NOT.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URL 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- Uniform Resource Locator (an address for a website).</a:t>
                      </a:r>
                      <a:endParaRPr lang="en-GB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39535"/>
                  </a:ext>
                </a:extLst>
              </a:tr>
            </a:tbl>
          </a:graphicData>
        </a:graphic>
      </p:graphicFrame>
      <p:sp>
        <p:nvSpPr>
          <p:cNvPr id="16" name="Arrow: Down 15">
            <a:extLst>
              <a:ext uri="{FF2B5EF4-FFF2-40B4-BE49-F238E27FC236}">
                <a16:creationId xmlns:a16="http://schemas.microsoft.com/office/drawing/2014/main" id="{13267B71-6D51-483E-8820-826BB0A3E2DA}"/>
              </a:ext>
            </a:extLst>
          </p:cNvPr>
          <p:cNvSpPr/>
          <p:nvPr/>
        </p:nvSpPr>
        <p:spPr>
          <a:xfrm rot="1000179">
            <a:off x="8467182" y="453155"/>
            <a:ext cx="286439" cy="472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507ED5-1C5A-4C88-A43D-AF07F1CF85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28" t="21415" r="21717" b="16079"/>
          <a:stretch/>
        </p:blipFill>
        <p:spPr>
          <a:xfrm>
            <a:off x="392088" y="3491085"/>
            <a:ext cx="2693284" cy="3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1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98C8847-5362-4C2D-A20E-2574C2AEA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44" t="77339" r="21337" b="12555"/>
          <a:stretch/>
        </p:blipFill>
        <p:spPr>
          <a:xfrm rot="808390">
            <a:off x="5496736" y="5856329"/>
            <a:ext cx="1416860" cy="604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2E075-7B36-4498-9EA3-A8FDF7C33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893" y="180572"/>
            <a:ext cx="7127494" cy="5908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u="sng" dirty="0" err="1">
                <a:latin typeface="Comic Sans MS" panose="030F0702030302020204" pitchFamily="66" charset="0"/>
              </a:rPr>
              <a:t>Sherdley</a:t>
            </a:r>
            <a:r>
              <a:rPr lang="en-GB" sz="1600" u="sng" dirty="0">
                <a:latin typeface="Comic Sans MS" panose="030F0702030302020204" pitchFamily="66" charset="0"/>
              </a:rPr>
              <a:t> Primary School Computing Knowledge Organiser</a:t>
            </a:r>
            <a:br>
              <a:rPr lang="en-GB" sz="1600" u="sng" dirty="0">
                <a:latin typeface="Comic Sans MS" panose="030F0702030302020204" pitchFamily="66" charset="0"/>
              </a:rPr>
            </a:br>
            <a:r>
              <a:rPr lang="en-GB" sz="1600" u="sng" dirty="0">
                <a:latin typeface="Comic Sans MS" panose="030F0702030302020204" pitchFamily="66" charset="0"/>
              </a:rPr>
              <a:t>Year 6: Digital Literacy</a:t>
            </a:r>
          </a:p>
        </p:txBody>
      </p:sp>
      <p:pic>
        <p:nvPicPr>
          <p:cNvPr id="4" name="Picture 3" descr="SHERDLEY PRIMARY SKOOL[1]">
            <a:extLst>
              <a:ext uri="{FF2B5EF4-FFF2-40B4-BE49-F238E27FC236}">
                <a16:creationId xmlns:a16="http://schemas.microsoft.com/office/drawing/2014/main" id="{77C7D758-436F-4438-906A-0F25AA28108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5561" r="13964" b="7282"/>
          <a:stretch/>
        </p:blipFill>
        <p:spPr bwMode="auto">
          <a:xfrm>
            <a:off x="163772" y="126609"/>
            <a:ext cx="806898" cy="710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E3916A-2E5B-430A-8D84-EC41B8484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85969"/>
              </p:ext>
            </p:extLst>
          </p:nvPr>
        </p:nvGraphicFramePr>
        <p:xfrm>
          <a:off x="163772" y="853035"/>
          <a:ext cx="6592628" cy="2652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093">
                  <a:extLst>
                    <a:ext uri="{9D8B030D-6E8A-4147-A177-3AD203B41FA5}">
                      <a16:colId xmlns:a16="http://schemas.microsoft.com/office/drawing/2014/main" val="2711218735"/>
                    </a:ext>
                  </a:extLst>
                </a:gridCol>
                <a:gridCol w="6127535">
                  <a:extLst>
                    <a:ext uri="{9D8B030D-6E8A-4147-A177-3AD203B41FA5}">
                      <a16:colId xmlns:a16="http://schemas.microsoft.com/office/drawing/2014/main" val="1799347512"/>
                    </a:ext>
                  </a:extLst>
                </a:gridCol>
              </a:tblGrid>
              <a:tr h="33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</a:t>
                      </a: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6.1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Identify irrelevant, implausible and inappropriate information, when searching for information online.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4123223639"/>
                  </a:ext>
                </a:extLst>
              </a:tr>
              <a:tr h="579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DL6.2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Use computer networks, including the world wide web, to work with others to create an online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collaborative project for a specific purpose, sharing and appropriately setting permissions for other group members.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51401517"/>
                  </a:ext>
                </a:extLst>
              </a:tr>
              <a:tr h="257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DL6.3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show an awareness that some media is copyrighted and cannot be used without permission.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724380882"/>
                  </a:ext>
                </a:extLst>
              </a:tr>
              <a:tr h="257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DL6.4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use modelling software to explore and create detailed virtual environments or simulations.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443826479"/>
                  </a:ext>
                </a:extLst>
              </a:tr>
              <a:tr h="41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DL6.5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demonstrate an understanding of media bias and strategies for ensuring a balanced view, including gender stereotypes.  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56144814"/>
                  </a:ext>
                </a:extLst>
              </a:tr>
              <a:tr h="41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Walter Turncoat"/>
                          <a:cs typeface="Walter Turncoat"/>
                        </a:rPr>
                        <a:t>DL6.6</a:t>
                      </a:r>
                      <a:endParaRPr lang="en-GB" sz="11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Be able to explain how to develop positive online relationships and have strategies to prevent and stop negative situations and manage their private information.</a:t>
                      </a:r>
                      <a:endParaRPr lang="en-GB" sz="11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3375143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A72F3FA-E2E6-4B66-80C5-8D697E4B923F}"/>
              </a:ext>
            </a:extLst>
          </p:cNvPr>
          <p:cNvSpPr/>
          <p:nvPr/>
        </p:nvSpPr>
        <p:spPr>
          <a:xfrm>
            <a:off x="7333475" y="165505"/>
            <a:ext cx="16728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Handy vocabulary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7581231-7352-4400-AF0F-D3B3C020427E}"/>
              </a:ext>
            </a:extLst>
          </p:cNvPr>
          <p:cNvSpPr/>
          <p:nvPr/>
        </p:nvSpPr>
        <p:spPr>
          <a:xfrm rot="640672">
            <a:off x="6132812" y="5501494"/>
            <a:ext cx="194380" cy="431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043B1B9-4428-414F-B5A1-2DD8230DC104}"/>
              </a:ext>
            </a:extLst>
          </p:cNvPr>
          <p:cNvSpPr/>
          <p:nvPr/>
        </p:nvSpPr>
        <p:spPr>
          <a:xfrm rot="10153668">
            <a:off x="6133780" y="4310647"/>
            <a:ext cx="194380" cy="431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E2A0BF-CD93-4BFB-9BA2-CB51030CD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62" t="78025" r="35419" b="12624"/>
          <a:stretch/>
        </p:blipFill>
        <p:spPr>
          <a:xfrm rot="20896312">
            <a:off x="5297235" y="3713058"/>
            <a:ext cx="1416860" cy="5592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DF4F15C-CB54-45A2-9CAF-7B0E48A2E577}"/>
              </a:ext>
            </a:extLst>
          </p:cNvPr>
          <p:cNvSpPr/>
          <p:nvPr/>
        </p:nvSpPr>
        <p:spPr>
          <a:xfrm>
            <a:off x="5291680" y="4783858"/>
            <a:ext cx="16728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Worried about something online? Report it.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3267B71-6D51-483E-8820-826BB0A3E2DA}"/>
              </a:ext>
            </a:extLst>
          </p:cNvPr>
          <p:cNvSpPr/>
          <p:nvPr/>
        </p:nvSpPr>
        <p:spPr>
          <a:xfrm rot="449253">
            <a:off x="8623336" y="535215"/>
            <a:ext cx="286439" cy="472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85774-1E06-490E-8D4D-212775E1B6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25" t="26535" r="50880" b="11446"/>
          <a:stretch/>
        </p:blipFill>
        <p:spPr>
          <a:xfrm>
            <a:off x="321133" y="3521756"/>
            <a:ext cx="2450098" cy="31883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34F11D-BAE4-4969-A39B-54CED74B31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54" t="26932" r="21951" b="11049"/>
          <a:stretch/>
        </p:blipFill>
        <p:spPr>
          <a:xfrm>
            <a:off x="2873543" y="3521756"/>
            <a:ext cx="2450098" cy="3188329"/>
          </a:xfrm>
          <a:prstGeom prst="rect">
            <a:avLst/>
          </a:prstGeom>
        </p:spPr>
      </p:pic>
      <p:graphicFrame>
        <p:nvGraphicFramePr>
          <p:cNvPr id="17" name="Table 23">
            <a:extLst>
              <a:ext uri="{FF2B5EF4-FFF2-40B4-BE49-F238E27FC236}">
                <a16:creationId xmlns:a16="http://schemas.microsoft.com/office/drawing/2014/main" id="{47050CA9-4D21-45AD-AA4B-1B3FD62A4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73944"/>
              </p:ext>
            </p:extLst>
          </p:nvPr>
        </p:nvGraphicFramePr>
        <p:xfrm>
          <a:off x="6843252" y="862449"/>
          <a:ext cx="2194871" cy="56692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194871">
                  <a:extLst>
                    <a:ext uri="{9D8B030D-6E8A-4147-A177-3AD203B41FA5}">
                      <a16:colId xmlns:a16="http://schemas.microsoft.com/office/drawing/2014/main" val="1708471701"/>
                    </a:ext>
                  </a:extLst>
                </a:gridCol>
              </a:tblGrid>
              <a:tr h="24632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Digital Literacy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79638"/>
                  </a:ext>
                </a:extLst>
              </a:tr>
              <a:tr h="5001169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Trolling 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– Leaving intentionally provocative or offensive messages on the internet in order to get attention or upset someone.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Influencer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A person with the ability to influence potential buyers by promoting or recommending something on social media.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Plausibility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Whether or not content on a website is believable and accurate.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Local Area Network (LAN)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– A collection of devices together in one location, such as a school.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Wide area network (WAN)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– A large network of computers that may span areas or even countries. The internet is an example of this.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Router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A networking device that forwards data packets between computer networks.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0" u="none" strike="noStrike" baseline="0" dirty="0">
                          <a:latin typeface="+mn-lt"/>
                        </a:rPr>
                        <a:t>Access Point</a:t>
                      </a:r>
                      <a:r>
                        <a:rPr lang="en-GB" sz="1200" b="0" i="0" u="none" strike="noStrike" baseline="0" dirty="0">
                          <a:latin typeface="+mn-lt"/>
                        </a:rPr>
                        <a:t> - A networking hardware device that allows other Wi-Fi devices to connect to a wired network.</a:t>
                      </a:r>
                      <a:endParaRPr lang="en-GB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39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983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3613</TotalTime>
  <Words>1568</Words>
  <Application>Microsoft Office PowerPoint</Application>
  <PresentationFormat>On-screen Show (4:3)</PresentationFormat>
  <Paragraphs>151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Sherdley Primary School Computing Knowledge Organiser Year 1: Digital Literacy</vt:lpstr>
      <vt:lpstr>Sherdley Primary School Computing Knowledge Organiser Year 2: Digital Literacy</vt:lpstr>
      <vt:lpstr>Sherdley Primary School Computing Knowledge Organiser Year 3: Digital Literacy</vt:lpstr>
      <vt:lpstr>Sherdley Primary School Computing Knowledge Organiser Year 4: Digital Literacy</vt:lpstr>
      <vt:lpstr>Sherdley Primary School Computing Knowledge Organiser Year 5: Digital Literacy</vt:lpstr>
      <vt:lpstr>Sherdley Primary School Computing Knowledge Organiser Year 6: Digital Literacy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Hughes</dc:creator>
  <cp:lastModifiedBy>Michael Hughes</cp:lastModifiedBy>
  <cp:revision>34</cp:revision>
  <dcterms:created xsi:type="dcterms:W3CDTF">2022-10-26T20:50:25Z</dcterms:created>
  <dcterms:modified xsi:type="dcterms:W3CDTF">2022-10-31T20:38:58Z</dcterms:modified>
</cp:coreProperties>
</file>