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72" d="100"/>
          <a:sy n="72" d="100"/>
        </p:scale>
        <p:origin x="4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D2A0-33A5-4CA0-9EAF-6BA0A5D6E6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351323-E51E-432F-932E-17736FBBF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75B59B-B330-4179-9BF3-2859F1A7593E}"/>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5" name="Footer Placeholder 4">
            <a:extLst>
              <a:ext uri="{FF2B5EF4-FFF2-40B4-BE49-F238E27FC236}">
                <a16:creationId xmlns:a16="http://schemas.microsoft.com/office/drawing/2014/main" id="{637B8E6F-BB0C-45B4-8E00-B1B539A2A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DD41FF-7D5A-4336-9098-9C6FB0B2024A}"/>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377202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9F41-7D1C-4BAA-9DF6-5A0FC53FA9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98FC22-56D0-419D-86BE-5CD4665D58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37023-CA6B-4AE5-AF28-6E71DD50DBF3}"/>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5" name="Footer Placeholder 4">
            <a:extLst>
              <a:ext uri="{FF2B5EF4-FFF2-40B4-BE49-F238E27FC236}">
                <a16:creationId xmlns:a16="http://schemas.microsoft.com/office/drawing/2014/main" id="{1676B679-2B03-4D8E-900D-BC14C7E3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ECD9B-5B6D-40EE-81E8-DF56CF6FC384}"/>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69035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2CD97-1598-4034-A67D-3B01054C16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0C59B2-DD6B-4A69-BB15-998B38E0B4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F73CA9-91C9-4352-AAF0-683AD39FA23F}"/>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5" name="Footer Placeholder 4">
            <a:extLst>
              <a:ext uri="{FF2B5EF4-FFF2-40B4-BE49-F238E27FC236}">
                <a16:creationId xmlns:a16="http://schemas.microsoft.com/office/drawing/2014/main" id="{789A7C27-FC12-4430-A916-FA02744675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1F0F5-93D7-4096-B583-095FA355E413}"/>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83773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5C28-3396-4CDA-8718-AB131A076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ABB216-8499-44F2-ADB7-10C6977E46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A0852A-DD21-49A6-A684-95ECA8A18478}"/>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5" name="Footer Placeholder 4">
            <a:extLst>
              <a:ext uri="{FF2B5EF4-FFF2-40B4-BE49-F238E27FC236}">
                <a16:creationId xmlns:a16="http://schemas.microsoft.com/office/drawing/2014/main" id="{DCC5F6F9-C6C3-473B-90C0-40128AC51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B5DDC-E72A-4F6D-BA6F-A33D3D99158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59703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2B46-80BC-4E2A-AD8E-7ED06FB99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B593FC-2361-4F59-913B-E72D49C024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AF3E23-0050-4BD9-B9B6-53046411C33E}"/>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5" name="Footer Placeholder 4">
            <a:extLst>
              <a:ext uri="{FF2B5EF4-FFF2-40B4-BE49-F238E27FC236}">
                <a16:creationId xmlns:a16="http://schemas.microsoft.com/office/drawing/2014/main" id="{5D91F1AF-780E-4E79-92E5-08DC7B05F3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D2E74-53EB-41E8-A715-E39530D7F0B0}"/>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40720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88A5-5E7A-47C2-A8C8-619196AF55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5A6398-C091-4CB4-8241-B404842521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76C35D-A490-44E5-BF8F-55E9C829B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2D9DDC-A409-49AD-A2A7-20D909F0D3E7}"/>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6" name="Footer Placeholder 5">
            <a:extLst>
              <a:ext uri="{FF2B5EF4-FFF2-40B4-BE49-F238E27FC236}">
                <a16:creationId xmlns:a16="http://schemas.microsoft.com/office/drawing/2014/main" id="{2AB5E5CB-32DE-4FE1-909F-BEB81AD160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50ACD-AF58-4B03-97A1-1F3F0D9564A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57327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4838-6E42-4E5F-8FDC-5632F5A112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21B782-BC0A-4BAB-BED5-B04C433BAA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3FA6A5-E400-4E04-B5A2-2FF9F4E69B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C8B0C0-C464-4A65-A740-B600CF802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FB045C-7F7D-4C82-802D-04DC539AAE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072DCA-F731-4799-99B2-C407DF7149CC}"/>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8" name="Footer Placeholder 7">
            <a:extLst>
              <a:ext uri="{FF2B5EF4-FFF2-40B4-BE49-F238E27FC236}">
                <a16:creationId xmlns:a16="http://schemas.microsoft.com/office/drawing/2014/main" id="{7CFB457D-8934-4BC5-A1D8-46A0A70692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7F0285-82B4-4352-ACD8-D9867B625992}"/>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96384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EC5E-6523-4CAA-ABB4-4DC61CA8A4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DA2386-9F17-4BB7-A966-2B12391FCEF8}"/>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4" name="Footer Placeholder 3">
            <a:extLst>
              <a:ext uri="{FF2B5EF4-FFF2-40B4-BE49-F238E27FC236}">
                <a16:creationId xmlns:a16="http://schemas.microsoft.com/office/drawing/2014/main" id="{28A7B1FF-162C-4B69-A494-1CBBBA1357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654F1E-39D8-4ED3-8044-92734A4FAE3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69050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88523-2DB8-4AA1-9C49-15C8B06F3E02}"/>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3" name="Footer Placeholder 2">
            <a:extLst>
              <a:ext uri="{FF2B5EF4-FFF2-40B4-BE49-F238E27FC236}">
                <a16:creationId xmlns:a16="http://schemas.microsoft.com/office/drawing/2014/main" id="{7712F8C3-8774-469D-BBF3-4A4E2D751B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7E9AC1-7DFC-422D-B5CD-BE6F4D8814B5}"/>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72062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9F7B-9719-4C84-9C71-6F8FC7423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3EA48D-A266-4217-8550-312D0902D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B9D569-581F-4915-B579-2F1D82E04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C9A6F-005F-4AC3-8158-2143955AB52E}"/>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6" name="Footer Placeholder 5">
            <a:extLst>
              <a:ext uri="{FF2B5EF4-FFF2-40B4-BE49-F238E27FC236}">
                <a16:creationId xmlns:a16="http://schemas.microsoft.com/office/drawing/2014/main" id="{153B547D-5D2F-4261-9697-4002580B5C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B05B29-76D1-4E5A-B856-410DD50A9CB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367575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999E-E77F-46E6-95A0-BBC83CDD8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5D22BB-5384-4774-BBAE-C59484BC2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674745-2A42-4927-A3FD-22E18B3DA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A70B2D-BCDF-46D3-99A2-FEFCF48734C8}"/>
              </a:ext>
            </a:extLst>
          </p:cNvPr>
          <p:cNvSpPr>
            <a:spLocks noGrp="1"/>
          </p:cNvSpPr>
          <p:nvPr>
            <p:ph type="dt" sz="half" idx="10"/>
          </p:nvPr>
        </p:nvSpPr>
        <p:spPr/>
        <p:txBody>
          <a:bodyPr/>
          <a:lstStyle/>
          <a:p>
            <a:fld id="{1E06C867-09EB-46CF-9B8B-E51DA52769AF}" type="datetimeFigureOut">
              <a:rPr lang="en-GB" smtClean="0"/>
              <a:t>01/07/2022</a:t>
            </a:fld>
            <a:endParaRPr lang="en-GB"/>
          </a:p>
        </p:txBody>
      </p:sp>
      <p:sp>
        <p:nvSpPr>
          <p:cNvPr id="6" name="Footer Placeholder 5">
            <a:extLst>
              <a:ext uri="{FF2B5EF4-FFF2-40B4-BE49-F238E27FC236}">
                <a16:creationId xmlns:a16="http://schemas.microsoft.com/office/drawing/2014/main" id="{D3D20FF8-C96C-47D7-A880-FBB1EAFAF0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299EB5-C8CE-4D35-AE5A-3601BDECA101}"/>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11409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C7F159-F29D-4736-B851-CA46DBF60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5E4CA-05E0-4C32-9A8C-164554B2C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0E9263-94A8-4325-A1DC-2D38E472C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6C867-09EB-46CF-9B8B-E51DA52769AF}" type="datetimeFigureOut">
              <a:rPr lang="en-GB" smtClean="0"/>
              <a:t>01/07/2022</a:t>
            </a:fld>
            <a:endParaRPr lang="en-GB"/>
          </a:p>
        </p:txBody>
      </p:sp>
      <p:sp>
        <p:nvSpPr>
          <p:cNvPr id="5" name="Footer Placeholder 4">
            <a:extLst>
              <a:ext uri="{FF2B5EF4-FFF2-40B4-BE49-F238E27FC236}">
                <a16:creationId xmlns:a16="http://schemas.microsoft.com/office/drawing/2014/main" id="{874A74A7-03DA-42E1-A4F8-07446917D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603EF0-8C43-4971-BD3C-4EDA4A89B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CF408-EA44-4CB3-B6AE-ADF32EB24BD7}" type="slidenum">
              <a:rPr lang="en-GB" smtClean="0"/>
              <a:t>‹#›</a:t>
            </a:fld>
            <a:endParaRPr lang="en-GB"/>
          </a:p>
        </p:txBody>
      </p:sp>
    </p:spTree>
    <p:extLst>
      <p:ext uri="{BB962C8B-B14F-4D97-AF65-F5344CB8AC3E}">
        <p14:creationId xmlns:p14="http://schemas.microsoft.com/office/powerpoint/2010/main" val="51613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459D96-88F2-415C-A4AE-B68655C39186}"/>
              </a:ext>
            </a:extLst>
          </p:cNvPr>
          <p:cNvSpPr/>
          <p:nvPr/>
        </p:nvSpPr>
        <p:spPr>
          <a:xfrm>
            <a:off x="3878138" y="163028"/>
            <a:ext cx="2522662" cy="5779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u="sng" dirty="0">
                <a:latin typeface="XCCW Joined 1a" panose="03050602040000000000" pitchFamily="66" charset="0"/>
              </a:rPr>
              <a:t>Buddhism – Year 6</a:t>
            </a:r>
          </a:p>
        </p:txBody>
      </p:sp>
      <p:sp>
        <p:nvSpPr>
          <p:cNvPr id="10" name="Rectangle 3">
            <a:extLst>
              <a:ext uri="{FF2B5EF4-FFF2-40B4-BE49-F238E27FC236}">
                <a16:creationId xmlns:a16="http://schemas.microsoft.com/office/drawing/2014/main" id="{AB47D4B8-1410-4A27-ADEE-63BADA73E9E2}"/>
              </a:ext>
            </a:extLst>
          </p:cNvPr>
          <p:cNvSpPr>
            <a:spLocks noChangeArrowheads="1"/>
          </p:cNvSpPr>
          <p:nvPr/>
        </p:nvSpPr>
        <p:spPr bwMode="auto">
          <a:xfrm>
            <a:off x="2294393" y="3116189"/>
            <a:ext cx="6167437" cy="0"/>
          </a:xfrm>
          <a:prstGeom prst="rect">
            <a:avLst/>
          </a:prstGeom>
          <a:solidFill>
            <a:srgbClr val="2222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2">
            <a:extLst>
              <a:ext uri="{FF2B5EF4-FFF2-40B4-BE49-F238E27FC236}">
                <a16:creationId xmlns:a16="http://schemas.microsoft.com/office/drawing/2014/main" id="{1F7845E8-FAEF-4129-9D5A-C316C8A7EABD}"/>
              </a:ext>
            </a:extLst>
          </p:cNvPr>
          <p:cNvSpPr txBox="1">
            <a:spLocks noChangeArrowheads="1"/>
          </p:cNvSpPr>
          <p:nvPr/>
        </p:nvSpPr>
        <p:spPr bwMode="auto">
          <a:xfrm>
            <a:off x="8503" y="78824"/>
            <a:ext cx="2961039" cy="3609987"/>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u="sng" dirty="0">
                <a:effectLst/>
                <a:ea typeface="Times New Roman" panose="02020603050405020304" pitchFamily="18" charset="0"/>
                <a:cs typeface="Times New Roman" panose="02020603050405020304" pitchFamily="18" charset="0"/>
              </a:rPr>
              <a:t>Vocabulary</a:t>
            </a:r>
          </a:p>
          <a:p>
            <a:pPr>
              <a:lnSpc>
                <a:spcPct val="107000"/>
              </a:lnSpc>
              <a:spcAft>
                <a:spcPts val="800"/>
              </a:spcAft>
            </a:pPr>
            <a:r>
              <a:rPr lang="en-GB" sz="1000" dirty="0">
                <a:ea typeface="Times New Roman" panose="02020603050405020304" pitchFamily="18" charset="0"/>
                <a:cs typeface="Times New Roman" panose="02020603050405020304" pitchFamily="18" charset="0"/>
              </a:rPr>
              <a:t>Cessation – To end something</a:t>
            </a:r>
          </a:p>
          <a:p>
            <a:pPr>
              <a:lnSpc>
                <a:spcPct val="107000"/>
              </a:lnSpc>
              <a:spcAft>
                <a:spcPts val="800"/>
              </a:spcAft>
            </a:pPr>
            <a:r>
              <a:rPr lang="en-GB" sz="1000" dirty="0">
                <a:ea typeface="Times New Roman" panose="02020603050405020304" pitchFamily="18" charset="0"/>
                <a:cs typeface="Times New Roman" panose="02020603050405020304" pitchFamily="18" charset="0"/>
              </a:rPr>
              <a:t>Dharma – means the right way of living – Buddhists have a dharma wheel which is a symbol of the Eight Fold Path</a:t>
            </a:r>
          </a:p>
          <a:p>
            <a:pPr>
              <a:lnSpc>
                <a:spcPct val="107000"/>
              </a:lnSpc>
              <a:spcAft>
                <a:spcPts val="800"/>
              </a:spcAft>
            </a:pPr>
            <a:r>
              <a:rPr lang="en-GB" sz="1000" dirty="0" err="1">
                <a:ea typeface="Times New Roman" panose="02020603050405020304" pitchFamily="18" charset="0"/>
                <a:cs typeface="Times New Roman" panose="02020603050405020304" pitchFamily="18" charset="0"/>
              </a:rPr>
              <a:t>Dukhka</a:t>
            </a:r>
            <a:r>
              <a:rPr lang="en-GB" sz="1000" dirty="0">
                <a:ea typeface="Times New Roman" panose="02020603050405020304" pitchFamily="18" charset="0"/>
                <a:cs typeface="Times New Roman" panose="02020603050405020304" pitchFamily="18" charset="0"/>
              </a:rPr>
              <a:t> – existence of suffering</a:t>
            </a:r>
          </a:p>
          <a:p>
            <a:pPr>
              <a:lnSpc>
                <a:spcPct val="107000"/>
              </a:lnSpc>
              <a:spcAft>
                <a:spcPts val="800"/>
              </a:spcAft>
            </a:pPr>
            <a:r>
              <a:rPr lang="en-GB" sz="1000" dirty="0">
                <a:ea typeface="Times New Roman" panose="02020603050405020304" pitchFamily="18" charset="0"/>
                <a:cs typeface="Times New Roman" panose="02020603050405020304" pitchFamily="18" charset="0"/>
              </a:rPr>
              <a:t>Enlightenment – This is what Buddha achieved – it is the end to all suffering.  Buddhists hope to reach this state which will be the end of the cycle of life and death and being reborn.</a:t>
            </a:r>
          </a:p>
          <a:p>
            <a:pPr>
              <a:lnSpc>
                <a:spcPct val="107000"/>
              </a:lnSpc>
              <a:spcAft>
                <a:spcPts val="800"/>
              </a:spcAft>
            </a:pPr>
            <a:r>
              <a:rPr lang="en-GB" sz="1000" dirty="0">
                <a:ea typeface="Times New Roman" panose="02020603050405020304" pitchFamily="18" charset="0"/>
                <a:cs typeface="Times New Roman" panose="02020603050405020304" pitchFamily="18" charset="0"/>
              </a:rPr>
              <a:t>Karma – is the act of if you do good things, good things will happen but if you do bad things then bad things may happen.</a:t>
            </a:r>
          </a:p>
          <a:p>
            <a:pPr>
              <a:lnSpc>
                <a:spcPct val="107000"/>
              </a:lnSpc>
              <a:spcAft>
                <a:spcPts val="800"/>
              </a:spcAft>
            </a:pPr>
            <a:r>
              <a:rPr lang="en-GB" sz="1000" dirty="0">
                <a:effectLst/>
                <a:ea typeface="Times New Roman" panose="02020603050405020304" pitchFamily="18" charset="0"/>
                <a:cs typeface="Times New Roman" panose="02020603050405020304" pitchFamily="18" charset="0"/>
              </a:rPr>
              <a:t>Meditation – A form of relaxing and emptying the mind.</a:t>
            </a:r>
          </a:p>
          <a:p>
            <a:pPr>
              <a:lnSpc>
                <a:spcPct val="107000"/>
              </a:lnSpc>
              <a:spcAft>
                <a:spcPts val="800"/>
              </a:spcAft>
            </a:pPr>
            <a:r>
              <a:rPr lang="en-GB" sz="1000" dirty="0">
                <a:ea typeface="Times New Roman" panose="02020603050405020304" pitchFamily="18" charset="0"/>
                <a:cs typeface="Times New Roman" panose="02020603050405020304" pitchFamily="18" charset="0"/>
              </a:rPr>
              <a:t>Nirvana – you reach the end of suffering </a:t>
            </a:r>
          </a:p>
          <a:p>
            <a:pPr>
              <a:lnSpc>
                <a:spcPct val="107000"/>
              </a:lnSpc>
              <a:spcAft>
                <a:spcPts val="800"/>
              </a:spcAft>
            </a:pPr>
            <a:r>
              <a:rPr lang="en-GB" sz="1000" dirty="0" err="1">
                <a:ea typeface="Times New Roman" panose="02020603050405020304" pitchFamily="18" charset="0"/>
                <a:cs typeface="Times New Roman" panose="02020603050405020304" pitchFamily="18" charset="0"/>
              </a:rPr>
              <a:t>Samudaya</a:t>
            </a:r>
            <a:r>
              <a:rPr lang="en-GB" sz="1000" dirty="0">
                <a:ea typeface="Times New Roman" panose="02020603050405020304" pitchFamily="18" charset="0"/>
                <a:cs typeface="Times New Roman" panose="02020603050405020304" pitchFamily="18" charset="0"/>
              </a:rPr>
              <a:t> – A noble truth – that suffering has a cause</a:t>
            </a:r>
          </a:p>
          <a:p>
            <a:pPr marL="171450" indent="-171450">
              <a:lnSpc>
                <a:spcPct val="107000"/>
              </a:lnSpc>
              <a:spcAft>
                <a:spcPts val="800"/>
              </a:spcAft>
              <a:buFontTx/>
              <a:buChar char="-"/>
            </a:pPr>
            <a:endParaRPr lang="en-GB" sz="800" b="1" dirty="0">
              <a:effectLst/>
              <a:latin typeface="XCCW Joined 1a" panose="03050602040000000000"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a:latin typeface="XCCW Joined 1a" panose="03050602040000000000" pitchFamily="66" charset="0"/>
                <a:ea typeface="Times New Roman" panose="02020603050405020304" pitchFamily="18" charset="0"/>
                <a:cs typeface="Times New Roman" panose="02020603050405020304" pitchFamily="18" charset="0"/>
              </a:rPr>
              <a:t>  </a:t>
            </a:r>
            <a:endParaRPr lang="en-GB" sz="1000" dirty="0">
              <a:effectLst/>
              <a:latin typeface="XCCW Joined 1a" panose="03050602040000000000" pitchFamily="66" charset="0"/>
              <a:ea typeface="Times New Roman" panose="02020603050405020304" pitchFamily="18" charset="0"/>
              <a:cs typeface="Times New Roman" panose="02020603050405020304" pitchFamily="18" charset="0"/>
            </a:endParaRPr>
          </a:p>
        </p:txBody>
      </p:sp>
      <p:sp>
        <p:nvSpPr>
          <p:cNvPr id="6" name="AutoShape 6" descr="Image result for penguin">
            <a:extLst>
              <a:ext uri="{FF2B5EF4-FFF2-40B4-BE49-F238E27FC236}">
                <a16:creationId xmlns:a16="http://schemas.microsoft.com/office/drawing/2014/main" id="{1DB35D06-B997-4621-8A5E-2276F5DEE3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7208EE24-A027-42A6-A9C6-1FBB9773B76C}"/>
              </a:ext>
            </a:extLst>
          </p:cNvPr>
          <p:cNvSpPr txBox="1"/>
          <p:nvPr/>
        </p:nvSpPr>
        <p:spPr>
          <a:xfrm>
            <a:off x="8217135" y="40403"/>
            <a:ext cx="3909900" cy="538609"/>
          </a:xfrm>
          <a:prstGeom prst="rect">
            <a:avLst/>
          </a:prstGeom>
          <a:solidFill>
            <a:srgbClr val="FFFF00"/>
          </a:solidFill>
          <a:ln>
            <a:solidFill>
              <a:schemeClr val="tx1"/>
            </a:solidFill>
          </a:ln>
        </p:spPr>
        <p:txBody>
          <a:bodyPr wrap="square" rtlCol="0">
            <a:spAutoFit/>
          </a:bodyPr>
          <a:lstStyle/>
          <a:p>
            <a:r>
              <a:rPr lang="en-GB" sz="1100" b="1" dirty="0">
                <a:latin typeface="XCCW Joined 1a" panose="03050602040000000000" pitchFamily="66" charset="0"/>
              </a:rPr>
              <a:t>Where Buddhism Began:  North East India</a:t>
            </a:r>
          </a:p>
          <a:p>
            <a:endParaRPr lang="en-GB" u="sng" dirty="0">
              <a:latin typeface="XCCW Joined 1a" panose="03050602040000000000" pitchFamily="66" charset="0"/>
            </a:endParaRPr>
          </a:p>
        </p:txBody>
      </p:sp>
      <p:sp>
        <p:nvSpPr>
          <p:cNvPr id="44" name="TextBox 43">
            <a:extLst>
              <a:ext uri="{FF2B5EF4-FFF2-40B4-BE49-F238E27FC236}">
                <a16:creationId xmlns:a16="http://schemas.microsoft.com/office/drawing/2014/main" id="{37C86F50-65CC-4B09-A0BE-B1F48EC790E8}"/>
              </a:ext>
            </a:extLst>
          </p:cNvPr>
          <p:cNvSpPr txBox="1"/>
          <p:nvPr/>
        </p:nvSpPr>
        <p:spPr>
          <a:xfrm>
            <a:off x="8504" y="4516310"/>
            <a:ext cx="3396217" cy="2169825"/>
          </a:xfrm>
          <a:prstGeom prst="rect">
            <a:avLst/>
          </a:prstGeom>
          <a:solidFill>
            <a:schemeClr val="accent3">
              <a:lumMod val="20000"/>
              <a:lumOff val="80000"/>
            </a:schemeClr>
          </a:solidFill>
          <a:ln>
            <a:solidFill>
              <a:schemeClr val="tx1"/>
            </a:solidFill>
          </a:ln>
        </p:spPr>
        <p:txBody>
          <a:bodyPr wrap="square" rtlCol="0">
            <a:spAutoFit/>
          </a:bodyPr>
          <a:lstStyle/>
          <a:p>
            <a:r>
              <a:rPr lang="en-GB" sz="900" b="1" u="sng" dirty="0"/>
              <a:t>Main Beliefs</a:t>
            </a:r>
          </a:p>
          <a:p>
            <a:endParaRPr lang="en-GB" sz="900" dirty="0"/>
          </a:p>
          <a:p>
            <a:r>
              <a:rPr lang="en-GB" sz="900" dirty="0"/>
              <a:t>Buddhists believe in a constant cycle of life and death and they will be reborn unless they reach enlightenment and nirvana.</a:t>
            </a:r>
          </a:p>
          <a:p>
            <a:endParaRPr lang="en-GB" sz="900" dirty="0"/>
          </a:p>
          <a:p>
            <a:r>
              <a:rPr lang="en-GB" sz="900" dirty="0"/>
              <a:t>They believe in karma which determines what they are reborn as.</a:t>
            </a:r>
          </a:p>
          <a:p>
            <a:endParaRPr lang="en-GB" sz="900" dirty="0"/>
          </a:p>
          <a:p>
            <a:r>
              <a:rPr lang="en-GB" sz="900" dirty="0"/>
              <a:t>They believe in the</a:t>
            </a:r>
          </a:p>
          <a:p>
            <a:endParaRPr lang="en-GB" sz="900" dirty="0"/>
          </a:p>
          <a:p>
            <a:r>
              <a:rPr lang="en-GB" sz="900" u="sng" dirty="0"/>
              <a:t>Four Noble truths</a:t>
            </a:r>
            <a:r>
              <a:rPr lang="en-GB" sz="900" dirty="0"/>
              <a:t> :</a:t>
            </a:r>
          </a:p>
          <a:p>
            <a:r>
              <a:rPr lang="en-GB" sz="900" dirty="0" err="1"/>
              <a:t>Dukhka</a:t>
            </a:r>
            <a:r>
              <a:rPr lang="en-GB" sz="900" dirty="0"/>
              <a:t> – the existence of suffering</a:t>
            </a:r>
          </a:p>
          <a:p>
            <a:r>
              <a:rPr lang="en-GB" sz="900" dirty="0" err="1"/>
              <a:t>Samudaya</a:t>
            </a:r>
            <a:r>
              <a:rPr lang="en-GB" sz="900" dirty="0"/>
              <a:t> – that suffering has a cause mainly craving for things.</a:t>
            </a:r>
          </a:p>
          <a:p>
            <a:r>
              <a:rPr lang="en-GB" sz="900" dirty="0"/>
              <a:t>Nirvana - the cessation of suffering – if you reach this it is also known as Enlightenment.</a:t>
            </a:r>
          </a:p>
          <a:p>
            <a:r>
              <a:rPr lang="en-GB" sz="900" dirty="0"/>
              <a:t>Eight Fold Path – the path that leads to the cessation of suffering.</a:t>
            </a:r>
          </a:p>
        </p:txBody>
      </p:sp>
      <p:sp>
        <p:nvSpPr>
          <p:cNvPr id="18" name="AutoShape 6" descr="Image result for compass">
            <a:extLst>
              <a:ext uri="{FF2B5EF4-FFF2-40B4-BE49-F238E27FC236}">
                <a16:creationId xmlns:a16="http://schemas.microsoft.com/office/drawing/2014/main" id="{2925C7F9-A258-40D4-8266-F0C7D29319D4}"/>
              </a:ext>
            </a:extLst>
          </p:cNvPr>
          <p:cNvSpPr>
            <a:spLocks noChangeAspect="1" noChangeArrowheads="1"/>
          </p:cNvSpPr>
          <p:nvPr/>
        </p:nvSpPr>
        <p:spPr bwMode="auto">
          <a:xfrm>
            <a:off x="6087990" y="3420990"/>
            <a:ext cx="312810" cy="3128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8" descr="Image result for compass">
            <a:extLst>
              <a:ext uri="{FF2B5EF4-FFF2-40B4-BE49-F238E27FC236}">
                <a16:creationId xmlns:a16="http://schemas.microsoft.com/office/drawing/2014/main" id="{5D856371-6E41-40DE-8026-4E532044B22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12" descr="Image result for compass">
            <a:extLst>
              <a:ext uri="{FF2B5EF4-FFF2-40B4-BE49-F238E27FC236}">
                <a16:creationId xmlns:a16="http://schemas.microsoft.com/office/drawing/2014/main" id="{CBCC595C-11DC-4752-B361-51E05876B46C}"/>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F0B07A5A-C54A-44A7-A97C-B1C7ACA860F8}"/>
              </a:ext>
            </a:extLst>
          </p:cNvPr>
          <p:cNvSpPr txBox="1"/>
          <p:nvPr/>
        </p:nvSpPr>
        <p:spPr>
          <a:xfrm>
            <a:off x="3207026" y="1084516"/>
            <a:ext cx="4174435" cy="1708160"/>
          </a:xfrm>
          <a:prstGeom prst="rect">
            <a:avLst/>
          </a:prstGeom>
          <a:noFill/>
        </p:spPr>
        <p:txBody>
          <a:bodyPr wrap="square" rtlCol="0">
            <a:spAutoFit/>
          </a:bodyPr>
          <a:lstStyle/>
          <a:p>
            <a:endParaRPr lang="en-GB" sz="1100" dirty="0"/>
          </a:p>
          <a:p>
            <a:endParaRPr lang="en-GB" sz="1100" dirty="0"/>
          </a:p>
          <a:p>
            <a:r>
              <a:rPr lang="en-GB" sz="1100" dirty="0"/>
              <a:t>Timeline of Buddhism compared to other religions</a:t>
            </a:r>
          </a:p>
          <a:p>
            <a:endParaRPr lang="en-GB" dirty="0"/>
          </a:p>
          <a:p>
            <a:endParaRPr lang="en-GB" dirty="0"/>
          </a:p>
          <a:p>
            <a:endParaRPr lang="en-GB" dirty="0"/>
          </a:p>
          <a:p>
            <a:endParaRPr lang="en-GB" dirty="0"/>
          </a:p>
        </p:txBody>
      </p:sp>
      <p:sp>
        <p:nvSpPr>
          <p:cNvPr id="26" name="Text Box 2">
            <a:extLst>
              <a:ext uri="{FF2B5EF4-FFF2-40B4-BE49-F238E27FC236}">
                <a16:creationId xmlns:a16="http://schemas.microsoft.com/office/drawing/2014/main" id="{B04D0E1F-A56B-468E-8E8D-12EF74A992BB}"/>
              </a:ext>
            </a:extLst>
          </p:cNvPr>
          <p:cNvSpPr txBox="1">
            <a:spLocks noChangeArrowheads="1"/>
          </p:cNvSpPr>
          <p:nvPr/>
        </p:nvSpPr>
        <p:spPr bwMode="auto">
          <a:xfrm>
            <a:off x="3178717" y="1604994"/>
            <a:ext cx="4543425" cy="10041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Hinduism                   Buddhism                                                  Islam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2000 BCE                    590 BCE               0                                   610 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sz="900" dirty="0">
                <a:effectLst/>
                <a:latin typeface="Calibri" panose="020F0502020204030204" pitchFamily="34" charset="0"/>
                <a:ea typeface="Calibri" panose="020F0502020204030204" pitchFamily="34" charset="0"/>
                <a:cs typeface="Times New Roman" panose="02020603050405020304" pitchFamily="18" charset="0"/>
              </a:rPr>
              <a:t>    1500 BCE                                              33 CE	                                    1500 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                 Judaism                                              Christianity                                             Sikhism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Connector 13">
            <a:extLst>
              <a:ext uri="{FF2B5EF4-FFF2-40B4-BE49-F238E27FC236}">
                <a16:creationId xmlns:a16="http://schemas.microsoft.com/office/drawing/2014/main" id="{3DD3AA8B-0147-4782-8E5D-CD968C47B6DE}"/>
              </a:ext>
            </a:extLst>
          </p:cNvPr>
          <p:cNvCxnSpPr>
            <a:cxnSpLocks/>
          </p:cNvCxnSpPr>
          <p:nvPr/>
        </p:nvCxnSpPr>
        <p:spPr>
          <a:xfrm>
            <a:off x="3294506" y="2048280"/>
            <a:ext cx="43118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626B519-4537-4D5C-8956-6C9AD916C590}"/>
              </a:ext>
            </a:extLst>
          </p:cNvPr>
          <p:cNvCxnSpPr>
            <a:cxnSpLocks/>
          </p:cNvCxnSpPr>
          <p:nvPr/>
        </p:nvCxnSpPr>
        <p:spPr>
          <a:xfrm>
            <a:off x="3511826" y="1938596"/>
            <a:ext cx="0" cy="82601"/>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C5B684F-B230-49D7-8550-DB649D64FFEB}"/>
              </a:ext>
            </a:extLst>
          </p:cNvPr>
          <p:cNvCxnSpPr>
            <a:cxnSpLocks/>
          </p:cNvCxnSpPr>
          <p:nvPr/>
        </p:nvCxnSpPr>
        <p:spPr>
          <a:xfrm flipV="1">
            <a:off x="3910419" y="2042921"/>
            <a:ext cx="0" cy="13671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22AA718-2B6E-4253-A4A5-242FE5F41862}"/>
              </a:ext>
            </a:extLst>
          </p:cNvPr>
          <p:cNvCxnSpPr/>
          <p:nvPr/>
        </p:nvCxnSpPr>
        <p:spPr>
          <a:xfrm>
            <a:off x="4378955" y="1919633"/>
            <a:ext cx="0" cy="12052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7086116-0480-4637-8D4B-F43B49C7FC2E}"/>
              </a:ext>
            </a:extLst>
          </p:cNvPr>
          <p:cNvCxnSpPr/>
          <p:nvPr/>
        </p:nvCxnSpPr>
        <p:spPr>
          <a:xfrm>
            <a:off x="4994928" y="1919632"/>
            <a:ext cx="0" cy="12052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A1541B78-AE94-4E2F-A325-D3A9184B5A05}"/>
              </a:ext>
            </a:extLst>
          </p:cNvPr>
          <p:cNvCxnSpPr/>
          <p:nvPr/>
        </p:nvCxnSpPr>
        <p:spPr>
          <a:xfrm>
            <a:off x="6087990" y="1919631"/>
            <a:ext cx="0" cy="120525"/>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14186733-D58F-4E89-8BC5-2DEA6685D1DD}"/>
              </a:ext>
            </a:extLst>
          </p:cNvPr>
          <p:cNvCxnSpPr>
            <a:cxnSpLocks/>
          </p:cNvCxnSpPr>
          <p:nvPr/>
        </p:nvCxnSpPr>
        <p:spPr>
          <a:xfrm>
            <a:off x="5378111" y="2048280"/>
            <a:ext cx="0" cy="140448"/>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E3AA2E8-4DDE-4515-8C18-B3A0EEFC882C}"/>
              </a:ext>
            </a:extLst>
          </p:cNvPr>
          <p:cNvCxnSpPr>
            <a:cxnSpLocks/>
          </p:cNvCxnSpPr>
          <p:nvPr/>
        </p:nvCxnSpPr>
        <p:spPr>
          <a:xfrm flipH="1">
            <a:off x="7118939" y="2048280"/>
            <a:ext cx="414" cy="113365"/>
          </a:xfrm>
          <a:prstGeom prst="line">
            <a:avLst/>
          </a:prstGeom>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3ED4AC21-F245-4703-8EAA-D5B34FA44FD8}"/>
              </a:ext>
            </a:extLst>
          </p:cNvPr>
          <p:cNvSpPr txBox="1"/>
          <p:nvPr/>
        </p:nvSpPr>
        <p:spPr>
          <a:xfrm>
            <a:off x="6699822" y="2689360"/>
            <a:ext cx="1059834" cy="646331"/>
          </a:xfrm>
          <a:prstGeom prst="rect">
            <a:avLst/>
          </a:prstGeom>
          <a:solidFill>
            <a:schemeClr val="accent4">
              <a:lumMod val="60000"/>
              <a:lumOff val="40000"/>
            </a:schemeClr>
          </a:solidFill>
        </p:spPr>
        <p:txBody>
          <a:bodyPr wrap="square" rtlCol="0">
            <a:spAutoFit/>
          </a:bodyPr>
          <a:lstStyle/>
          <a:p>
            <a:r>
              <a:rPr lang="en-GB" sz="900" u="sng" dirty="0"/>
              <a:t>Places of Worship</a:t>
            </a:r>
            <a:r>
              <a:rPr lang="en-GB" sz="900" dirty="0"/>
              <a:t>:</a:t>
            </a:r>
          </a:p>
          <a:p>
            <a:pPr marL="171450" indent="-171450">
              <a:buFontTx/>
              <a:buChar char="-"/>
            </a:pPr>
            <a:r>
              <a:rPr lang="en-GB" sz="900" dirty="0"/>
              <a:t>The Temple.</a:t>
            </a:r>
          </a:p>
          <a:p>
            <a:pPr marL="171450" indent="-171450">
              <a:buFontTx/>
              <a:buChar char="-"/>
            </a:pPr>
            <a:r>
              <a:rPr lang="en-GB" sz="900" dirty="0"/>
              <a:t>At home.</a:t>
            </a:r>
          </a:p>
          <a:p>
            <a:pPr marL="171450" indent="-171450">
              <a:buFontTx/>
              <a:buChar char="-"/>
            </a:pPr>
            <a:endParaRPr lang="en-GB" sz="900" dirty="0"/>
          </a:p>
        </p:txBody>
      </p:sp>
      <p:sp>
        <p:nvSpPr>
          <p:cNvPr id="55" name="TextBox 54">
            <a:extLst>
              <a:ext uri="{FF2B5EF4-FFF2-40B4-BE49-F238E27FC236}">
                <a16:creationId xmlns:a16="http://schemas.microsoft.com/office/drawing/2014/main" id="{74880D06-6FF6-4CEE-9771-63A735948716}"/>
              </a:ext>
            </a:extLst>
          </p:cNvPr>
          <p:cNvSpPr txBox="1"/>
          <p:nvPr/>
        </p:nvSpPr>
        <p:spPr>
          <a:xfrm>
            <a:off x="3207026" y="265043"/>
            <a:ext cx="1397188" cy="702366"/>
          </a:xfrm>
          <a:prstGeom prst="rect">
            <a:avLst/>
          </a:prstGeom>
          <a:noFill/>
        </p:spPr>
        <p:txBody>
          <a:bodyPr wrap="square" rtlCol="0">
            <a:spAutoFit/>
          </a:bodyPr>
          <a:lstStyle/>
          <a:p>
            <a:endParaRPr lang="en-GB" dirty="0"/>
          </a:p>
        </p:txBody>
      </p:sp>
      <p:sp>
        <p:nvSpPr>
          <p:cNvPr id="56" name="AutoShape 4" descr="Image result for om symbol">
            <a:extLst>
              <a:ext uri="{FF2B5EF4-FFF2-40B4-BE49-F238E27FC236}">
                <a16:creationId xmlns:a16="http://schemas.microsoft.com/office/drawing/2014/main" id="{83CD277B-C1C3-409A-8B93-7844EDA920C7}"/>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TextBox 57">
            <a:extLst>
              <a:ext uri="{FF2B5EF4-FFF2-40B4-BE49-F238E27FC236}">
                <a16:creationId xmlns:a16="http://schemas.microsoft.com/office/drawing/2014/main" id="{402EC726-926A-4A68-A6CF-8F322D3BE6D8}"/>
              </a:ext>
            </a:extLst>
          </p:cNvPr>
          <p:cNvSpPr txBox="1"/>
          <p:nvPr/>
        </p:nvSpPr>
        <p:spPr>
          <a:xfrm>
            <a:off x="3207026" y="289010"/>
            <a:ext cx="1397188" cy="702366"/>
          </a:xfrm>
          <a:prstGeom prst="rect">
            <a:avLst/>
          </a:prstGeom>
          <a:noFill/>
        </p:spPr>
        <p:txBody>
          <a:bodyPr wrap="square" rtlCol="0">
            <a:spAutoFit/>
          </a:bodyPr>
          <a:lstStyle/>
          <a:p>
            <a:endParaRPr lang="en-GB" dirty="0"/>
          </a:p>
        </p:txBody>
      </p:sp>
      <p:sp>
        <p:nvSpPr>
          <p:cNvPr id="59" name="TextBox 58">
            <a:extLst>
              <a:ext uri="{FF2B5EF4-FFF2-40B4-BE49-F238E27FC236}">
                <a16:creationId xmlns:a16="http://schemas.microsoft.com/office/drawing/2014/main" id="{B423B52C-83C2-4B4E-81F8-5037DBA57AA5}"/>
              </a:ext>
            </a:extLst>
          </p:cNvPr>
          <p:cNvSpPr txBox="1"/>
          <p:nvPr/>
        </p:nvSpPr>
        <p:spPr>
          <a:xfrm>
            <a:off x="3207026" y="249626"/>
            <a:ext cx="1397188" cy="702366"/>
          </a:xfrm>
          <a:prstGeom prst="rect">
            <a:avLst/>
          </a:prstGeom>
          <a:noFill/>
        </p:spPr>
        <p:txBody>
          <a:bodyPr wrap="square" rtlCol="0">
            <a:spAutoFit/>
          </a:bodyPr>
          <a:lstStyle/>
          <a:p>
            <a:endParaRPr lang="en-GB" dirty="0"/>
          </a:p>
        </p:txBody>
      </p:sp>
      <p:sp>
        <p:nvSpPr>
          <p:cNvPr id="3" name="TextBox 2">
            <a:extLst>
              <a:ext uri="{FF2B5EF4-FFF2-40B4-BE49-F238E27FC236}">
                <a16:creationId xmlns:a16="http://schemas.microsoft.com/office/drawing/2014/main" id="{FFD945C0-1E8B-49D8-BB80-DD01112128E5}"/>
              </a:ext>
            </a:extLst>
          </p:cNvPr>
          <p:cNvSpPr txBox="1"/>
          <p:nvPr/>
        </p:nvSpPr>
        <p:spPr>
          <a:xfrm>
            <a:off x="7856378" y="1065712"/>
            <a:ext cx="2303966" cy="2446824"/>
          </a:xfrm>
          <a:prstGeom prst="rect">
            <a:avLst/>
          </a:prstGeom>
          <a:solidFill>
            <a:schemeClr val="accent6">
              <a:lumMod val="40000"/>
              <a:lumOff val="60000"/>
            </a:schemeClr>
          </a:solidFill>
        </p:spPr>
        <p:txBody>
          <a:bodyPr wrap="square" rtlCol="0">
            <a:spAutoFit/>
          </a:bodyPr>
          <a:lstStyle/>
          <a:p>
            <a:r>
              <a:rPr lang="en-GB" sz="900" u="sng" dirty="0"/>
              <a:t>Worship and prayer</a:t>
            </a:r>
          </a:p>
          <a:p>
            <a:endParaRPr lang="en-GB" sz="900" u="sng" dirty="0"/>
          </a:p>
          <a:p>
            <a:r>
              <a:rPr lang="en-GB" sz="900" dirty="0"/>
              <a:t>Buddhists usually pray at home or they can visit a temple.</a:t>
            </a:r>
          </a:p>
          <a:p>
            <a:pPr marL="171450" indent="-171450">
              <a:buFontTx/>
              <a:buChar char="-"/>
            </a:pPr>
            <a:r>
              <a:rPr lang="en-GB" sz="900" dirty="0"/>
              <a:t>Worshippers may sit on the floor barefoot.</a:t>
            </a:r>
          </a:p>
          <a:p>
            <a:pPr marL="171450" indent="-171450">
              <a:buFontTx/>
              <a:buChar char="-"/>
            </a:pPr>
            <a:r>
              <a:rPr lang="en-GB" sz="900" dirty="0"/>
              <a:t>They face an image of Buddha and chant.</a:t>
            </a:r>
          </a:p>
          <a:p>
            <a:pPr marL="171450" indent="-171450">
              <a:buFontTx/>
              <a:buChar char="-"/>
            </a:pPr>
            <a:r>
              <a:rPr lang="en-GB" sz="900" dirty="0"/>
              <a:t>Their feet however must not face the Buddha.</a:t>
            </a:r>
          </a:p>
          <a:p>
            <a:pPr marL="171450" indent="-171450">
              <a:buFontTx/>
              <a:buChar char="-"/>
            </a:pPr>
            <a:r>
              <a:rPr lang="en-GB" sz="900" dirty="0"/>
              <a:t>In a temple they listen to the monks chanting from religious texts and take part in prayers chanting mantras.</a:t>
            </a:r>
          </a:p>
          <a:p>
            <a:pPr marL="171450" indent="-171450">
              <a:buFontTx/>
              <a:buChar char="-"/>
            </a:pPr>
            <a:r>
              <a:rPr lang="en-GB" sz="900" dirty="0"/>
              <a:t>At home a room will be set aside especially for praying which will contain a shrine.</a:t>
            </a:r>
          </a:p>
          <a:p>
            <a:pPr marL="171450" indent="-171450">
              <a:buFontTx/>
              <a:buChar char="-"/>
            </a:pPr>
            <a:r>
              <a:rPr lang="en-GB" sz="900" dirty="0"/>
              <a:t>On a shrine will be an image or statue of Buddha, incense burner and candles.</a:t>
            </a:r>
          </a:p>
        </p:txBody>
      </p:sp>
      <p:sp>
        <p:nvSpPr>
          <p:cNvPr id="7" name="TextBox 6">
            <a:extLst>
              <a:ext uri="{FF2B5EF4-FFF2-40B4-BE49-F238E27FC236}">
                <a16:creationId xmlns:a16="http://schemas.microsoft.com/office/drawing/2014/main" id="{D9DD7E52-C92E-4EDB-8460-6A87CCB385DC}"/>
              </a:ext>
            </a:extLst>
          </p:cNvPr>
          <p:cNvSpPr txBox="1"/>
          <p:nvPr/>
        </p:nvSpPr>
        <p:spPr>
          <a:xfrm>
            <a:off x="8759821" y="621536"/>
            <a:ext cx="2702225" cy="369332"/>
          </a:xfrm>
          <a:prstGeom prst="rect">
            <a:avLst/>
          </a:prstGeom>
          <a:solidFill>
            <a:schemeClr val="accent2">
              <a:lumMod val="20000"/>
              <a:lumOff val="80000"/>
            </a:schemeClr>
          </a:solidFill>
        </p:spPr>
        <p:txBody>
          <a:bodyPr wrap="square" rtlCol="0">
            <a:spAutoFit/>
          </a:bodyPr>
          <a:lstStyle/>
          <a:p>
            <a:r>
              <a:rPr lang="en-GB" sz="900" dirty="0"/>
              <a:t>Popular Festival:</a:t>
            </a:r>
          </a:p>
          <a:p>
            <a:r>
              <a:rPr lang="en-GB" sz="900" dirty="0"/>
              <a:t>Wesak (Buddha day)</a:t>
            </a:r>
          </a:p>
        </p:txBody>
      </p:sp>
      <p:sp>
        <p:nvSpPr>
          <p:cNvPr id="13" name="TextBox 12">
            <a:extLst>
              <a:ext uri="{FF2B5EF4-FFF2-40B4-BE49-F238E27FC236}">
                <a16:creationId xmlns:a16="http://schemas.microsoft.com/office/drawing/2014/main" id="{D62C5DAC-97CB-4F02-9AFA-484FC474A545}"/>
              </a:ext>
            </a:extLst>
          </p:cNvPr>
          <p:cNvSpPr txBox="1"/>
          <p:nvPr/>
        </p:nvSpPr>
        <p:spPr>
          <a:xfrm>
            <a:off x="3015532" y="787492"/>
            <a:ext cx="1127843" cy="338554"/>
          </a:xfrm>
          <a:prstGeom prst="rect">
            <a:avLst/>
          </a:prstGeom>
          <a:noFill/>
        </p:spPr>
        <p:txBody>
          <a:bodyPr wrap="square" rtlCol="0">
            <a:spAutoFit/>
          </a:bodyPr>
          <a:lstStyle/>
          <a:p>
            <a:r>
              <a:rPr lang="en-GB" sz="800" dirty="0"/>
              <a:t>Dharma wheel is a symbol of Buddhism.</a:t>
            </a:r>
          </a:p>
        </p:txBody>
      </p:sp>
      <p:sp>
        <p:nvSpPr>
          <p:cNvPr id="15" name="TextBox 14">
            <a:extLst>
              <a:ext uri="{FF2B5EF4-FFF2-40B4-BE49-F238E27FC236}">
                <a16:creationId xmlns:a16="http://schemas.microsoft.com/office/drawing/2014/main" id="{5CB4E0B5-BAC3-4372-8499-F6BAF495C513}"/>
              </a:ext>
            </a:extLst>
          </p:cNvPr>
          <p:cNvSpPr txBox="1"/>
          <p:nvPr/>
        </p:nvSpPr>
        <p:spPr>
          <a:xfrm>
            <a:off x="4109454" y="1065282"/>
            <a:ext cx="3612687" cy="369332"/>
          </a:xfrm>
          <a:prstGeom prst="rect">
            <a:avLst/>
          </a:prstGeom>
          <a:solidFill>
            <a:schemeClr val="accent6">
              <a:lumMod val="40000"/>
              <a:lumOff val="60000"/>
            </a:schemeClr>
          </a:solidFill>
        </p:spPr>
        <p:txBody>
          <a:bodyPr wrap="square" rtlCol="0">
            <a:spAutoFit/>
          </a:bodyPr>
          <a:lstStyle/>
          <a:p>
            <a:r>
              <a:rPr lang="en-GB" sz="900" dirty="0"/>
              <a:t>Sacred Text: The Tripitaka also known as </a:t>
            </a:r>
            <a:r>
              <a:rPr lang="en-GB" sz="900" dirty="0" err="1"/>
              <a:t>Pali</a:t>
            </a:r>
            <a:r>
              <a:rPr lang="en-GB" sz="900" dirty="0"/>
              <a:t> Canon is one of the main texts.</a:t>
            </a:r>
          </a:p>
        </p:txBody>
      </p:sp>
      <p:sp>
        <p:nvSpPr>
          <p:cNvPr id="29" name="TextBox 28">
            <a:extLst>
              <a:ext uri="{FF2B5EF4-FFF2-40B4-BE49-F238E27FC236}">
                <a16:creationId xmlns:a16="http://schemas.microsoft.com/office/drawing/2014/main" id="{D7148F39-8051-4485-B40C-1ED71378531B}"/>
              </a:ext>
            </a:extLst>
          </p:cNvPr>
          <p:cNvSpPr txBox="1"/>
          <p:nvPr/>
        </p:nvSpPr>
        <p:spPr>
          <a:xfrm>
            <a:off x="4043135" y="3523113"/>
            <a:ext cx="1213507" cy="230832"/>
          </a:xfrm>
          <a:prstGeom prst="rect">
            <a:avLst/>
          </a:prstGeom>
          <a:noFill/>
        </p:spPr>
        <p:txBody>
          <a:bodyPr wrap="square" rtlCol="0">
            <a:spAutoFit/>
          </a:bodyPr>
          <a:lstStyle/>
          <a:p>
            <a:r>
              <a:rPr lang="en-GB" sz="900" dirty="0"/>
              <a:t>Statue of the Buddha</a:t>
            </a:r>
          </a:p>
        </p:txBody>
      </p:sp>
      <p:sp>
        <p:nvSpPr>
          <p:cNvPr id="30" name="TextBox 29">
            <a:extLst>
              <a:ext uri="{FF2B5EF4-FFF2-40B4-BE49-F238E27FC236}">
                <a16:creationId xmlns:a16="http://schemas.microsoft.com/office/drawing/2014/main" id="{E6D0BBBE-3363-42F3-B45B-40A3B39C40B8}"/>
              </a:ext>
            </a:extLst>
          </p:cNvPr>
          <p:cNvSpPr txBox="1"/>
          <p:nvPr/>
        </p:nvSpPr>
        <p:spPr>
          <a:xfrm>
            <a:off x="6525874" y="55793"/>
            <a:ext cx="1010818" cy="507831"/>
          </a:xfrm>
          <a:prstGeom prst="rect">
            <a:avLst/>
          </a:prstGeom>
          <a:solidFill>
            <a:srgbClr val="FFC000"/>
          </a:solidFill>
        </p:spPr>
        <p:txBody>
          <a:bodyPr wrap="square" rtlCol="0">
            <a:spAutoFit/>
          </a:bodyPr>
          <a:lstStyle/>
          <a:p>
            <a:r>
              <a:rPr lang="en-GB" sz="900" dirty="0"/>
              <a:t>Buddhism is one of the six main world  religions.</a:t>
            </a:r>
          </a:p>
        </p:txBody>
      </p:sp>
      <p:sp>
        <p:nvSpPr>
          <p:cNvPr id="31" name="TextBox 30">
            <a:extLst>
              <a:ext uri="{FF2B5EF4-FFF2-40B4-BE49-F238E27FC236}">
                <a16:creationId xmlns:a16="http://schemas.microsoft.com/office/drawing/2014/main" id="{6E79C3A7-890E-49FF-892D-8C72498B8FB7}"/>
              </a:ext>
            </a:extLst>
          </p:cNvPr>
          <p:cNvSpPr txBox="1"/>
          <p:nvPr/>
        </p:nvSpPr>
        <p:spPr>
          <a:xfrm>
            <a:off x="8332979" y="4165607"/>
            <a:ext cx="3820476" cy="2677656"/>
          </a:xfrm>
          <a:prstGeom prst="rect">
            <a:avLst/>
          </a:prstGeom>
          <a:solidFill>
            <a:schemeClr val="accent1">
              <a:lumMod val="20000"/>
              <a:lumOff val="80000"/>
            </a:schemeClr>
          </a:solidFill>
        </p:spPr>
        <p:txBody>
          <a:bodyPr wrap="square" rtlCol="0">
            <a:spAutoFit/>
          </a:bodyPr>
          <a:lstStyle/>
          <a:p>
            <a:r>
              <a:rPr lang="en-GB" sz="1050" u="sng" dirty="0"/>
              <a:t>The Buddha and how Buddhism Began</a:t>
            </a:r>
            <a:endParaRPr lang="en-GB" sz="1050" dirty="0"/>
          </a:p>
          <a:p>
            <a:endParaRPr lang="en-GB" sz="1050" u="sng" dirty="0"/>
          </a:p>
          <a:p>
            <a:r>
              <a:rPr lang="en-GB" sz="1050" dirty="0"/>
              <a:t>Prince Siddhartha Gautama was born in 570 BCE in Nepal had led a very sheltered life and was not allowed outside the palace.  When he did venture out as a young adult on four different occasions he came across an old man, a sick man, a dead man and a wandering priest. The first three experiences saddened him deeply as he had never come across this before. But the priest that he saw seemed happy and got him thinking.  </a:t>
            </a:r>
          </a:p>
          <a:p>
            <a:endParaRPr lang="en-GB" sz="1050" dirty="0"/>
          </a:p>
          <a:p>
            <a:r>
              <a:rPr lang="en-GB" sz="1050" dirty="0"/>
              <a:t>He wanted to find happiness too. So he left all his worldly riches behind and became a wandering monk.  After many years he became enlightened to knowledge that everyone suffers but you can finally find happiness in trying to stop some of the suffering and one way was simply not wanting things.  He began to teach this to everyone and so Buddhism began.</a:t>
            </a:r>
          </a:p>
        </p:txBody>
      </p:sp>
      <p:sp>
        <p:nvSpPr>
          <p:cNvPr id="32" name="TextBox 31">
            <a:extLst>
              <a:ext uri="{FF2B5EF4-FFF2-40B4-BE49-F238E27FC236}">
                <a16:creationId xmlns:a16="http://schemas.microsoft.com/office/drawing/2014/main" id="{77AEC426-3375-449C-916F-D7020B25785F}"/>
              </a:ext>
            </a:extLst>
          </p:cNvPr>
          <p:cNvSpPr txBox="1"/>
          <p:nvPr/>
        </p:nvSpPr>
        <p:spPr>
          <a:xfrm>
            <a:off x="3450292" y="5013174"/>
            <a:ext cx="2240627" cy="1754326"/>
          </a:xfrm>
          <a:prstGeom prst="rect">
            <a:avLst/>
          </a:prstGeom>
          <a:solidFill>
            <a:schemeClr val="accent2">
              <a:lumMod val="20000"/>
              <a:lumOff val="80000"/>
            </a:schemeClr>
          </a:solidFill>
        </p:spPr>
        <p:txBody>
          <a:bodyPr wrap="square" rtlCol="0">
            <a:spAutoFit/>
          </a:bodyPr>
          <a:lstStyle/>
          <a:p>
            <a:r>
              <a:rPr lang="en-GB" sz="900" b="1" u="sng" dirty="0"/>
              <a:t>Rules</a:t>
            </a:r>
          </a:p>
          <a:p>
            <a:endParaRPr lang="en-GB" sz="900" b="1" u="sng" dirty="0"/>
          </a:p>
          <a:p>
            <a:r>
              <a:rPr lang="en-GB" sz="900" u="sng" dirty="0"/>
              <a:t>Eight fold path </a:t>
            </a:r>
            <a:r>
              <a:rPr lang="en-GB" sz="900" dirty="0"/>
              <a:t>is the pathway of eight steps that lead Buddhists to the cessation of suffering.</a:t>
            </a:r>
          </a:p>
          <a:p>
            <a:endParaRPr lang="en-GB" sz="900" dirty="0"/>
          </a:p>
          <a:p>
            <a:r>
              <a:rPr lang="en-GB" sz="900" u="sng" dirty="0"/>
              <a:t>The Five Precepts</a:t>
            </a:r>
            <a:endParaRPr lang="en-GB" sz="900" dirty="0"/>
          </a:p>
          <a:p>
            <a:pPr marL="228600" indent="-228600">
              <a:buAutoNum type="arabicPeriod"/>
            </a:pPr>
            <a:r>
              <a:rPr lang="en-GB" sz="900" dirty="0"/>
              <a:t>No killing of any life being.</a:t>
            </a:r>
          </a:p>
          <a:p>
            <a:pPr marL="228600" indent="-228600">
              <a:buAutoNum type="arabicPeriod"/>
            </a:pPr>
            <a:r>
              <a:rPr lang="en-GB" sz="900" dirty="0"/>
              <a:t>No stealing.</a:t>
            </a:r>
          </a:p>
          <a:p>
            <a:pPr marL="228600" indent="-228600">
              <a:buAutoNum type="arabicPeriod"/>
            </a:pPr>
            <a:r>
              <a:rPr lang="en-GB" sz="900" dirty="0"/>
              <a:t>Respect each other.</a:t>
            </a:r>
          </a:p>
          <a:p>
            <a:pPr marL="228600" indent="-228600">
              <a:buAutoNum type="arabicPeriod"/>
            </a:pPr>
            <a:r>
              <a:rPr lang="en-GB" sz="900" dirty="0"/>
              <a:t>Speak kindly of others and no lies.</a:t>
            </a:r>
          </a:p>
          <a:p>
            <a:pPr marL="228600" indent="-228600">
              <a:buAutoNum type="arabicPeriod"/>
            </a:pPr>
            <a:r>
              <a:rPr lang="en-GB" sz="900" dirty="0"/>
              <a:t>No alcohol or drugs.</a:t>
            </a:r>
          </a:p>
        </p:txBody>
      </p:sp>
      <p:sp>
        <p:nvSpPr>
          <p:cNvPr id="16" name="TextBox 15">
            <a:extLst>
              <a:ext uri="{FF2B5EF4-FFF2-40B4-BE49-F238E27FC236}">
                <a16:creationId xmlns:a16="http://schemas.microsoft.com/office/drawing/2014/main" id="{8BA8C689-3C40-4670-93A4-705D930C0DC8}"/>
              </a:ext>
            </a:extLst>
          </p:cNvPr>
          <p:cNvSpPr txBox="1"/>
          <p:nvPr/>
        </p:nvSpPr>
        <p:spPr>
          <a:xfrm>
            <a:off x="3022446" y="163028"/>
            <a:ext cx="855692" cy="739547"/>
          </a:xfrm>
          <a:prstGeom prst="rect">
            <a:avLst/>
          </a:prstGeom>
          <a:noFill/>
        </p:spPr>
        <p:txBody>
          <a:bodyPr wrap="square" rtlCol="0">
            <a:spAutoFit/>
          </a:bodyPr>
          <a:lstStyle/>
          <a:p>
            <a:endParaRPr lang="en-GB" dirty="0"/>
          </a:p>
        </p:txBody>
      </p:sp>
      <p:pic>
        <p:nvPicPr>
          <p:cNvPr id="54" name="Picture 53" descr="Image result for buddhism">
            <a:extLst>
              <a:ext uri="{FF2B5EF4-FFF2-40B4-BE49-F238E27FC236}">
                <a16:creationId xmlns:a16="http://schemas.microsoft.com/office/drawing/2014/main" id="{E0FC3032-9150-4BC3-B972-216B3F0D2F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36171" y="47436"/>
            <a:ext cx="790575" cy="790575"/>
          </a:xfrm>
          <a:prstGeom prst="rect">
            <a:avLst/>
          </a:prstGeom>
          <a:noFill/>
          <a:ln>
            <a:noFill/>
          </a:ln>
        </p:spPr>
      </p:pic>
      <p:sp>
        <p:nvSpPr>
          <p:cNvPr id="8" name="TextBox 7">
            <a:extLst>
              <a:ext uri="{FF2B5EF4-FFF2-40B4-BE49-F238E27FC236}">
                <a16:creationId xmlns:a16="http://schemas.microsoft.com/office/drawing/2014/main" id="{67C16BFD-3C36-4C14-B8E5-37B5FA972AE7}"/>
              </a:ext>
            </a:extLst>
          </p:cNvPr>
          <p:cNvSpPr txBox="1"/>
          <p:nvPr/>
        </p:nvSpPr>
        <p:spPr>
          <a:xfrm>
            <a:off x="4108714" y="637868"/>
            <a:ext cx="3557925" cy="369332"/>
          </a:xfrm>
          <a:prstGeom prst="rect">
            <a:avLst/>
          </a:prstGeom>
          <a:solidFill>
            <a:schemeClr val="accent2">
              <a:lumMod val="60000"/>
              <a:lumOff val="40000"/>
            </a:schemeClr>
          </a:solidFill>
        </p:spPr>
        <p:txBody>
          <a:bodyPr wrap="square" rtlCol="0">
            <a:spAutoFit/>
          </a:bodyPr>
          <a:lstStyle/>
          <a:p>
            <a:r>
              <a:rPr lang="en-GB" sz="900" dirty="0"/>
              <a:t>Buddhists do not pray to a god, the Buddha was human and Buddhists show reverence to him and his teachings..</a:t>
            </a:r>
          </a:p>
        </p:txBody>
      </p:sp>
      <p:pic>
        <p:nvPicPr>
          <p:cNvPr id="47" name="Picture 46" descr="Image result for the buddha">
            <a:extLst>
              <a:ext uri="{FF2B5EF4-FFF2-40B4-BE49-F238E27FC236}">
                <a16:creationId xmlns:a16="http://schemas.microsoft.com/office/drawing/2014/main" id="{18B8FA2E-3294-4EF2-BD8D-91A7E20ED035}"/>
              </a:ext>
            </a:extLst>
          </p:cNvPr>
          <p:cNvPicPr/>
          <p:nvPr/>
        </p:nvPicPr>
        <p:blipFill rotWithShape="1">
          <a:blip r:embed="rId3">
            <a:extLst>
              <a:ext uri="{28A0092B-C50C-407E-A947-70E740481C1C}">
                <a14:useLocalDpi xmlns:a14="http://schemas.microsoft.com/office/drawing/2010/main" val="0"/>
              </a:ext>
            </a:extLst>
          </a:blip>
          <a:srcRect l="21053" r="20301"/>
          <a:stretch/>
        </p:blipFill>
        <p:spPr bwMode="auto">
          <a:xfrm>
            <a:off x="3337152" y="2642770"/>
            <a:ext cx="754269" cy="1218272"/>
          </a:xfrm>
          <a:prstGeom prst="rect">
            <a:avLst/>
          </a:prstGeom>
          <a:noFill/>
          <a:ln>
            <a:noFill/>
          </a:ln>
          <a:extLst>
            <a:ext uri="{53640926-AAD7-44D8-BBD7-CCE9431645EC}">
              <a14:shadowObscured xmlns:a14="http://schemas.microsoft.com/office/drawing/2010/main"/>
            </a:ext>
          </a:extLst>
        </p:spPr>
      </p:pic>
      <p:pic>
        <p:nvPicPr>
          <p:cNvPr id="48" name="Picture 47" descr="Image result for buddhist temple">
            <a:extLst>
              <a:ext uri="{FF2B5EF4-FFF2-40B4-BE49-F238E27FC236}">
                <a16:creationId xmlns:a16="http://schemas.microsoft.com/office/drawing/2014/main" id="{4A63D318-F2B9-4898-B82D-C021B2C716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62058" y="3397875"/>
            <a:ext cx="1665898" cy="1069185"/>
          </a:xfrm>
          <a:prstGeom prst="rect">
            <a:avLst/>
          </a:prstGeom>
          <a:noFill/>
          <a:ln>
            <a:noFill/>
          </a:ln>
        </p:spPr>
      </p:pic>
      <p:pic>
        <p:nvPicPr>
          <p:cNvPr id="49" name="Picture 48" descr="Image result for lotus flower buddhism symbol">
            <a:extLst>
              <a:ext uri="{FF2B5EF4-FFF2-40B4-BE49-F238E27FC236}">
                <a16:creationId xmlns:a16="http://schemas.microsoft.com/office/drawing/2014/main" id="{43BB4EF8-F0F5-4685-8F83-93D97AC27D8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44071" y="3797015"/>
            <a:ext cx="754268" cy="624991"/>
          </a:xfrm>
          <a:prstGeom prst="rect">
            <a:avLst/>
          </a:prstGeom>
          <a:noFill/>
          <a:ln>
            <a:noFill/>
          </a:ln>
        </p:spPr>
      </p:pic>
      <p:pic>
        <p:nvPicPr>
          <p:cNvPr id="51" name="Picture 50" descr="Image result for buddhist endless knot">
            <a:extLst>
              <a:ext uri="{FF2B5EF4-FFF2-40B4-BE49-F238E27FC236}">
                <a16:creationId xmlns:a16="http://schemas.microsoft.com/office/drawing/2014/main" id="{43D002C7-D09F-4095-AA24-3D3E5F861C8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661718" y="2679433"/>
            <a:ext cx="704114" cy="691940"/>
          </a:xfrm>
          <a:prstGeom prst="rect">
            <a:avLst/>
          </a:prstGeom>
          <a:noFill/>
          <a:ln>
            <a:noFill/>
          </a:ln>
        </p:spPr>
      </p:pic>
      <p:pic>
        <p:nvPicPr>
          <p:cNvPr id="60" name="Picture 59" descr="Image result for buddha">
            <a:extLst>
              <a:ext uri="{FF2B5EF4-FFF2-40B4-BE49-F238E27FC236}">
                <a16:creationId xmlns:a16="http://schemas.microsoft.com/office/drawing/2014/main" id="{20C8576A-BFF6-409F-B2E7-F1B7DE651A2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498155" y="3525623"/>
            <a:ext cx="852921" cy="929959"/>
          </a:xfrm>
          <a:prstGeom prst="rect">
            <a:avLst/>
          </a:prstGeom>
          <a:noFill/>
          <a:ln>
            <a:noFill/>
          </a:ln>
        </p:spPr>
      </p:pic>
      <p:sp>
        <p:nvSpPr>
          <p:cNvPr id="17" name="TextBox 16">
            <a:extLst>
              <a:ext uri="{FF2B5EF4-FFF2-40B4-BE49-F238E27FC236}">
                <a16:creationId xmlns:a16="http://schemas.microsoft.com/office/drawing/2014/main" id="{8929CA1C-0F95-4D44-8DB3-107840FD43D5}"/>
              </a:ext>
            </a:extLst>
          </p:cNvPr>
          <p:cNvSpPr txBox="1"/>
          <p:nvPr/>
        </p:nvSpPr>
        <p:spPr>
          <a:xfrm>
            <a:off x="1095421" y="4005525"/>
            <a:ext cx="869298" cy="338554"/>
          </a:xfrm>
          <a:prstGeom prst="rect">
            <a:avLst/>
          </a:prstGeom>
          <a:noFill/>
        </p:spPr>
        <p:txBody>
          <a:bodyPr wrap="square" rtlCol="0">
            <a:spAutoFit/>
          </a:bodyPr>
          <a:lstStyle/>
          <a:p>
            <a:r>
              <a:rPr lang="en-GB" sz="700" dirty="0"/>
              <a:t>Lotus flower is a Buddhism symbol</a:t>
            </a:r>
            <a:r>
              <a:rPr lang="en-GB" sz="900" dirty="0"/>
              <a:t>.</a:t>
            </a:r>
          </a:p>
        </p:txBody>
      </p:sp>
      <p:sp>
        <p:nvSpPr>
          <p:cNvPr id="21" name="TextBox 20">
            <a:extLst>
              <a:ext uri="{FF2B5EF4-FFF2-40B4-BE49-F238E27FC236}">
                <a16:creationId xmlns:a16="http://schemas.microsoft.com/office/drawing/2014/main" id="{1368763C-6874-44C7-A66D-52CC6150FF08}"/>
              </a:ext>
            </a:extLst>
          </p:cNvPr>
          <p:cNvSpPr txBox="1"/>
          <p:nvPr/>
        </p:nvSpPr>
        <p:spPr>
          <a:xfrm>
            <a:off x="5808015" y="4465846"/>
            <a:ext cx="1327246" cy="215444"/>
          </a:xfrm>
          <a:prstGeom prst="rect">
            <a:avLst/>
          </a:prstGeom>
          <a:noFill/>
        </p:spPr>
        <p:txBody>
          <a:bodyPr wrap="square" rtlCol="0">
            <a:spAutoFit/>
          </a:bodyPr>
          <a:lstStyle/>
          <a:p>
            <a:r>
              <a:rPr lang="en-GB" sz="800" dirty="0"/>
              <a:t>Buddhist temple, pagoda</a:t>
            </a:r>
          </a:p>
        </p:txBody>
      </p:sp>
      <p:sp>
        <p:nvSpPr>
          <p:cNvPr id="22" name="TextBox 21">
            <a:extLst>
              <a:ext uri="{FF2B5EF4-FFF2-40B4-BE49-F238E27FC236}">
                <a16:creationId xmlns:a16="http://schemas.microsoft.com/office/drawing/2014/main" id="{A9719ED6-4E28-415C-A950-B26E52A74647}"/>
              </a:ext>
            </a:extLst>
          </p:cNvPr>
          <p:cNvSpPr txBox="1"/>
          <p:nvPr/>
        </p:nvSpPr>
        <p:spPr>
          <a:xfrm>
            <a:off x="5340880" y="2745503"/>
            <a:ext cx="1320780" cy="461665"/>
          </a:xfrm>
          <a:prstGeom prst="rect">
            <a:avLst/>
          </a:prstGeom>
          <a:noFill/>
        </p:spPr>
        <p:txBody>
          <a:bodyPr wrap="square" rtlCol="0">
            <a:spAutoFit/>
          </a:bodyPr>
          <a:lstStyle/>
          <a:p>
            <a:r>
              <a:rPr lang="en-GB" sz="800" dirty="0"/>
              <a:t>Buddhism symbol, endless knot – it means endless wisdom and compassion</a:t>
            </a:r>
          </a:p>
        </p:txBody>
      </p:sp>
      <p:sp>
        <p:nvSpPr>
          <p:cNvPr id="34" name="TextBox 33">
            <a:extLst>
              <a:ext uri="{FF2B5EF4-FFF2-40B4-BE49-F238E27FC236}">
                <a16:creationId xmlns:a16="http://schemas.microsoft.com/office/drawing/2014/main" id="{1C1ED5AB-94BA-4FF7-A061-674713A9BD0A}"/>
              </a:ext>
            </a:extLst>
          </p:cNvPr>
          <p:cNvSpPr txBox="1"/>
          <p:nvPr/>
        </p:nvSpPr>
        <p:spPr>
          <a:xfrm>
            <a:off x="8306559" y="3732704"/>
            <a:ext cx="1084075" cy="338554"/>
          </a:xfrm>
          <a:prstGeom prst="rect">
            <a:avLst/>
          </a:prstGeom>
          <a:noFill/>
        </p:spPr>
        <p:txBody>
          <a:bodyPr wrap="square" rtlCol="0">
            <a:spAutoFit/>
          </a:bodyPr>
          <a:lstStyle/>
          <a:p>
            <a:r>
              <a:rPr lang="en-GB" sz="800" dirty="0"/>
              <a:t>Enlightened</a:t>
            </a:r>
          </a:p>
          <a:p>
            <a:r>
              <a:rPr lang="en-GB" sz="800" dirty="0"/>
              <a:t>Buddha</a:t>
            </a:r>
          </a:p>
        </p:txBody>
      </p:sp>
      <p:pic>
        <p:nvPicPr>
          <p:cNvPr id="61" name="Picture 60" descr="How do Buddhist Monks live?">
            <a:extLst>
              <a:ext uri="{FF2B5EF4-FFF2-40B4-BE49-F238E27FC236}">
                <a16:creationId xmlns:a16="http://schemas.microsoft.com/office/drawing/2014/main" id="{2269413C-BC2E-48C1-84BA-2D02A7E1A307}"/>
              </a:ext>
            </a:extLst>
          </p:cNvPr>
          <p:cNvPicPr/>
          <p:nvPr/>
        </p:nvPicPr>
        <p:blipFill rotWithShape="1">
          <a:blip r:embed="rId8">
            <a:extLst>
              <a:ext uri="{28A0092B-C50C-407E-A947-70E740481C1C}">
                <a14:useLocalDpi xmlns:a14="http://schemas.microsoft.com/office/drawing/2010/main" val="0"/>
              </a:ext>
            </a:extLst>
          </a:blip>
          <a:srcRect t="12667" r="46167" b="3778"/>
          <a:stretch/>
        </p:blipFill>
        <p:spPr bwMode="auto">
          <a:xfrm>
            <a:off x="10295742" y="3096965"/>
            <a:ext cx="852921" cy="974293"/>
          </a:xfrm>
          <a:prstGeom prst="rect">
            <a:avLst/>
          </a:prstGeom>
          <a:noFill/>
          <a:ln>
            <a:noFill/>
          </a:ln>
          <a:extLst>
            <a:ext uri="{53640926-AAD7-44D8-BBD7-CCE9431645EC}">
              <a14:shadowObscured xmlns:a14="http://schemas.microsoft.com/office/drawing/2010/main"/>
            </a:ext>
          </a:extLst>
        </p:spPr>
      </p:pic>
      <p:sp>
        <p:nvSpPr>
          <p:cNvPr id="37" name="TextBox 36">
            <a:extLst>
              <a:ext uri="{FF2B5EF4-FFF2-40B4-BE49-F238E27FC236}">
                <a16:creationId xmlns:a16="http://schemas.microsoft.com/office/drawing/2014/main" id="{D8DC9FD4-ED3D-45F2-828E-F7EB591A5879}"/>
              </a:ext>
            </a:extLst>
          </p:cNvPr>
          <p:cNvSpPr txBox="1"/>
          <p:nvPr/>
        </p:nvSpPr>
        <p:spPr>
          <a:xfrm>
            <a:off x="11070498" y="3334135"/>
            <a:ext cx="951424" cy="338554"/>
          </a:xfrm>
          <a:prstGeom prst="rect">
            <a:avLst/>
          </a:prstGeom>
          <a:noFill/>
        </p:spPr>
        <p:txBody>
          <a:bodyPr wrap="square" rtlCol="0">
            <a:spAutoFit/>
          </a:bodyPr>
          <a:lstStyle/>
          <a:p>
            <a:r>
              <a:rPr lang="en-GB" sz="800" dirty="0"/>
              <a:t>A Buddhist</a:t>
            </a:r>
          </a:p>
          <a:p>
            <a:r>
              <a:rPr lang="en-GB" sz="800" dirty="0"/>
              <a:t>monk meditating</a:t>
            </a:r>
          </a:p>
        </p:txBody>
      </p:sp>
      <p:sp>
        <p:nvSpPr>
          <p:cNvPr id="2" name="TextBox 1">
            <a:extLst>
              <a:ext uri="{FF2B5EF4-FFF2-40B4-BE49-F238E27FC236}">
                <a16:creationId xmlns:a16="http://schemas.microsoft.com/office/drawing/2014/main" id="{301068B8-9C71-4CFE-B702-3AE45F4EBCB8}"/>
              </a:ext>
            </a:extLst>
          </p:cNvPr>
          <p:cNvSpPr txBox="1"/>
          <p:nvPr/>
        </p:nvSpPr>
        <p:spPr>
          <a:xfrm>
            <a:off x="3473664" y="3975443"/>
            <a:ext cx="2141656" cy="923330"/>
          </a:xfrm>
          <a:prstGeom prst="rect">
            <a:avLst/>
          </a:prstGeom>
          <a:solidFill>
            <a:srgbClr val="FFFF00"/>
          </a:solidFill>
        </p:spPr>
        <p:txBody>
          <a:bodyPr wrap="square" rtlCol="0">
            <a:spAutoFit/>
          </a:bodyPr>
          <a:lstStyle/>
          <a:p>
            <a:r>
              <a:rPr lang="en-GB" sz="900" u="sng" dirty="0">
                <a:latin typeface="Comic Sans MS" panose="030F0702030302020204" pitchFamily="66" charset="0"/>
              </a:rPr>
              <a:t>Meditation</a:t>
            </a:r>
          </a:p>
          <a:p>
            <a:r>
              <a:rPr lang="en-GB" sz="900" dirty="0">
                <a:latin typeface="Comic Sans MS" panose="030F0702030302020204" pitchFamily="66" charset="0"/>
              </a:rPr>
              <a:t>Buddhists often meditate which is a form of sitting quietly and emptying the mind of everything – it is meant to lead eventually to nirvana one of the Four Noble Truths.</a:t>
            </a:r>
          </a:p>
        </p:txBody>
      </p:sp>
      <p:pic>
        <p:nvPicPr>
          <p:cNvPr id="62" name="Picture 61" descr="8 Rights: The Noble Eightfold Path — the Heart of the Buddha's Teaching -  Buddha Weekly: Buddhist Practices, Mindfulness, Meditation">
            <a:extLst>
              <a:ext uri="{FF2B5EF4-FFF2-40B4-BE49-F238E27FC236}">
                <a16:creationId xmlns:a16="http://schemas.microsoft.com/office/drawing/2014/main" id="{A0794E50-6E9D-4129-A159-779464EE356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862731" y="4771351"/>
            <a:ext cx="2162175" cy="1602740"/>
          </a:xfrm>
          <a:prstGeom prst="rect">
            <a:avLst/>
          </a:prstGeom>
          <a:noFill/>
          <a:ln>
            <a:noFill/>
          </a:ln>
        </p:spPr>
      </p:pic>
      <p:sp>
        <p:nvSpPr>
          <p:cNvPr id="27" name="TextBox 26">
            <a:extLst>
              <a:ext uri="{FF2B5EF4-FFF2-40B4-BE49-F238E27FC236}">
                <a16:creationId xmlns:a16="http://schemas.microsoft.com/office/drawing/2014/main" id="{4EF6AD43-63DF-459C-A0FC-A1D6E171A1D3}"/>
              </a:ext>
            </a:extLst>
          </p:cNvPr>
          <p:cNvSpPr txBox="1"/>
          <p:nvPr/>
        </p:nvSpPr>
        <p:spPr>
          <a:xfrm>
            <a:off x="6087990" y="6365065"/>
            <a:ext cx="1976624" cy="507831"/>
          </a:xfrm>
          <a:prstGeom prst="rect">
            <a:avLst/>
          </a:prstGeom>
          <a:noFill/>
        </p:spPr>
        <p:txBody>
          <a:bodyPr wrap="square" rtlCol="0">
            <a:spAutoFit/>
          </a:bodyPr>
          <a:lstStyle/>
          <a:p>
            <a:r>
              <a:rPr lang="en-GB" sz="900" dirty="0"/>
              <a:t>The Eight Fold Path – Eight steps that will lead to Enlightenment which is the end of suffering.</a:t>
            </a:r>
          </a:p>
        </p:txBody>
      </p:sp>
      <p:pic>
        <p:nvPicPr>
          <p:cNvPr id="64" name="Picture 63" descr="Why Tibetan People Like Hanging Prayer Flags ?">
            <a:extLst>
              <a:ext uri="{FF2B5EF4-FFF2-40B4-BE49-F238E27FC236}">
                <a16:creationId xmlns:a16="http://schemas.microsoft.com/office/drawing/2014/main" id="{538C9442-1486-47B1-A85E-75E652C2CA7F}"/>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0228673" y="1164092"/>
            <a:ext cx="1885950" cy="1414145"/>
          </a:xfrm>
          <a:prstGeom prst="rect">
            <a:avLst/>
          </a:prstGeom>
          <a:noFill/>
          <a:ln>
            <a:noFill/>
          </a:ln>
        </p:spPr>
      </p:pic>
      <p:sp>
        <p:nvSpPr>
          <p:cNvPr id="46" name="TextBox 45">
            <a:extLst>
              <a:ext uri="{FF2B5EF4-FFF2-40B4-BE49-F238E27FC236}">
                <a16:creationId xmlns:a16="http://schemas.microsoft.com/office/drawing/2014/main" id="{49BFF105-653B-46CB-8679-086791527765}"/>
              </a:ext>
            </a:extLst>
          </p:cNvPr>
          <p:cNvSpPr txBox="1"/>
          <p:nvPr/>
        </p:nvSpPr>
        <p:spPr>
          <a:xfrm>
            <a:off x="10376258" y="2609096"/>
            <a:ext cx="1738365" cy="461665"/>
          </a:xfrm>
          <a:prstGeom prst="rect">
            <a:avLst/>
          </a:prstGeom>
          <a:noFill/>
        </p:spPr>
        <p:txBody>
          <a:bodyPr wrap="square" rtlCol="0">
            <a:spAutoFit/>
          </a:bodyPr>
          <a:lstStyle/>
          <a:p>
            <a:r>
              <a:rPr lang="en-GB" sz="800" dirty="0"/>
              <a:t>Prayer flags – Buddhists write prayers on flags and let them blow in the wind to have more affect.</a:t>
            </a:r>
          </a:p>
        </p:txBody>
      </p:sp>
    </p:spTree>
    <p:extLst>
      <p:ext uri="{BB962C8B-B14F-4D97-AF65-F5344CB8AC3E}">
        <p14:creationId xmlns:p14="http://schemas.microsoft.com/office/powerpoint/2010/main" val="1913217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48BF19889E5C4A884FE862C12E2E73" ma:contentTypeVersion="12" ma:contentTypeDescription="Create a new document." ma:contentTypeScope="" ma:versionID="0ee70311f3b3bec8a0168dd920c66486">
  <xsd:schema xmlns:xsd="http://www.w3.org/2001/XMLSchema" xmlns:xs="http://www.w3.org/2001/XMLSchema" xmlns:p="http://schemas.microsoft.com/office/2006/metadata/properties" xmlns:ns2="34684cb3-e614-4402-8de7-208e930e3685" xmlns:ns3="9f307c04-8786-433e-8208-e0d42b7344d5" targetNamespace="http://schemas.microsoft.com/office/2006/metadata/properties" ma:root="true" ma:fieldsID="56cccc910d018c99c4927ce5d82f4b50" ns2:_="" ns3:_="">
    <xsd:import namespace="34684cb3-e614-4402-8de7-208e930e3685"/>
    <xsd:import namespace="9f307c04-8786-433e-8208-e0d42b7344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84cb3-e614-4402-8de7-208e930e36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307c04-8786-433e-8208-e0d42b7344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35B1DA-B4CE-4B67-8372-EFEDF3F1B387}">
  <ds:schemaRefs>
    <ds:schemaRef ds:uri="http://schemas.microsoft.com/sharepoint/v3/contenttype/forms"/>
  </ds:schemaRefs>
</ds:datastoreItem>
</file>

<file path=customXml/itemProps2.xml><?xml version="1.0" encoding="utf-8"?>
<ds:datastoreItem xmlns:ds="http://schemas.openxmlformats.org/officeDocument/2006/customXml" ds:itemID="{FC331883-66DF-4C86-8D8C-84C013D83C08}">
  <ds:schemaRefs>
    <ds:schemaRef ds:uri="34684cb3-e614-4402-8de7-208e930e3685"/>
    <ds:schemaRef ds:uri="http://schemas.microsoft.com/office/infopath/2007/PartnerControls"/>
    <ds:schemaRef ds:uri="http://schemas.microsoft.com/office/2006/metadata/properties"/>
    <ds:schemaRef ds:uri="http://purl.org/dc/dcmitype/"/>
    <ds:schemaRef ds:uri="http://schemas.microsoft.com/office/2006/documentManagement/types"/>
    <ds:schemaRef ds:uri="9f307c04-8786-433e-8208-e0d42b7344d5"/>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29A8BB4A-5C1F-4764-88CE-F501394FC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84cb3-e614-4402-8de7-208e930e3685"/>
    <ds:schemaRef ds:uri="9f307c04-8786-433e-8208-e0d42b734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1308</TotalTime>
  <Words>751</Words>
  <Application>Microsoft Office PowerPoint</Application>
  <PresentationFormat>Widescreen</PresentationFormat>
  <Paragraphs>84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XCCW Joined 1a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Page</dc:creator>
  <cp:lastModifiedBy>Louise Rattigan</cp:lastModifiedBy>
  <cp:revision>124</cp:revision>
  <cp:lastPrinted>2020-01-14T10:01:21Z</cp:lastPrinted>
  <dcterms:created xsi:type="dcterms:W3CDTF">2019-06-07T08:13:52Z</dcterms:created>
  <dcterms:modified xsi:type="dcterms:W3CDTF">2022-07-01T14:44:22Z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0x0101004A48BF19889E5C4A884FE862C12E2E73</vt:lpwstr>
  </property>
</Properties>
</file>