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008" y="24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7" name="Date Placeholder 6"/>
          <p:cNvSpPr>
            <a:spLocks noGrp="1"/>
          </p:cNvSpPr>
          <p:nvPr>
            <p:ph type="dt" sz="half" idx="10"/>
          </p:nvPr>
        </p:nvSpPr>
        <p:spPr/>
        <p:txBody>
          <a:bodyPr/>
          <a:lstStyle/>
          <a:p>
            <a:fld id="{ED64F643-5658-4C15-AC1E-92BBDC396417}" type="datetimeFigureOut">
              <a:rPr lang="en-GB" smtClean="0"/>
              <a:t>10/03/2013</a:t>
            </a:fld>
            <a:endParaRPr lang="en-GB"/>
          </a:p>
        </p:txBody>
      </p:sp>
      <p:sp>
        <p:nvSpPr>
          <p:cNvPr id="8" name="Footer Placeholder 7"/>
          <p:cNvSpPr>
            <a:spLocks noGrp="1"/>
          </p:cNvSpPr>
          <p:nvPr>
            <p:ph type="ftr" sz="quarter" idx="11"/>
          </p:nvPr>
        </p:nvSpPr>
        <p:spPr/>
        <p:txBody>
          <a:bodyPr/>
          <a:lstStyle/>
          <a:p>
            <a:r>
              <a:rPr lang="en-GB" smtClean="0"/>
              <a:t>Ancient Influences- Plato</a:t>
            </a:r>
            <a:endParaRPr lang="en-GB" dirty="0"/>
          </a:p>
        </p:txBody>
      </p:sp>
      <p:sp>
        <p:nvSpPr>
          <p:cNvPr id="9" name="Slide Number Placeholder 8"/>
          <p:cNvSpPr>
            <a:spLocks noGrp="1"/>
          </p:cNvSpPr>
          <p:nvPr>
            <p:ph type="sldNum" sz="quarter" idx="12"/>
          </p:nvPr>
        </p:nvSpPr>
        <p:spPr/>
        <p:txBody>
          <a:bodyPr/>
          <a:lstStyle/>
          <a:p>
            <a:fld id="{E1494C4A-4E26-447C-8DA1-6B5F2CE8E4AE}" type="slidenum">
              <a:rPr lang="en-GB" smtClean="0"/>
              <a:t>‹#›</a:t>
            </a:fld>
            <a:endParaRPr lang="en-GB" dirty="0"/>
          </a:p>
        </p:txBody>
      </p:sp>
    </p:spTree>
    <p:extLst>
      <p:ext uri="{BB962C8B-B14F-4D97-AF65-F5344CB8AC3E}">
        <p14:creationId xmlns:p14="http://schemas.microsoft.com/office/powerpoint/2010/main" val="2518092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D64F643-5658-4C15-AC1E-92BBDC396417}" type="datetimeFigureOut">
              <a:rPr lang="en-GB" smtClean="0"/>
              <a:t>10/03/2013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2943167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D64F643-5658-4C15-AC1E-92BBDC396417}" type="datetimeFigureOut">
              <a:rPr lang="en-GB" smtClean="0"/>
              <a:t>10/03/2013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1466112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D64F643-5658-4C15-AC1E-92BBDC396417}" type="datetimeFigureOut">
              <a:rPr lang="en-GB" smtClean="0"/>
              <a:t>10/03/2013</a:t>
            </a:fld>
            <a:endParaRPr lang="en-GB"/>
          </a:p>
        </p:txBody>
      </p:sp>
      <p:sp>
        <p:nvSpPr>
          <p:cNvPr id="8" name="Footer Placeholder 7"/>
          <p:cNvSpPr>
            <a:spLocks noGrp="1"/>
          </p:cNvSpPr>
          <p:nvPr>
            <p:ph type="ftr" sz="quarter" idx="11"/>
          </p:nvPr>
        </p:nvSpPr>
        <p:spPr/>
        <p:txBody>
          <a:bodyPr/>
          <a:lstStyle/>
          <a:p>
            <a:r>
              <a:rPr lang="en-GB" smtClean="0"/>
              <a:t>Ancient Influences- Plato</a:t>
            </a:r>
            <a:endParaRPr lang="en-GB" dirty="0"/>
          </a:p>
        </p:txBody>
      </p:sp>
      <p:sp>
        <p:nvSpPr>
          <p:cNvPr id="9" name="Slide Number Placeholder 8"/>
          <p:cNvSpPr>
            <a:spLocks noGrp="1"/>
          </p:cNvSpPr>
          <p:nvPr>
            <p:ph type="sldNum" sz="quarter" idx="12"/>
          </p:nvPr>
        </p:nvSpPr>
        <p:spPr/>
        <p:txBody>
          <a:bodyPr/>
          <a:lstStyle/>
          <a:p>
            <a:fld id="{E1494C4A-4E26-447C-8DA1-6B5F2CE8E4AE}" type="slidenum">
              <a:rPr lang="en-GB" smtClean="0"/>
              <a:t>‹#›</a:t>
            </a:fld>
            <a:endParaRPr lang="en-GB" dirty="0"/>
          </a:p>
        </p:txBody>
      </p:sp>
    </p:spTree>
    <p:extLst>
      <p:ext uri="{BB962C8B-B14F-4D97-AF65-F5344CB8AC3E}">
        <p14:creationId xmlns:p14="http://schemas.microsoft.com/office/powerpoint/2010/main" val="279014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64F643-5658-4C15-AC1E-92BBDC396417}" type="datetimeFigureOut">
              <a:rPr lang="en-GB" smtClean="0"/>
              <a:t>10/03/2013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1344255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D64F643-5658-4C15-AC1E-92BBDC396417}" type="datetimeFigureOut">
              <a:rPr lang="en-GB" smtClean="0"/>
              <a:t>10/03/2013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46655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D64F643-5658-4C15-AC1E-92BBDC396417}" type="datetimeFigureOut">
              <a:rPr lang="en-GB" smtClean="0"/>
              <a:t>10/03/2013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106224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D64F643-5658-4C15-AC1E-92BBDC396417}" type="datetimeFigureOut">
              <a:rPr lang="en-GB" smtClean="0"/>
              <a:t>10/03/2013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3521911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64F643-5658-4C15-AC1E-92BBDC396417}" type="datetimeFigureOut">
              <a:rPr lang="en-GB" smtClean="0"/>
              <a:t>10/03/2013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486440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64F643-5658-4C15-AC1E-92BBDC396417}" type="datetimeFigureOut">
              <a:rPr lang="en-GB" smtClean="0"/>
              <a:t>10/03/2013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264829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64F643-5658-4C15-AC1E-92BBDC396417}" type="datetimeFigureOut">
              <a:rPr lang="en-GB" smtClean="0"/>
              <a:t>10/03/2013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1494C4A-4E26-447C-8DA1-6B5F2CE8E4AE}" type="slidenum">
              <a:rPr lang="en-GB" smtClean="0"/>
              <a:t>‹#›</a:t>
            </a:fld>
            <a:endParaRPr lang="en-GB"/>
          </a:p>
        </p:txBody>
      </p:sp>
    </p:spTree>
    <p:extLst>
      <p:ext uri="{BB962C8B-B14F-4D97-AF65-F5344CB8AC3E}">
        <p14:creationId xmlns:p14="http://schemas.microsoft.com/office/powerpoint/2010/main" val="2825472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D64F643-5658-4C15-AC1E-92BBDC396417}" type="datetimeFigureOut">
              <a:rPr lang="en-GB" smtClean="0"/>
              <a:t>10/03/2013</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smtClean="0"/>
              <a:t>Ancient Influences- Plato</a:t>
            </a:r>
            <a:endParaRPr lang="en-GB"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GB" dirty="0" smtClean="0"/>
              <a:t>1</a:t>
            </a:r>
            <a:endParaRPr lang="en-GB" dirty="0"/>
          </a:p>
        </p:txBody>
      </p:sp>
    </p:spTree>
    <p:extLst>
      <p:ext uri="{BB962C8B-B14F-4D97-AF65-F5344CB8AC3E}">
        <p14:creationId xmlns:p14="http://schemas.microsoft.com/office/powerpoint/2010/main" val="3141415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8640" y="899592"/>
            <a:ext cx="6192688" cy="15696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dirty="0" smtClean="0">
                <a:solidFill>
                  <a:schemeClr val="tx2"/>
                </a:solidFill>
              </a:rPr>
              <a:t>WHO</a:t>
            </a:r>
          </a:p>
          <a:p>
            <a:pPr marL="171450" indent="-171450">
              <a:buFont typeface="Arial" pitchFamily="34" charset="0"/>
              <a:buChar char="•"/>
            </a:pPr>
            <a:r>
              <a:rPr lang="en-GB" sz="1200" dirty="0" smtClean="0">
                <a:solidFill>
                  <a:schemeClr val="tx2"/>
                </a:solidFill>
              </a:rPr>
              <a:t>427-347 BCE</a:t>
            </a:r>
          </a:p>
          <a:p>
            <a:pPr marL="171450" indent="-171450">
              <a:buFont typeface="Arial" pitchFamily="34" charset="0"/>
              <a:buChar char="•"/>
            </a:pPr>
            <a:r>
              <a:rPr lang="en-GB" sz="1200" dirty="0" smtClean="0">
                <a:solidFill>
                  <a:schemeClr val="tx2"/>
                </a:solidFill>
              </a:rPr>
              <a:t>Ancient Greek Philosopher</a:t>
            </a:r>
          </a:p>
          <a:p>
            <a:pPr marL="171450" indent="-171450">
              <a:buFont typeface="Arial" pitchFamily="34" charset="0"/>
              <a:buChar char="•"/>
            </a:pPr>
            <a:r>
              <a:rPr lang="en-GB" sz="1200" dirty="0" smtClean="0">
                <a:solidFill>
                  <a:schemeClr val="tx2"/>
                </a:solidFill>
              </a:rPr>
              <a:t>Most famous philosopher in history</a:t>
            </a:r>
          </a:p>
          <a:p>
            <a:pPr marL="171450" indent="-171450">
              <a:buFont typeface="Arial" pitchFamily="34" charset="0"/>
              <a:buChar char="•"/>
            </a:pPr>
            <a:r>
              <a:rPr lang="en-GB" sz="1200" dirty="0" smtClean="0">
                <a:solidFill>
                  <a:schemeClr val="tx2"/>
                </a:solidFill>
              </a:rPr>
              <a:t>Pupil of Socrates (the first great Western philosopher)</a:t>
            </a:r>
          </a:p>
          <a:p>
            <a:pPr marL="171450" indent="-171450">
              <a:buFont typeface="Arial" pitchFamily="34" charset="0"/>
              <a:buChar char="•"/>
            </a:pPr>
            <a:r>
              <a:rPr lang="en-GB" sz="1200" dirty="0" smtClean="0">
                <a:solidFill>
                  <a:schemeClr val="tx2"/>
                </a:solidFill>
              </a:rPr>
              <a:t>Set up the Academia in Athens – a school of philosophy</a:t>
            </a:r>
          </a:p>
          <a:p>
            <a:pPr marL="171450" indent="-171450">
              <a:buFont typeface="Arial" pitchFamily="34" charset="0"/>
              <a:buChar char="•"/>
            </a:pPr>
            <a:r>
              <a:rPr lang="en-GB" sz="1200" dirty="0" smtClean="0">
                <a:solidFill>
                  <a:schemeClr val="tx2"/>
                </a:solidFill>
              </a:rPr>
              <a:t>Books written as dialogues between Socrates and other people</a:t>
            </a:r>
          </a:p>
          <a:p>
            <a:pPr marL="171450" indent="-171450">
              <a:buFont typeface="Arial" pitchFamily="34" charset="0"/>
              <a:buChar char="•"/>
            </a:pPr>
            <a:r>
              <a:rPr lang="en-GB" sz="1200" dirty="0" smtClean="0">
                <a:solidFill>
                  <a:schemeClr val="tx2"/>
                </a:solidFill>
              </a:rPr>
              <a:t>Wrote about a range of issues:</a:t>
            </a:r>
            <a:r>
              <a:rPr lang="en-GB" sz="1200" dirty="0">
                <a:solidFill>
                  <a:schemeClr val="tx2"/>
                </a:solidFill>
              </a:rPr>
              <a:t> </a:t>
            </a:r>
            <a:r>
              <a:rPr lang="en-GB" sz="1200" dirty="0" smtClean="0">
                <a:solidFill>
                  <a:schemeClr val="tx2"/>
                </a:solidFill>
              </a:rPr>
              <a:t>existence of soul, justice, knowledge, politics</a:t>
            </a:r>
          </a:p>
        </p:txBody>
      </p:sp>
      <p:sp>
        <p:nvSpPr>
          <p:cNvPr id="6" name="Rounded Rectangle 5"/>
          <p:cNvSpPr/>
          <p:nvPr/>
        </p:nvSpPr>
        <p:spPr>
          <a:xfrm>
            <a:off x="260648" y="2699792"/>
            <a:ext cx="6264696" cy="3672408"/>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endParaRPr lang="en-GB" sz="1200" b="1" dirty="0" smtClean="0">
              <a:solidFill>
                <a:srgbClr val="7030A0"/>
              </a:solidFill>
            </a:endParaRPr>
          </a:p>
          <a:p>
            <a:endParaRPr lang="en-GB" sz="1200" b="1" dirty="0" smtClean="0">
              <a:solidFill>
                <a:srgbClr val="7030A0"/>
              </a:solidFill>
            </a:endParaRPr>
          </a:p>
          <a:p>
            <a:r>
              <a:rPr lang="en-GB" sz="1200" b="1" dirty="0" smtClean="0">
                <a:solidFill>
                  <a:srgbClr val="7030A0"/>
                </a:solidFill>
              </a:rPr>
              <a:t>WHAT</a:t>
            </a:r>
            <a:endParaRPr lang="en-GB" sz="1200" dirty="0" smtClean="0">
              <a:solidFill>
                <a:srgbClr val="7030A0"/>
              </a:solidFill>
            </a:endParaRPr>
          </a:p>
          <a:p>
            <a:pPr marL="171450" indent="-171450">
              <a:buFont typeface="Arial" pitchFamily="34" charset="0"/>
              <a:buChar char="•"/>
            </a:pPr>
            <a:r>
              <a:rPr lang="en-GB" sz="1200" dirty="0" smtClean="0">
                <a:solidFill>
                  <a:srgbClr val="7030A0"/>
                </a:solidFill>
              </a:rPr>
              <a:t>Knowledge is innate (</a:t>
            </a:r>
            <a:r>
              <a:rPr lang="en-GB" sz="1200" b="1" dirty="0" err="1" smtClean="0">
                <a:solidFill>
                  <a:srgbClr val="7030A0"/>
                </a:solidFill>
              </a:rPr>
              <a:t>apriori</a:t>
            </a:r>
            <a:r>
              <a:rPr lang="en-GB" sz="1200" dirty="0" smtClean="0">
                <a:solidFill>
                  <a:srgbClr val="7030A0"/>
                </a:solidFill>
              </a:rPr>
              <a:t>) – dialogue </a:t>
            </a:r>
            <a:r>
              <a:rPr lang="en-GB" sz="1200" i="1" dirty="0" err="1" smtClean="0">
                <a:solidFill>
                  <a:srgbClr val="7030A0"/>
                </a:solidFill>
              </a:rPr>
              <a:t>Georgias</a:t>
            </a:r>
            <a:r>
              <a:rPr lang="en-GB" sz="1200" dirty="0" smtClean="0">
                <a:solidFill>
                  <a:srgbClr val="7030A0"/>
                </a:solidFill>
              </a:rPr>
              <a:t> supports this idea where Socrates gets a slave boy to solve a mathematical equation by drawing out the answer.</a:t>
            </a:r>
          </a:p>
          <a:p>
            <a:pPr marL="171450" indent="-171450">
              <a:buFont typeface="Arial" pitchFamily="34" charset="0"/>
              <a:buChar char="•"/>
            </a:pPr>
            <a:r>
              <a:rPr lang="en-GB" sz="1200" dirty="0" smtClean="0">
                <a:solidFill>
                  <a:srgbClr val="7030A0"/>
                </a:solidFill>
              </a:rPr>
              <a:t>Concerned that </a:t>
            </a:r>
            <a:r>
              <a:rPr lang="en-GB" sz="1200" b="1" dirty="0" err="1" smtClean="0">
                <a:solidFill>
                  <a:srgbClr val="7030A0"/>
                </a:solidFill>
              </a:rPr>
              <a:t>aposteriori</a:t>
            </a:r>
            <a:r>
              <a:rPr lang="en-GB" sz="1200" dirty="0" smtClean="0">
                <a:solidFill>
                  <a:srgbClr val="7030A0"/>
                </a:solidFill>
              </a:rPr>
              <a:t> knowledge = inconsistent, subject to change, as based on experience of the material world and this was always changing (see points below)</a:t>
            </a:r>
          </a:p>
          <a:p>
            <a:pPr marL="171450" indent="-171450">
              <a:buFont typeface="Arial" pitchFamily="34" charset="0"/>
              <a:buChar char="•"/>
            </a:pPr>
            <a:r>
              <a:rPr lang="en-GB" sz="1200" dirty="0" smtClean="0">
                <a:solidFill>
                  <a:srgbClr val="7030A0"/>
                </a:solidFill>
              </a:rPr>
              <a:t>Can’t find ‘true knowledge’ in a changing world</a:t>
            </a:r>
          </a:p>
          <a:p>
            <a:pPr marL="171450" indent="-171450">
              <a:buFont typeface="Arial" pitchFamily="34" charset="0"/>
              <a:buChar char="•"/>
            </a:pPr>
            <a:r>
              <a:rPr lang="en-GB" sz="1200" dirty="0" smtClean="0">
                <a:solidFill>
                  <a:srgbClr val="7030A0"/>
                </a:solidFill>
              </a:rPr>
              <a:t>Liked the constancy of mathematical concepts – not subject to change</a:t>
            </a:r>
          </a:p>
          <a:p>
            <a:pPr marL="171450" indent="-171450">
              <a:buFont typeface="Arial" pitchFamily="34" charset="0"/>
              <a:buChar char="•"/>
            </a:pPr>
            <a:r>
              <a:rPr lang="en-GB" sz="1200" dirty="0" smtClean="0">
                <a:solidFill>
                  <a:srgbClr val="7030A0"/>
                </a:solidFill>
              </a:rPr>
              <a:t>Believed in duality of worlds: material/physical world and realm of the Forms </a:t>
            </a:r>
          </a:p>
          <a:p>
            <a:pPr marL="171450" indent="-171450">
              <a:buFont typeface="Arial" pitchFamily="34" charset="0"/>
              <a:buChar char="•"/>
            </a:pPr>
            <a:r>
              <a:rPr lang="en-GB" sz="1200" dirty="0" smtClean="0">
                <a:solidFill>
                  <a:srgbClr val="7030A0"/>
                </a:solidFill>
              </a:rPr>
              <a:t>Believed in duality of body and soul – soul reincarnated after death</a:t>
            </a:r>
          </a:p>
          <a:p>
            <a:pPr marL="171450" indent="-171450">
              <a:buFont typeface="Arial" pitchFamily="34" charset="0"/>
              <a:buChar char="•"/>
            </a:pPr>
            <a:r>
              <a:rPr lang="en-GB" sz="1200" dirty="0" smtClean="0">
                <a:solidFill>
                  <a:srgbClr val="7030A0"/>
                </a:solidFill>
              </a:rPr>
              <a:t>Demiurge = the master craftsman who fashions the world using existing </a:t>
            </a:r>
            <a:r>
              <a:rPr lang="en-GB" sz="1200" b="1" dirty="0" smtClean="0">
                <a:solidFill>
                  <a:srgbClr val="7030A0"/>
                </a:solidFill>
              </a:rPr>
              <a:t>raw matter</a:t>
            </a:r>
            <a:r>
              <a:rPr lang="en-GB" sz="1200" dirty="0" smtClean="0">
                <a:solidFill>
                  <a:srgbClr val="7030A0"/>
                </a:solidFill>
              </a:rPr>
              <a:t> and </a:t>
            </a:r>
            <a:r>
              <a:rPr lang="en-GB" sz="1200" b="1" dirty="0" smtClean="0">
                <a:solidFill>
                  <a:srgbClr val="7030A0"/>
                </a:solidFill>
              </a:rPr>
              <a:t>knowledge </a:t>
            </a:r>
            <a:r>
              <a:rPr lang="en-GB" sz="1200" dirty="0" smtClean="0">
                <a:solidFill>
                  <a:srgbClr val="7030A0"/>
                </a:solidFill>
              </a:rPr>
              <a:t>of the perfect </a:t>
            </a:r>
            <a:r>
              <a:rPr lang="en-GB" sz="1200" b="1" dirty="0">
                <a:solidFill>
                  <a:srgbClr val="7030A0"/>
                </a:solidFill>
              </a:rPr>
              <a:t>F</a:t>
            </a:r>
            <a:r>
              <a:rPr lang="en-GB" sz="1200" b="1" dirty="0" smtClean="0">
                <a:solidFill>
                  <a:srgbClr val="7030A0"/>
                </a:solidFill>
              </a:rPr>
              <a:t>orms</a:t>
            </a:r>
          </a:p>
          <a:p>
            <a:pPr marL="171450" indent="-171450">
              <a:buFont typeface="Arial" pitchFamily="34" charset="0"/>
              <a:buChar char="•"/>
            </a:pPr>
            <a:r>
              <a:rPr lang="en-GB" sz="1200" dirty="0" smtClean="0">
                <a:solidFill>
                  <a:srgbClr val="7030A0"/>
                </a:solidFill>
              </a:rPr>
              <a:t>The material/physical world is an imitation (</a:t>
            </a:r>
            <a:r>
              <a:rPr lang="en-GB" sz="1200" b="1" dirty="0" smtClean="0">
                <a:solidFill>
                  <a:srgbClr val="7030A0"/>
                </a:solidFill>
              </a:rPr>
              <a:t>mimesis</a:t>
            </a:r>
            <a:r>
              <a:rPr lang="en-GB" sz="1200" dirty="0" smtClean="0">
                <a:solidFill>
                  <a:srgbClr val="7030A0"/>
                </a:solidFill>
              </a:rPr>
              <a:t>) of the realm of the forms.</a:t>
            </a:r>
          </a:p>
          <a:p>
            <a:pPr marL="171450" indent="-171450">
              <a:buFont typeface="Arial" pitchFamily="34" charset="0"/>
              <a:buChar char="•"/>
            </a:pPr>
            <a:r>
              <a:rPr lang="en-GB" sz="1200" dirty="0" smtClean="0">
                <a:solidFill>
                  <a:srgbClr val="7030A0"/>
                </a:solidFill>
              </a:rPr>
              <a:t>The material/physical world is therefore imperfect because of the imperfect nature of raw matter – subject to change.</a:t>
            </a:r>
          </a:p>
          <a:p>
            <a:pPr marL="171450" indent="-171450">
              <a:buFont typeface="Arial" pitchFamily="34" charset="0"/>
              <a:buChar char="•"/>
            </a:pPr>
            <a:r>
              <a:rPr lang="en-GB" sz="1200" dirty="0" smtClean="0">
                <a:solidFill>
                  <a:srgbClr val="7030A0"/>
                </a:solidFill>
              </a:rPr>
              <a:t>Soul knows the Forms as, unlike the body, it is not made from matter – but it loses this knowledge at birth and can be trapped by the body and its material wants, making it harder to regain this knowledge.</a:t>
            </a:r>
          </a:p>
          <a:p>
            <a:pPr marL="171450" indent="-171450">
              <a:buFont typeface="Arial" pitchFamily="34" charset="0"/>
              <a:buChar char="•"/>
            </a:pPr>
            <a:r>
              <a:rPr lang="en-GB" sz="1200" dirty="0" smtClean="0">
                <a:solidFill>
                  <a:srgbClr val="7030A0"/>
                </a:solidFill>
              </a:rPr>
              <a:t>Has issues with Athenian democracy, particularly after it put Socrates to death.</a:t>
            </a:r>
          </a:p>
          <a:p>
            <a:pPr marL="171450" indent="-171450">
              <a:buFont typeface="Arial" pitchFamily="34" charset="0"/>
              <a:buChar char="•"/>
            </a:pPr>
            <a:endParaRPr lang="en-GB" sz="1200" dirty="0" smtClean="0">
              <a:solidFill>
                <a:srgbClr val="7030A0"/>
              </a:solidFill>
            </a:endParaRPr>
          </a:p>
          <a:p>
            <a:pPr marL="171450" indent="-171450">
              <a:buFont typeface="Arial" pitchFamily="34" charset="0"/>
              <a:buChar char="•"/>
            </a:pPr>
            <a:endParaRPr lang="en-GB" sz="1200" dirty="0" smtClean="0">
              <a:solidFill>
                <a:srgbClr val="7030A0"/>
              </a:solidFill>
            </a:endParaRPr>
          </a:p>
          <a:p>
            <a:pPr marL="171450" indent="-171450">
              <a:buFont typeface="Arial" pitchFamily="34" charset="0"/>
              <a:buChar char="•"/>
            </a:pPr>
            <a:endParaRPr lang="en-GB" sz="1200" dirty="0" smtClean="0">
              <a:solidFill>
                <a:srgbClr val="7030A0"/>
              </a:solidFill>
            </a:endParaRPr>
          </a:p>
        </p:txBody>
      </p:sp>
      <p:sp>
        <p:nvSpPr>
          <p:cNvPr id="7" name="TextBox 6"/>
          <p:cNvSpPr txBox="1"/>
          <p:nvPr/>
        </p:nvSpPr>
        <p:spPr>
          <a:xfrm>
            <a:off x="188640" y="323528"/>
            <a:ext cx="2729914" cy="369332"/>
          </a:xfrm>
          <a:prstGeom prst="rect">
            <a:avLst/>
          </a:prstGeom>
          <a:noFill/>
        </p:spPr>
        <p:txBody>
          <a:bodyPr wrap="none" rtlCol="0">
            <a:spAutoFit/>
          </a:bodyPr>
          <a:lstStyle/>
          <a:p>
            <a:r>
              <a:rPr lang="en-GB" b="1" dirty="0" smtClean="0"/>
              <a:t>Ancient Influences - PLATO</a:t>
            </a:r>
          </a:p>
        </p:txBody>
      </p:sp>
      <p:sp>
        <p:nvSpPr>
          <p:cNvPr id="8" name="TextBox 7"/>
          <p:cNvSpPr txBox="1"/>
          <p:nvPr/>
        </p:nvSpPr>
        <p:spPr>
          <a:xfrm>
            <a:off x="116632" y="6593448"/>
            <a:ext cx="6624736" cy="193899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1200" b="1" dirty="0" smtClean="0">
                <a:solidFill>
                  <a:schemeClr val="accent6"/>
                </a:solidFill>
              </a:rPr>
              <a:t>THE REPUBLIC – BOOK VII</a:t>
            </a:r>
          </a:p>
          <a:p>
            <a:r>
              <a:rPr lang="en-GB" sz="1200" dirty="0" smtClean="0">
                <a:solidFill>
                  <a:schemeClr val="accent6"/>
                </a:solidFill>
              </a:rPr>
              <a:t>In the dialogue </a:t>
            </a:r>
            <a:r>
              <a:rPr lang="en-GB" sz="1200" i="1" dirty="0" smtClean="0">
                <a:solidFill>
                  <a:schemeClr val="accent6"/>
                </a:solidFill>
              </a:rPr>
              <a:t>The Republic</a:t>
            </a:r>
            <a:r>
              <a:rPr lang="en-GB" sz="1200" dirty="0" smtClean="0">
                <a:solidFill>
                  <a:schemeClr val="accent6"/>
                </a:solidFill>
              </a:rPr>
              <a:t> Plato sets up and imaginary ‘ideal state’ where philosophers rule and teach the soldier class and the worker class. During Book VII Plato demonstrates why the philosopher should rule. It is in this book that we get a clear development of his epistemology (theory of knowledge) through the </a:t>
            </a:r>
            <a:r>
              <a:rPr lang="en-GB" sz="1200" b="1" dirty="0" smtClean="0">
                <a:solidFill>
                  <a:schemeClr val="accent6"/>
                </a:solidFill>
              </a:rPr>
              <a:t>Analogy of the Cave</a:t>
            </a:r>
            <a:r>
              <a:rPr lang="en-GB" sz="1200" dirty="0" smtClean="0">
                <a:solidFill>
                  <a:schemeClr val="accent6"/>
                </a:solidFill>
              </a:rPr>
              <a:t>. You need to know:</a:t>
            </a:r>
          </a:p>
          <a:p>
            <a:pPr marL="171450" indent="-171450">
              <a:buFont typeface="Arial" pitchFamily="34" charset="0"/>
              <a:buChar char="•"/>
            </a:pPr>
            <a:r>
              <a:rPr lang="en-GB" sz="1200" dirty="0" smtClean="0">
                <a:solidFill>
                  <a:schemeClr val="accent6"/>
                </a:solidFill>
              </a:rPr>
              <a:t>The Theory of Forms – that the cave analogy is used to support</a:t>
            </a:r>
          </a:p>
          <a:p>
            <a:pPr marL="171450" indent="-171450">
              <a:buFont typeface="Arial" pitchFamily="34" charset="0"/>
              <a:buChar char="•"/>
            </a:pPr>
            <a:r>
              <a:rPr lang="en-GB" sz="1200" dirty="0" smtClean="0">
                <a:solidFill>
                  <a:schemeClr val="accent6"/>
                </a:solidFill>
              </a:rPr>
              <a:t>The Analogy of the Cave – what it is and what each aspect/stage represents in relation to Plato’s epistemology</a:t>
            </a:r>
          </a:p>
          <a:p>
            <a:pPr marL="171450" indent="-171450">
              <a:buFont typeface="Arial" pitchFamily="34" charset="0"/>
              <a:buChar char="•"/>
            </a:pPr>
            <a:r>
              <a:rPr lang="en-GB" sz="1200" dirty="0" smtClean="0">
                <a:solidFill>
                  <a:schemeClr val="accent6"/>
                </a:solidFill>
              </a:rPr>
              <a:t>The Good – what it is, how it relates to the realm of the Forms and how it is represented in the Analogy of the Cave</a:t>
            </a:r>
            <a:endParaRPr lang="en-GB" sz="1200" dirty="0">
              <a:solidFill>
                <a:schemeClr val="accent6"/>
              </a:solidFill>
            </a:endParaRPr>
          </a:p>
        </p:txBody>
      </p:sp>
      <p:sp>
        <p:nvSpPr>
          <p:cNvPr id="10" name="TextBox 9"/>
          <p:cNvSpPr txBox="1"/>
          <p:nvPr/>
        </p:nvSpPr>
        <p:spPr>
          <a:xfrm>
            <a:off x="5877272" y="8820472"/>
            <a:ext cx="827471" cy="246221"/>
          </a:xfrm>
          <a:prstGeom prst="rect">
            <a:avLst/>
          </a:prstGeom>
          <a:noFill/>
        </p:spPr>
        <p:txBody>
          <a:bodyPr wrap="none" rtlCol="0">
            <a:spAutoFit/>
          </a:bodyPr>
          <a:lstStyle/>
          <a:p>
            <a:r>
              <a:rPr lang="en-GB" sz="1000" dirty="0" smtClean="0"/>
              <a:t>Plato page 1</a:t>
            </a:r>
            <a:endParaRPr lang="en-GB" sz="1000" dirty="0"/>
          </a:p>
        </p:txBody>
      </p:sp>
    </p:spTree>
    <p:extLst>
      <p:ext uri="{BB962C8B-B14F-4D97-AF65-F5344CB8AC3E}">
        <p14:creationId xmlns:p14="http://schemas.microsoft.com/office/powerpoint/2010/main" val="15628901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8640" y="899592"/>
            <a:ext cx="6192688" cy="489364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1200" b="1" dirty="0" smtClean="0">
                <a:solidFill>
                  <a:schemeClr val="tx2"/>
                </a:solidFill>
              </a:rPr>
              <a:t>THE FORMS (ideas)</a:t>
            </a:r>
          </a:p>
          <a:p>
            <a:pPr marL="171450" indent="-171450">
              <a:buFont typeface="Arial" pitchFamily="34" charset="0"/>
              <a:buChar char="•"/>
            </a:pPr>
            <a:r>
              <a:rPr lang="en-GB" sz="1200" dirty="0" smtClean="0">
                <a:solidFill>
                  <a:schemeClr val="tx2"/>
                </a:solidFill>
              </a:rPr>
              <a:t>Non-material – not made from raw matter and therefore not subject to change</a:t>
            </a:r>
          </a:p>
          <a:p>
            <a:pPr marL="171450" indent="-171450">
              <a:buFont typeface="Arial" pitchFamily="34" charset="0"/>
              <a:buChar char="•"/>
            </a:pPr>
            <a:r>
              <a:rPr lang="en-GB" sz="1200" dirty="0" smtClean="0">
                <a:solidFill>
                  <a:schemeClr val="tx2"/>
                </a:solidFill>
              </a:rPr>
              <a:t>Perfect concepts – therefore constant, not subject to change</a:t>
            </a:r>
          </a:p>
          <a:p>
            <a:pPr marL="171450" indent="-171450">
              <a:buFont typeface="Arial" pitchFamily="34" charset="0"/>
              <a:buChar char="•"/>
            </a:pPr>
            <a:r>
              <a:rPr lang="en-GB" sz="1200" dirty="0" smtClean="0">
                <a:solidFill>
                  <a:schemeClr val="tx2"/>
                </a:solidFill>
              </a:rPr>
              <a:t>All things in the material world are mere imitations (mimesis) of the perfect forms e.g. Form of Beauty – lots of beautiful things in the physical world, they get the essence of beauty from the perfect Ideal of Beauty,  and we recognise that they are beautiful because of our knowledge of the Form of Beauty. But things in this world are all subject to change and decay so the beauty of the material world is not constant. Same can be said of justice, courage, truth, good </a:t>
            </a:r>
            <a:r>
              <a:rPr lang="en-GB" sz="1200" dirty="0" smtClean="0">
                <a:solidFill>
                  <a:schemeClr val="tx2"/>
                </a:solidFill>
              </a:rPr>
              <a:t>etc.</a:t>
            </a:r>
          </a:p>
          <a:p>
            <a:pPr marL="171450" indent="-171450">
              <a:buFont typeface="Arial" pitchFamily="34" charset="0"/>
              <a:buChar char="•"/>
            </a:pPr>
            <a:r>
              <a:rPr lang="en-GB" sz="1200" dirty="0" smtClean="0">
                <a:solidFill>
                  <a:schemeClr val="tx2"/>
                </a:solidFill>
              </a:rPr>
              <a:t>Knowledge </a:t>
            </a:r>
            <a:r>
              <a:rPr lang="en-GB" sz="1200" dirty="0" smtClean="0">
                <a:solidFill>
                  <a:schemeClr val="tx2"/>
                </a:solidFill>
              </a:rPr>
              <a:t>of the Forms is innate within our non-material soul – </a:t>
            </a:r>
            <a:r>
              <a:rPr lang="en-GB" sz="1200" dirty="0" err="1" smtClean="0">
                <a:solidFill>
                  <a:schemeClr val="tx2"/>
                </a:solidFill>
              </a:rPr>
              <a:t>apriori</a:t>
            </a:r>
            <a:r>
              <a:rPr lang="en-GB" sz="1200" dirty="0" smtClean="0">
                <a:solidFill>
                  <a:schemeClr val="tx2"/>
                </a:solidFill>
              </a:rPr>
              <a:t> knowledge, which is why we recognise beauty, justice etc. in this world.</a:t>
            </a:r>
          </a:p>
          <a:p>
            <a:pPr marL="171450" indent="-171450">
              <a:buFont typeface="Arial" pitchFamily="34" charset="0"/>
              <a:buChar char="•"/>
            </a:pPr>
            <a:r>
              <a:rPr lang="en-GB" sz="1200" dirty="0" smtClean="0">
                <a:solidFill>
                  <a:schemeClr val="tx2"/>
                </a:solidFill>
              </a:rPr>
              <a:t>In this life we can be trapped by the needs of our material body, and so lose sight of the perfect forms and of true knowledge.</a:t>
            </a:r>
          </a:p>
          <a:p>
            <a:pPr marL="171450" indent="-171450">
              <a:buFont typeface="Arial" pitchFamily="34" charset="0"/>
              <a:buChar char="•"/>
            </a:pPr>
            <a:r>
              <a:rPr lang="en-GB" sz="1200" dirty="0" smtClean="0">
                <a:solidFill>
                  <a:schemeClr val="tx2"/>
                </a:solidFill>
              </a:rPr>
              <a:t>Our knowledge in the material </a:t>
            </a:r>
            <a:r>
              <a:rPr lang="en-GB" sz="1200" dirty="0" smtClean="0">
                <a:solidFill>
                  <a:schemeClr val="tx2"/>
                </a:solidFill>
              </a:rPr>
              <a:t>world is innate within our non-material soul.</a:t>
            </a:r>
          </a:p>
          <a:p>
            <a:pPr marL="171450" indent="-171450">
              <a:buFont typeface="Arial" pitchFamily="34" charset="0"/>
              <a:buChar char="•"/>
            </a:pPr>
            <a:r>
              <a:rPr lang="en-GB" sz="1200" dirty="0" smtClean="0">
                <a:solidFill>
                  <a:schemeClr val="tx2"/>
                </a:solidFill>
              </a:rPr>
              <a:t>Only way to gain true knowledge is to work to retain the knowledge of the Forms through philosophy – raising above our material needs and contemplating the Forms.</a:t>
            </a:r>
          </a:p>
          <a:p>
            <a:pPr marL="171450" indent="-171450">
              <a:buFont typeface="Arial" pitchFamily="34" charset="0"/>
              <a:buChar char="•"/>
            </a:pPr>
            <a:r>
              <a:rPr lang="en-GB" sz="1200" dirty="0" smtClean="0">
                <a:solidFill>
                  <a:schemeClr val="tx2"/>
                </a:solidFill>
              </a:rPr>
              <a:t>It </a:t>
            </a:r>
            <a:r>
              <a:rPr lang="en-GB" sz="1200" dirty="0">
                <a:solidFill>
                  <a:schemeClr val="tx2"/>
                </a:solidFill>
              </a:rPr>
              <a:t>is not certain whether Plato meant that everything in the material world has a corresponding Form (e.g. Form of Tree, Form of Chair, Form of Horse etc.). In his dialogue he focuses on key concepts such as justice, beauty, goodness, </a:t>
            </a:r>
            <a:r>
              <a:rPr lang="en-GB" sz="1200" dirty="0" smtClean="0">
                <a:solidFill>
                  <a:schemeClr val="tx2"/>
                </a:solidFill>
              </a:rPr>
              <a:t>however it is implied that everything has a Form. This uncertainty has been a criticism, so to has the fact that the realm of the Forms must be constantly growing as new things are developed in the material world.</a:t>
            </a:r>
          </a:p>
          <a:p>
            <a:pPr marL="171450" indent="-171450">
              <a:buFont typeface="Arial" pitchFamily="34" charset="0"/>
              <a:buChar char="•"/>
            </a:pPr>
            <a:r>
              <a:rPr lang="en-GB" sz="1200" dirty="0" smtClean="0">
                <a:solidFill>
                  <a:schemeClr val="tx2"/>
                </a:solidFill>
              </a:rPr>
              <a:t>The Forms are more real than the world of mimesis in which we live.</a:t>
            </a:r>
          </a:p>
          <a:p>
            <a:pPr marL="171450" indent="-171450">
              <a:buFont typeface="Arial" pitchFamily="34" charset="0"/>
              <a:buChar char="•"/>
            </a:pPr>
            <a:r>
              <a:rPr lang="en-GB" sz="1200" dirty="0" smtClean="0">
                <a:solidFill>
                  <a:schemeClr val="tx2"/>
                </a:solidFill>
              </a:rPr>
              <a:t>Some have questioned whether there is an ideal Form of Evil – however for Plato evil and wickedness exist through ignorance of the Forms, not as a consequence of them. (See notes on The Good below)</a:t>
            </a:r>
            <a:endParaRPr lang="en-GB" sz="1200" dirty="0">
              <a:solidFill>
                <a:schemeClr val="tx2"/>
              </a:solidFill>
            </a:endParaRPr>
          </a:p>
        </p:txBody>
      </p:sp>
      <p:sp>
        <p:nvSpPr>
          <p:cNvPr id="7" name="TextBox 6"/>
          <p:cNvSpPr txBox="1"/>
          <p:nvPr/>
        </p:nvSpPr>
        <p:spPr>
          <a:xfrm>
            <a:off x="188640" y="323528"/>
            <a:ext cx="2729914" cy="369332"/>
          </a:xfrm>
          <a:prstGeom prst="rect">
            <a:avLst/>
          </a:prstGeom>
          <a:noFill/>
        </p:spPr>
        <p:txBody>
          <a:bodyPr wrap="none" rtlCol="0">
            <a:spAutoFit/>
          </a:bodyPr>
          <a:lstStyle/>
          <a:p>
            <a:r>
              <a:rPr lang="en-GB" b="1" dirty="0" smtClean="0"/>
              <a:t>Ancient Influences - PLATO</a:t>
            </a:r>
          </a:p>
        </p:txBody>
      </p:sp>
      <p:sp>
        <p:nvSpPr>
          <p:cNvPr id="8" name="TextBox 7"/>
          <p:cNvSpPr txBox="1"/>
          <p:nvPr/>
        </p:nvSpPr>
        <p:spPr>
          <a:xfrm>
            <a:off x="116632" y="5958150"/>
            <a:ext cx="6624736" cy="286232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1200" b="1" dirty="0" smtClean="0">
                <a:solidFill>
                  <a:schemeClr val="accent6">
                    <a:lumMod val="75000"/>
                  </a:schemeClr>
                </a:solidFill>
              </a:rPr>
              <a:t>THE FORM OF THE GOOD</a:t>
            </a:r>
            <a:endParaRPr lang="en-GB" sz="1200" dirty="0" smtClean="0">
              <a:solidFill>
                <a:schemeClr val="accent6">
                  <a:lumMod val="75000"/>
                </a:schemeClr>
              </a:solidFill>
            </a:endParaRPr>
          </a:p>
          <a:p>
            <a:pPr marL="171450" indent="-171450">
              <a:buFont typeface="Arial" pitchFamily="34" charset="0"/>
              <a:buChar char="•"/>
            </a:pPr>
            <a:r>
              <a:rPr lang="en-GB" sz="1200" dirty="0" smtClean="0">
                <a:solidFill>
                  <a:schemeClr val="accent6">
                    <a:lumMod val="75000"/>
                  </a:schemeClr>
                </a:solidFill>
              </a:rPr>
              <a:t>Hierarchy of Forms – the Form of the Good is at the top</a:t>
            </a:r>
            <a:endParaRPr lang="en-GB" sz="1200" dirty="0" smtClean="0">
              <a:solidFill>
                <a:schemeClr val="accent6">
                  <a:lumMod val="75000"/>
                </a:schemeClr>
              </a:solidFill>
            </a:endParaRPr>
          </a:p>
          <a:p>
            <a:pPr marL="171450" indent="-171450">
              <a:buFont typeface="Arial" pitchFamily="34" charset="0"/>
              <a:buChar char="•"/>
            </a:pPr>
            <a:r>
              <a:rPr lang="en-GB" sz="1200" dirty="0" smtClean="0">
                <a:solidFill>
                  <a:schemeClr val="accent6">
                    <a:lumMod val="75000"/>
                  </a:schemeClr>
                </a:solidFill>
              </a:rPr>
              <a:t>Illuminates all the other forms and gives them value (as the sun illuminates the </a:t>
            </a:r>
            <a:r>
              <a:rPr lang="en-GB" sz="1200" dirty="0">
                <a:solidFill>
                  <a:schemeClr val="accent6">
                    <a:lumMod val="75000"/>
                  </a:schemeClr>
                </a:solidFill>
              </a:rPr>
              <a:t>physical </a:t>
            </a:r>
            <a:r>
              <a:rPr lang="en-GB" sz="1200" dirty="0" smtClean="0">
                <a:solidFill>
                  <a:schemeClr val="accent6">
                    <a:lumMod val="75000"/>
                  </a:schemeClr>
                </a:solidFill>
              </a:rPr>
              <a:t>world in </a:t>
            </a:r>
            <a:r>
              <a:rPr lang="en-GB" sz="1200" dirty="0">
                <a:solidFill>
                  <a:schemeClr val="accent6">
                    <a:lumMod val="75000"/>
                  </a:schemeClr>
                </a:solidFill>
              </a:rPr>
              <a:t>the analogy of the </a:t>
            </a:r>
            <a:r>
              <a:rPr lang="en-GB" sz="1200" dirty="0" smtClean="0">
                <a:solidFill>
                  <a:schemeClr val="accent6">
                    <a:lumMod val="75000"/>
                  </a:schemeClr>
                </a:solidFill>
              </a:rPr>
              <a:t>cave)</a:t>
            </a:r>
            <a:endParaRPr lang="en-GB" sz="1200" dirty="0" smtClean="0">
              <a:solidFill>
                <a:schemeClr val="accent6">
                  <a:lumMod val="75000"/>
                </a:schemeClr>
              </a:solidFill>
            </a:endParaRPr>
          </a:p>
          <a:p>
            <a:pPr marL="171450" indent="-171450">
              <a:buFont typeface="Arial" pitchFamily="34" charset="0"/>
              <a:buChar char="•"/>
            </a:pPr>
            <a:r>
              <a:rPr lang="en-GB" sz="1200" dirty="0" smtClean="0">
                <a:solidFill>
                  <a:schemeClr val="accent6">
                    <a:lumMod val="75000"/>
                  </a:schemeClr>
                </a:solidFill>
              </a:rPr>
              <a:t>Source of all perfection and Forms</a:t>
            </a:r>
          </a:p>
          <a:p>
            <a:pPr marL="171450" indent="-171450">
              <a:buFont typeface="Arial" pitchFamily="34" charset="0"/>
              <a:buChar char="•"/>
            </a:pPr>
            <a:r>
              <a:rPr lang="en-GB" sz="1200" dirty="0" smtClean="0">
                <a:solidFill>
                  <a:schemeClr val="accent6">
                    <a:lumMod val="75000"/>
                  </a:schemeClr>
                </a:solidFill>
              </a:rPr>
              <a:t>Source of reason and truth</a:t>
            </a:r>
          </a:p>
          <a:p>
            <a:pPr marL="171450" indent="-171450">
              <a:buFont typeface="Arial" pitchFamily="34" charset="0"/>
              <a:buChar char="•"/>
            </a:pPr>
            <a:r>
              <a:rPr lang="en-GB" sz="1200" dirty="0" smtClean="0">
                <a:solidFill>
                  <a:schemeClr val="accent6">
                    <a:lumMod val="75000"/>
                  </a:schemeClr>
                </a:solidFill>
              </a:rPr>
              <a:t>Examples of justice/wisdom/courage are all aspects of goodness</a:t>
            </a:r>
          </a:p>
          <a:p>
            <a:pPr marL="171450" indent="-171450">
              <a:buFont typeface="Arial" pitchFamily="34" charset="0"/>
              <a:buChar char="•"/>
            </a:pPr>
            <a:r>
              <a:rPr lang="en-GB" sz="1200" dirty="0" smtClean="0">
                <a:solidFill>
                  <a:schemeClr val="accent6">
                    <a:lumMod val="75000"/>
                  </a:schemeClr>
                </a:solidFill>
              </a:rPr>
              <a:t>We never see goodness perfectly exemplified in this world – but we see examples of goodness and we recognised it because we have an innate (</a:t>
            </a:r>
            <a:r>
              <a:rPr lang="en-GB" sz="1200" dirty="0" err="1" smtClean="0">
                <a:solidFill>
                  <a:schemeClr val="accent6">
                    <a:lumMod val="75000"/>
                  </a:schemeClr>
                </a:solidFill>
              </a:rPr>
              <a:t>apriori</a:t>
            </a:r>
            <a:r>
              <a:rPr lang="en-GB" sz="1200" dirty="0" smtClean="0">
                <a:solidFill>
                  <a:schemeClr val="accent6">
                    <a:lumMod val="75000"/>
                  </a:schemeClr>
                </a:solidFill>
              </a:rPr>
              <a:t>) understanding of it.</a:t>
            </a:r>
          </a:p>
          <a:p>
            <a:pPr marL="171450" indent="-171450">
              <a:buFont typeface="Arial" pitchFamily="34" charset="0"/>
              <a:buChar char="•"/>
            </a:pPr>
            <a:r>
              <a:rPr lang="en-GB" sz="1200" dirty="0" smtClean="0">
                <a:solidFill>
                  <a:schemeClr val="accent6">
                    <a:lumMod val="75000"/>
                  </a:schemeClr>
                </a:solidFill>
              </a:rPr>
              <a:t>True knowledge is knowledge </a:t>
            </a:r>
            <a:r>
              <a:rPr lang="en-GB" sz="1200" dirty="0">
                <a:solidFill>
                  <a:schemeClr val="accent6">
                    <a:lumMod val="75000"/>
                  </a:schemeClr>
                </a:solidFill>
              </a:rPr>
              <a:t>of the Form of the </a:t>
            </a:r>
            <a:r>
              <a:rPr lang="en-GB" sz="1200" dirty="0" smtClean="0">
                <a:solidFill>
                  <a:schemeClr val="accent6">
                    <a:lumMod val="75000"/>
                  </a:schemeClr>
                </a:solidFill>
              </a:rPr>
              <a:t>Good, it </a:t>
            </a:r>
            <a:r>
              <a:rPr lang="en-GB" sz="1200" dirty="0">
                <a:solidFill>
                  <a:schemeClr val="accent6">
                    <a:lumMod val="75000"/>
                  </a:schemeClr>
                </a:solidFill>
              </a:rPr>
              <a:t>is the highest </a:t>
            </a:r>
            <a:r>
              <a:rPr lang="en-GB" sz="1200" dirty="0" smtClean="0">
                <a:solidFill>
                  <a:schemeClr val="accent6">
                    <a:lumMod val="75000"/>
                  </a:schemeClr>
                </a:solidFill>
              </a:rPr>
              <a:t>form </a:t>
            </a:r>
            <a:r>
              <a:rPr lang="en-GB" sz="1200" dirty="0">
                <a:solidFill>
                  <a:schemeClr val="accent6">
                    <a:lumMod val="75000"/>
                  </a:schemeClr>
                </a:solidFill>
              </a:rPr>
              <a:t>of knowledge</a:t>
            </a:r>
            <a:r>
              <a:rPr lang="en-GB" sz="1200" dirty="0" smtClean="0">
                <a:solidFill>
                  <a:schemeClr val="accent6">
                    <a:lumMod val="75000"/>
                  </a:schemeClr>
                </a:solidFill>
              </a:rPr>
              <a:t>.</a:t>
            </a:r>
          </a:p>
          <a:p>
            <a:pPr marL="171450" indent="-171450">
              <a:buFont typeface="Arial" pitchFamily="34" charset="0"/>
              <a:buChar char="•"/>
            </a:pPr>
            <a:r>
              <a:rPr lang="en-GB" sz="1200" dirty="0" smtClean="0">
                <a:solidFill>
                  <a:schemeClr val="accent6">
                    <a:lumMod val="75000"/>
                  </a:schemeClr>
                </a:solidFill>
              </a:rPr>
              <a:t>Once we know good we will choose goodness.</a:t>
            </a:r>
          </a:p>
          <a:p>
            <a:pPr marL="171450" indent="-171450">
              <a:buFont typeface="Arial" pitchFamily="34" charset="0"/>
              <a:buChar char="•"/>
            </a:pPr>
            <a:r>
              <a:rPr lang="en-GB" sz="1200" dirty="0" smtClean="0">
                <a:solidFill>
                  <a:schemeClr val="accent6">
                    <a:lumMod val="75000"/>
                  </a:schemeClr>
                </a:solidFill>
              </a:rPr>
              <a:t>It is ignorance that causes immorality and evil.</a:t>
            </a:r>
          </a:p>
          <a:p>
            <a:pPr marL="171450" indent="-171450">
              <a:buFont typeface="Arial" pitchFamily="34" charset="0"/>
              <a:buChar char="•"/>
            </a:pPr>
            <a:r>
              <a:rPr lang="en-GB" sz="1200" dirty="0" smtClean="0">
                <a:solidFill>
                  <a:schemeClr val="accent6">
                    <a:lumMod val="75000"/>
                  </a:schemeClr>
                </a:solidFill>
              </a:rPr>
              <a:t>Philosophy helps to give knowledge, honesty/justice/goodness </a:t>
            </a:r>
          </a:p>
          <a:p>
            <a:pPr marL="171450" indent="-171450">
              <a:buFont typeface="Arial" pitchFamily="34" charset="0"/>
              <a:buChar char="•"/>
            </a:pPr>
            <a:r>
              <a:rPr lang="en-GB" sz="1200" dirty="0">
                <a:solidFill>
                  <a:schemeClr val="accent6">
                    <a:lumMod val="75000"/>
                  </a:schemeClr>
                </a:solidFill>
              </a:rPr>
              <a:t>O</a:t>
            </a:r>
            <a:r>
              <a:rPr lang="en-GB" sz="1200" dirty="0" smtClean="0">
                <a:solidFill>
                  <a:schemeClr val="accent6">
                    <a:lumMod val="75000"/>
                  </a:schemeClr>
                </a:solidFill>
              </a:rPr>
              <a:t>nce we have knowledge we will make better moral choices.</a:t>
            </a:r>
          </a:p>
          <a:p>
            <a:pPr marL="171450" indent="-171450">
              <a:buFont typeface="Arial" pitchFamily="34" charset="0"/>
              <a:buChar char="•"/>
            </a:pPr>
            <a:r>
              <a:rPr lang="en-GB" sz="1200" dirty="0" smtClean="0">
                <a:solidFill>
                  <a:schemeClr val="accent6">
                    <a:lumMod val="75000"/>
                  </a:schemeClr>
                </a:solidFill>
              </a:rPr>
              <a:t>True philosophers will want to teach others.</a:t>
            </a:r>
            <a:endParaRPr lang="en-GB" sz="1200" dirty="0">
              <a:solidFill>
                <a:schemeClr val="accent6">
                  <a:lumMod val="75000"/>
                </a:schemeClr>
              </a:solidFill>
            </a:endParaRPr>
          </a:p>
        </p:txBody>
      </p:sp>
      <p:sp>
        <p:nvSpPr>
          <p:cNvPr id="10" name="TextBox 9"/>
          <p:cNvSpPr txBox="1"/>
          <p:nvPr/>
        </p:nvSpPr>
        <p:spPr>
          <a:xfrm>
            <a:off x="5877272" y="8820472"/>
            <a:ext cx="827471" cy="246221"/>
          </a:xfrm>
          <a:prstGeom prst="rect">
            <a:avLst/>
          </a:prstGeom>
          <a:noFill/>
        </p:spPr>
        <p:txBody>
          <a:bodyPr wrap="none" rtlCol="0">
            <a:spAutoFit/>
          </a:bodyPr>
          <a:lstStyle/>
          <a:p>
            <a:r>
              <a:rPr lang="en-GB" sz="1000" dirty="0" smtClean="0"/>
              <a:t>Plato page 2</a:t>
            </a:r>
            <a:endParaRPr lang="en-GB" sz="1000" dirty="0"/>
          </a:p>
        </p:txBody>
      </p:sp>
    </p:spTree>
    <p:extLst>
      <p:ext uri="{BB962C8B-B14F-4D97-AF65-F5344CB8AC3E}">
        <p14:creationId xmlns:p14="http://schemas.microsoft.com/office/powerpoint/2010/main" val="19000920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88640" y="107504"/>
            <a:ext cx="2729914" cy="369332"/>
          </a:xfrm>
          <a:prstGeom prst="rect">
            <a:avLst/>
          </a:prstGeom>
          <a:noFill/>
        </p:spPr>
        <p:txBody>
          <a:bodyPr wrap="none" rtlCol="0">
            <a:spAutoFit/>
          </a:bodyPr>
          <a:lstStyle/>
          <a:p>
            <a:r>
              <a:rPr lang="en-GB" b="1" dirty="0" smtClean="0"/>
              <a:t>Ancient Influences - PLATO</a:t>
            </a:r>
          </a:p>
        </p:txBody>
      </p:sp>
      <p:sp>
        <p:nvSpPr>
          <p:cNvPr id="8" name="TextBox 7"/>
          <p:cNvSpPr txBox="1"/>
          <p:nvPr/>
        </p:nvSpPr>
        <p:spPr>
          <a:xfrm>
            <a:off x="116632" y="615330"/>
            <a:ext cx="6624736" cy="364715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GB" sz="1100" b="1" dirty="0" smtClean="0">
                <a:solidFill>
                  <a:srgbClr val="00B050"/>
                </a:solidFill>
              </a:rPr>
              <a:t>THE ANALOGY OF THE CAVE – summary </a:t>
            </a:r>
            <a:endParaRPr lang="en-GB" sz="1100" b="1" dirty="0" smtClean="0">
              <a:solidFill>
                <a:srgbClr val="00B050"/>
              </a:solidFill>
            </a:endParaRPr>
          </a:p>
          <a:p>
            <a:r>
              <a:rPr lang="en-GB" sz="1100" dirty="0" smtClean="0">
                <a:solidFill>
                  <a:srgbClr val="00B050"/>
                </a:solidFill>
              </a:rPr>
              <a:t>There are a group of prisoners chained in a cave. They face the wall and can not look in any other direction. Behind them is a walkway and beyond that is a fire. Peopl</a:t>
            </a:r>
            <a:r>
              <a:rPr lang="en-GB" sz="1100" dirty="0" smtClean="0">
                <a:solidFill>
                  <a:srgbClr val="00B050"/>
                </a:solidFill>
              </a:rPr>
              <a:t>e pass by on the walkway carrying objects. On the wall shadows are cast by the fire  – shadows of the prisoners themselves, of the passers by and the objects they carry. An echo can be heard too. For the prisoners the shadows seem real, the echo as if it is coming from the shadows themselves. The prisoners cannot distinguish from reality and appearance. The prisoners give names to the shadow objects, they play games predicting what objects will come next. Being good at this game, having good knowledge of the shadows, is prized amongst the prisoners. </a:t>
            </a:r>
          </a:p>
          <a:p>
            <a:endParaRPr lang="en-GB" sz="1100" dirty="0" smtClean="0">
              <a:solidFill>
                <a:srgbClr val="00B050"/>
              </a:solidFill>
            </a:endParaRPr>
          </a:p>
          <a:p>
            <a:r>
              <a:rPr lang="en-GB" sz="1100" dirty="0" smtClean="0">
                <a:solidFill>
                  <a:srgbClr val="00B050"/>
                </a:solidFill>
              </a:rPr>
              <a:t>Plato then asks us to imagine that a prisoner is realised. We follow his journey from the cave to the world above. It is a difficult journey. His eyes are dazzled by the fire and he struggles to realise that what he once thought was real, is actually mere shadows of a reality. He is then, reluctantly, dragged up the steep ascent out of the cave. Here the sun hurts his eyes, and he struggles to see the reality that is before him. First he will find it easier to look upon shadows, then he can look at reflections in water and finally the objects themselves. First, the night sky will be easier to look upon, but finally he will be able to look at the sun. Once he has seen the sun, he will realise that the sun is the source of all light in the visible realm. He will realise that it is the cause of the seasons, of the years and in fact is the cause of all things.</a:t>
            </a:r>
          </a:p>
          <a:p>
            <a:endParaRPr lang="en-GB" sz="1100" dirty="0" smtClean="0">
              <a:solidFill>
                <a:srgbClr val="00B050"/>
              </a:solidFill>
            </a:endParaRPr>
          </a:p>
          <a:p>
            <a:r>
              <a:rPr lang="en-GB" sz="1100" dirty="0" smtClean="0">
                <a:solidFill>
                  <a:srgbClr val="00B050"/>
                </a:solidFill>
              </a:rPr>
              <a:t>Now he must return to the cave and teach his fellow prisoners the truth that he now knows. Yet he struggles to see in the darkness of the cave and is no longer able to join in the contests. Seeing his condition, </a:t>
            </a:r>
            <a:r>
              <a:rPr lang="en-GB" sz="1100" dirty="0">
                <a:solidFill>
                  <a:srgbClr val="00B050"/>
                </a:solidFill>
              </a:rPr>
              <a:t>h</a:t>
            </a:r>
            <a:r>
              <a:rPr lang="en-GB" sz="1100" dirty="0" smtClean="0">
                <a:solidFill>
                  <a:srgbClr val="00B050"/>
                </a:solidFill>
              </a:rPr>
              <a:t>is fellow prisoners would reject the idea of ascending and in fact would want to put to death any who tried.</a:t>
            </a:r>
          </a:p>
        </p:txBody>
      </p:sp>
      <p:sp>
        <p:nvSpPr>
          <p:cNvPr id="10" name="TextBox 9"/>
          <p:cNvSpPr txBox="1"/>
          <p:nvPr/>
        </p:nvSpPr>
        <p:spPr>
          <a:xfrm>
            <a:off x="5877272" y="8820472"/>
            <a:ext cx="827471" cy="246221"/>
          </a:xfrm>
          <a:prstGeom prst="rect">
            <a:avLst/>
          </a:prstGeom>
          <a:noFill/>
        </p:spPr>
        <p:txBody>
          <a:bodyPr wrap="none" rtlCol="0">
            <a:spAutoFit/>
          </a:bodyPr>
          <a:lstStyle/>
          <a:p>
            <a:r>
              <a:rPr lang="en-GB" sz="1000" dirty="0" smtClean="0"/>
              <a:t>Plato page </a:t>
            </a:r>
            <a:r>
              <a:rPr lang="en-GB" sz="1000" dirty="0" smtClean="0"/>
              <a:t>3</a:t>
            </a:r>
            <a:endParaRPr lang="en-GB" sz="1000" dirty="0"/>
          </a:p>
        </p:txBody>
      </p:sp>
      <p:sp>
        <p:nvSpPr>
          <p:cNvPr id="9" name="TextBox 8"/>
          <p:cNvSpPr txBox="1"/>
          <p:nvPr/>
        </p:nvSpPr>
        <p:spPr>
          <a:xfrm>
            <a:off x="188641" y="4355976"/>
            <a:ext cx="6516102" cy="452431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en-GB" sz="1200" b="1" dirty="0">
                <a:solidFill>
                  <a:srgbClr val="7030A0"/>
                </a:solidFill>
              </a:rPr>
              <a:t>ELEMENTS OF THE CAVE ANALOGY</a:t>
            </a:r>
          </a:p>
          <a:p>
            <a:pPr marL="171450" indent="-171450">
              <a:buFont typeface="Arial" pitchFamily="34" charset="0"/>
              <a:buChar char="•"/>
            </a:pPr>
            <a:r>
              <a:rPr lang="en-GB" sz="1200" dirty="0">
                <a:solidFill>
                  <a:srgbClr val="7030A0"/>
                </a:solidFill>
              </a:rPr>
              <a:t>You need to make sure that you understand the different elements of the cave analogy and how they relate to the Theory of Forms, the Form of the Good and Plato’s epistemology in general.</a:t>
            </a:r>
          </a:p>
          <a:p>
            <a:endParaRPr lang="en-GB" sz="1200" dirty="0">
              <a:solidFill>
                <a:srgbClr val="7030A0"/>
              </a:solidFill>
            </a:endParaRPr>
          </a:p>
          <a:p>
            <a:r>
              <a:rPr lang="en-GB" sz="1200" b="1" u="sng" dirty="0">
                <a:solidFill>
                  <a:srgbClr val="7030A0"/>
                </a:solidFill>
              </a:rPr>
              <a:t>ELEMENT</a:t>
            </a:r>
            <a:r>
              <a:rPr lang="en-GB" sz="1200" b="1" dirty="0">
                <a:solidFill>
                  <a:srgbClr val="7030A0"/>
                </a:solidFill>
              </a:rPr>
              <a:t>		</a:t>
            </a:r>
            <a:r>
              <a:rPr lang="en-GB" sz="1200" b="1" u="sng" dirty="0">
                <a:solidFill>
                  <a:srgbClr val="7030A0"/>
                </a:solidFill>
              </a:rPr>
              <a:t>WHAT IT REPRESENTS</a:t>
            </a:r>
          </a:p>
          <a:p>
            <a:r>
              <a:rPr lang="en-GB" sz="1200" b="1" dirty="0">
                <a:solidFill>
                  <a:srgbClr val="7030A0"/>
                </a:solidFill>
              </a:rPr>
              <a:t>The Cave		The material world that is imperfect and changing.</a:t>
            </a:r>
          </a:p>
          <a:p>
            <a:r>
              <a:rPr lang="en-GB" sz="1200" b="1" dirty="0">
                <a:solidFill>
                  <a:srgbClr val="7030A0"/>
                </a:solidFill>
              </a:rPr>
              <a:t>		Shows that everything in this world is an imitation a more perfect 		reality.</a:t>
            </a:r>
          </a:p>
          <a:p>
            <a:endParaRPr lang="en-GB" sz="1200" b="1" dirty="0">
              <a:solidFill>
                <a:srgbClr val="7030A0"/>
              </a:solidFill>
            </a:endParaRPr>
          </a:p>
          <a:p>
            <a:r>
              <a:rPr lang="en-GB" sz="1200" b="1" dirty="0">
                <a:solidFill>
                  <a:srgbClr val="7030A0"/>
                </a:solidFill>
              </a:rPr>
              <a:t>The Prisoners		People in the material world. Ignorant of true knowledge, trapped 		by our material bodies.</a:t>
            </a:r>
          </a:p>
          <a:p>
            <a:endParaRPr lang="en-GB" sz="1200" b="1" dirty="0">
              <a:solidFill>
                <a:srgbClr val="7030A0"/>
              </a:solidFill>
            </a:endParaRPr>
          </a:p>
          <a:p>
            <a:r>
              <a:rPr lang="en-GB" sz="1200" b="1" dirty="0">
                <a:solidFill>
                  <a:srgbClr val="7030A0"/>
                </a:solidFill>
              </a:rPr>
              <a:t>The Shadows		Imitations of the </a:t>
            </a:r>
            <a:r>
              <a:rPr lang="en-GB" sz="1200" b="1" dirty="0" smtClean="0">
                <a:solidFill>
                  <a:srgbClr val="7030A0"/>
                </a:solidFill>
              </a:rPr>
              <a:t>Forms </a:t>
            </a:r>
            <a:r>
              <a:rPr lang="en-GB" sz="1200" b="1" dirty="0">
                <a:solidFill>
                  <a:srgbClr val="7030A0"/>
                </a:solidFill>
              </a:rPr>
              <a:t>that we see in our material world</a:t>
            </a:r>
            <a:r>
              <a:rPr lang="en-GB" sz="1200" b="1" dirty="0" smtClean="0">
                <a:solidFill>
                  <a:srgbClr val="7030A0"/>
                </a:solidFill>
              </a:rPr>
              <a:t>.</a:t>
            </a:r>
          </a:p>
          <a:p>
            <a:r>
              <a:rPr lang="en-GB" sz="1200" b="1" dirty="0">
                <a:solidFill>
                  <a:srgbClr val="7030A0"/>
                </a:solidFill>
              </a:rPr>
              <a:t>	</a:t>
            </a:r>
            <a:r>
              <a:rPr lang="en-GB" sz="1200" b="1" dirty="0" smtClean="0">
                <a:solidFill>
                  <a:srgbClr val="7030A0"/>
                </a:solidFill>
              </a:rPr>
              <a:t>	Illustrates how the Forms are more real than our shadow world.</a:t>
            </a:r>
            <a:endParaRPr lang="en-GB" sz="1200" b="1" dirty="0">
              <a:solidFill>
                <a:srgbClr val="7030A0"/>
              </a:solidFill>
            </a:endParaRPr>
          </a:p>
          <a:p>
            <a:endParaRPr lang="en-GB" sz="1200" b="1" dirty="0">
              <a:solidFill>
                <a:srgbClr val="7030A0"/>
              </a:solidFill>
            </a:endParaRPr>
          </a:p>
          <a:p>
            <a:r>
              <a:rPr lang="en-GB" sz="1200" b="1" dirty="0">
                <a:solidFill>
                  <a:srgbClr val="7030A0"/>
                </a:solidFill>
              </a:rPr>
              <a:t>The game		The way false knowledge is prized in the material world.</a:t>
            </a:r>
          </a:p>
          <a:p>
            <a:endParaRPr lang="en-GB" sz="1200" b="1" dirty="0">
              <a:solidFill>
                <a:srgbClr val="7030A0"/>
              </a:solidFill>
            </a:endParaRPr>
          </a:p>
          <a:p>
            <a:r>
              <a:rPr lang="en-GB" sz="1200" b="1" dirty="0">
                <a:solidFill>
                  <a:srgbClr val="7030A0"/>
                </a:solidFill>
              </a:rPr>
              <a:t>The journey		The difficulty in attaining true knowledge – how it challenges 		everything our experience holds to be true.</a:t>
            </a:r>
          </a:p>
          <a:p>
            <a:endParaRPr lang="en-GB" sz="1200" b="1" dirty="0">
              <a:solidFill>
                <a:srgbClr val="7030A0"/>
              </a:solidFill>
            </a:endParaRPr>
          </a:p>
          <a:p>
            <a:r>
              <a:rPr lang="en-GB" sz="1200" b="1" dirty="0">
                <a:solidFill>
                  <a:srgbClr val="7030A0"/>
                </a:solidFill>
              </a:rPr>
              <a:t>The sun		The Form of the Good</a:t>
            </a:r>
          </a:p>
          <a:p>
            <a:endParaRPr lang="en-GB" sz="1200" b="1" dirty="0">
              <a:solidFill>
                <a:srgbClr val="7030A0"/>
              </a:solidFill>
            </a:endParaRPr>
          </a:p>
          <a:p>
            <a:r>
              <a:rPr lang="en-GB" sz="1200" b="1" dirty="0">
                <a:solidFill>
                  <a:srgbClr val="7030A0"/>
                </a:solidFill>
              </a:rPr>
              <a:t>The return		The job of a </a:t>
            </a:r>
            <a:r>
              <a:rPr lang="en-GB" sz="1200" b="1" dirty="0" smtClean="0">
                <a:solidFill>
                  <a:srgbClr val="7030A0"/>
                </a:solidFill>
              </a:rPr>
              <a:t>true </a:t>
            </a:r>
            <a:r>
              <a:rPr lang="en-GB" sz="1200" b="1" dirty="0">
                <a:solidFill>
                  <a:srgbClr val="7030A0"/>
                </a:solidFill>
              </a:rPr>
              <a:t>philosopher </a:t>
            </a:r>
            <a:r>
              <a:rPr lang="en-GB" sz="1200" b="1" dirty="0" smtClean="0">
                <a:solidFill>
                  <a:srgbClr val="7030A0"/>
                </a:solidFill>
              </a:rPr>
              <a:t>ruler is to try to teach others. </a:t>
            </a:r>
          </a:p>
          <a:p>
            <a:r>
              <a:rPr lang="en-GB" sz="1200" b="1" dirty="0">
                <a:solidFill>
                  <a:srgbClr val="7030A0"/>
                </a:solidFill>
              </a:rPr>
              <a:t>	</a:t>
            </a:r>
            <a:r>
              <a:rPr lang="en-GB" sz="1200" b="1" dirty="0" smtClean="0">
                <a:solidFill>
                  <a:srgbClr val="7030A0"/>
                </a:solidFill>
              </a:rPr>
              <a:t>	The </a:t>
            </a:r>
            <a:r>
              <a:rPr lang="en-GB" sz="1200" b="1" dirty="0">
                <a:solidFill>
                  <a:srgbClr val="7030A0"/>
                </a:solidFill>
              </a:rPr>
              <a:t>death of Socrates.</a:t>
            </a:r>
          </a:p>
        </p:txBody>
      </p:sp>
    </p:spTree>
    <p:extLst>
      <p:ext uri="{BB962C8B-B14F-4D97-AF65-F5344CB8AC3E}">
        <p14:creationId xmlns:p14="http://schemas.microsoft.com/office/powerpoint/2010/main" val="26814055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88640" y="107504"/>
            <a:ext cx="2729914" cy="369332"/>
          </a:xfrm>
          <a:prstGeom prst="rect">
            <a:avLst/>
          </a:prstGeom>
          <a:noFill/>
        </p:spPr>
        <p:txBody>
          <a:bodyPr wrap="none" rtlCol="0">
            <a:spAutoFit/>
          </a:bodyPr>
          <a:lstStyle/>
          <a:p>
            <a:r>
              <a:rPr lang="en-GB" b="1" dirty="0" smtClean="0"/>
              <a:t>Ancient Influences - PLATO</a:t>
            </a:r>
          </a:p>
        </p:txBody>
      </p:sp>
      <p:sp>
        <p:nvSpPr>
          <p:cNvPr id="8" name="TextBox 7"/>
          <p:cNvSpPr txBox="1"/>
          <p:nvPr/>
        </p:nvSpPr>
        <p:spPr>
          <a:xfrm>
            <a:off x="116632" y="615330"/>
            <a:ext cx="6624736" cy="6001643"/>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n-GB" sz="1200" b="1" dirty="0" smtClean="0">
                <a:solidFill>
                  <a:schemeClr val="accent5"/>
                </a:solidFill>
              </a:rPr>
              <a:t>CRITCISM/CHALLENGES</a:t>
            </a:r>
            <a:endParaRPr lang="en-GB" sz="1200" b="1" dirty="0" smtClean="0">
              <a:solidFill>
                <a:schemeClr val="accent5"/>
              </a:solidFill>
            </a:endParaRPr>
          </a:p>
          <a:p>
            <a:pPr marL="171450" indent="-171450">
              <a:buFont typeface="Arial" pitchFamily="34" charset="0"/>
              <a:buChar char="•"/>
            </a:pPr>
            <a:r>
              <a:rPr lang="en-GB" sz="1200" dirty="0" smtClean="0">
                <a:solidFill>
                  <a:schemeClr val="accent5"/>
                </a:solidFill>
              </a:rPr>
              <a:t>Plato’s concept of reality is arguable based on an unreality.</a:t>
            </a:r>
          </a:p>
          <a:p>
            <a:pPr marL="171450" indent="-171450">
              <a:buFont typeface="Arial" pitchFamily="34" charset="0"/>
              <a:buChar char="•"/>
            </a:pPr>
            <a:r>
              <a:rPr lang="en-GB" sz="1200" dirty="0" smtClean="0">
                <a:solidFill>
                  <a:schemeClr val="accent5"/>
                </a:solidFill>
              </a:rPr>
              <a:t>Believes that actual, tangible things in the real world are not as much of a reality as the Forms – this starts to get absurd as it would seem, for example, that the Form of Justice is more of a reality than our actual experiences of justice within our world.</a:t>
            </a:r>
          </a:p>
          <a:p>
            <a:pPr marL="171450" indent="-171450">
              <a:buFont typeface="Arial" pitchFamily="34" charset="0"/>
              <a:buChar char="•"/>
            </a:pPr>
            <a:r>
              <a:rPr lang="en-GB" sz="1200" dirty="0" smtClean="0">
                <a:solidFill>
                  <a:schemeClr val="accent5"/>
                </a:solidFill>
              </a:rPr>
              <a:t>What is reality/realer – our material world or the World of the Forms: senses and empirical evidence or logic/what is in the mind?</a:t>
            </a:r>
          </a:p>
          <a:p>
            <a:pPr marL="171450" indent="-171450">
              <a:buFont typeface="Arial" pitchFamily="34" charset="0"/>
              <a:buChar char="•"/>
            </a:pPr>
            <a:r>
              <a:rPr lang="en-GB" sz="1200" dirty="0" smtClean="0">
                <a:solidFill>
                  <a:schemeClr val="accent5"/>
                </a:solidFill>
              </a:rPr>
              <a:t>Forms are just ideas – only in the mind. Without anyone to pass them onto they cease to exist, therefore not as real as the things we actually experience.</a:t>
            </a:r>
          </a:p>
          <a:p>
            <a:pPr marL="171450" indent="-171450">
              <a:buFont typeface="Arial" pitchFamily="34" charset="0"/>
              <a:buChar char="•"/>
            </a:pPr>
            <a:r>
              <a:rPr lang="en-GB" sz="1200" dirty="0" smtClean="0">
                <a:solidFill>
                  <a:schemeClr val="accent5"/>
                </a:solidFill>
              </a:rPr>
              <a:t>Is there really a form of everything? Form of Plant, or forms of specific of types plants, Plato is unclear – as mentioned earlier (see last three bullets of The Forms box)</a:t>
            </a:r>
          </a:p>
          <a:p>
            <a:pPr marL="171450" indent="-171450">
              <a:buFont typeface="Arial" pitchFamily="34" charset="0"/>
              <a:buChar char="•"/>
            </a:pPr>
            <a:r>
              <a:rPr lang="en-GB" sz="1200" dirty="0" smtClean="0">
                <a:solidFill>
                  <a:schemeClr val="accent5"/>
                </a:solidFill>
              </a:rPr>
              <a:t>Too elitist – only those with the intellectual capacity can contemplate the Form of the Good and thus can be truly good. Intellectually inferior can’t attain true goodness.</a:t>
            </a:r>
          </a:p>
          <a:p>
            <a:pPr marL="171450" indent="-171450">
              <a:buFont typeface="Arial" pitchFamily="34" charset="0"/>
              <a:buChar char="•"/>
            </a:pPr>
            <a:r>
              <a:rPr lang="en-GB" sz="1200" dirty="0" smtClean="0">
                <a:solidFill>
                  <a:schemeClr val="accent5"/>
                </a:solidFill>
              </a:rPr>
              <a:t>Often know something is wrong but do it anyway – Plato would argue that is because we have not fully attained true knowledge of the Good.</a:t>
            </a:r>
          </a:p>
          <a:p>
            <a:endParaRPr lang="en-GB" sz="1200" dirty="0">
              <a:solidFill>
                <a:schemeClr val="accent5"/>
              </a:solidFill>
            </a:endParaRPr>
          </a:p>
          <a:p>
            <a:r>
              <a:rPr lang="en-GB" sz="1200" b="1" u="sng" dirty="0" smtClean="0">
                <a:solidFill>
                  <a:schemeClr val="accent5"/>
                </a:solidFill>
              </a:rPr>
              <a:t>Aristotle:</a:t>
            </a:r>
          </a:p>
          <a:p>
            <a:pPr marL="171450" indent="-171450">
              <a:buFont typeface="Arial" pitchFamily="34" charset="0"/>
              <a:buChar char="•"/>
            </a:pPr>
            <a:r>
              <a:rPr lang="en-GB" sz="1200" dirty="0" smtClean="0">
                <a:solidFill>
                  <a:schemeClr val="accent5"/>
                </a:solidFill>
              </a:rPr>
              <a:t>Critical of Plato’s emphasis on the Forms as a source for knowledge.</a:t>
            </a:r>
          </a:p>
          <a:p>
            <a:pPr marL="171450" indent="-171450">
              <a:buFont typeface="Arial" pitchFamily="34" charset="0"/>
              <a:buChar char="•"/>
            </a:pPr>
            <a:r>
              <a:rPr lang="en-GB" sz="1200" dirty="0" smtClean="0">
                <a:solidFill>
                  <a:schemeClr val="accent5"/>
                </a:solidFill>
              </a:rPr>
              <a:t>Believed that knowledge should be based on experience and evidence, not logic alone (empiricism).</a:t>
            </a:r>
          </a:p>
          <a:p>
            <a:pPr marL="171450" indent="-171450">
              <a:buFont typeface="Arial" pitchFamily="34" charset="0"/>
              <a:buChar char="•"/>
            </a:pPr>
            <a:r>
              <a:rPr lang="en-GB" sz="1200" dirty="0" smtClean="0">
                <a:solidFill>
                  <a:schemeClr val="accent5"/>
                </a:solidFill>
              </a:rPr>
              <a:t>There is much to learn from the changing world around us.</a:t>
            </a:r>
          </a:p>
          <a:p>
            <a:pPr marL="171450" indent="-171450">
              <a:buFont typeface="Arial" pitchFamily="34" charset="0"/>
              <a:buChar char="•"/>
            </a:pPr>
            <a:r>
              <a:rPr lang="en-GB" sz="1200" dirty="0" smtClean="0">
                <a:solidFill>
                  <a:schemeClr val="accent5"/>
                </a:solidFill>
              </a:rPr>
              <a:t>Can’t be a single Form of Good – goodness relates to specific situations/actions/people.</a:t>
            </a:r>
          </a:p>
          <a:p>
            <a:pPr marL="171450" indent="-171450">
              <a:buFont typeface="Arial" pitchFamily="34" charset="0"/>
              <a:buChar char="•"/>
            </a:pPr>
            <a:r>
              <a:rPr lang="en-GB" sz="1200" dirty="0" smtClean="0">
                <a:solidFill>
                  <a:schemeClr val="accent5"/>
                </a:solidFill>
              </a:rPr>
              <a:t>Morality is not eternal and changeless – no single ‘right answer’ because situations are different.</a:t>
            </a:r>
          </a:p>
          <a:p>
            <a:pPr marL="171450" indent="-171450">
              <a:buFont typeface="Arial" pitchFamily="34" charset="0"/>
              <a:buChar char="•"/>
            </a:pPr>
            <a:r>
              <a:rPr lang="en-GB" sz="1200" u="sng" dirty="0" smtClean="0">
                <a:solidFill>
                  <a:schemeClr val="accent5"/>
                </a:solidFill>
              </a:rPr>
              <a:t>Third Man Argument</a:t>
            </a:r>
            <a:r>
              <a:rPr lang="en-GB" sz="1200" dirty="0" smtClean="0">
                <a:solidFill>
                  <a:schemeClr val="accent5"/>
                </a:solidFill>
              </a:rPr>
              <a:t> – man is an imitation of the Form of  Man, but what is the origin of this Form? Another Form of Man – ad infinitum.</a:t>
            </a:r>
          </a:p>
          <a:p>
            <a:endParaRPr lang="en-GB" sz="1200" dirty="0">
              <a:solidFill>
                <a:schemeClr val="accent5"/>
              </a:solidFill>
            </a:endParaRPr>
          </a:p>
          <a:p>
            <a:r>
              <a:rPr lang="en-GB" sz="1200" b="1" u="sng" dirty="0" smtClean="0">
                <a:solidFill>
                  <a:schemeClr val="accent5"/>
                </a:solidFill>
              </a:rPr>
              <a:t>Science:</a:t>
            </a:r>
          </a:p>
          <a:p>
            <a:pPr marL="171450" indent="-171450">
              <a:buFont typeface="Arial" pitchFamily="34" charset="0"/>
              <a:buChar char="•"/>
            </a:pPr>
            <a:r>
              <a:rPr lang="en-GB" sz="1200" dirty="0" smtClean="0">
                <a:solidFill>
                  <a:schemeClr val="accent5"/>
                </a:solidFill>
              </a:rPr>
              <a:t>The physical world is changing but we can learn so much from it.</a:t>
            </a:r>
          </a:p>
          <a:p>
            <a:pPr marL="171450" indent="-171450">
              <a:buFont typeface="Arial" pitchFamily="34" charset="0"/>
              <a:buChar char="•"/>
            </a:pPr>
            <a:r>
              <a:rPr lang="en-GB" sz="1200" dirty="0" smtClean="0">
                <a:solidFill>
                  <a:schemeClr val="accent5"/>
                </a:solidFill>
              </a:rPr>
              <a:t>Learn more truth from study of the physical world than reflection on an imaginary philosophical world.</a:t>
            </a:r>
          </a:p>
          <a:p>
            <a:pPr marL="171450" indent="-171450">
              <a:buFont typeface="Arial" pitchFamily="34" charset="0"/>
              <a:buChar char="•"/>
            </a:pPr>
            <a:r>
              <a:rPr lang="en-GB" sz="1200" dirty="0" smtClean="0">
                <a:solidFill>
                  <a:schemeClr val="accent5"/>
                </a:solidFill>
              </a:rPr>
              <a:t>Progress in science and knowledge is based on observations of the physical world (</a:t>
            </a:r>
            <a:r>
              <a:rPr lang="en-GB" sz="1200" dirty="0" err="1" smtClean="0">
                <a:solidFill>
                  <a:schemeClr val="accent5"/>
                </a:solidFill>
              </a:rPr>
              <a:t>egs</a:t>
            </a:r>
            <a:r>
              <a:rPr lang="en-GB" sz="1200" dirty="0" smtClean="0">
                <a:solidFill>
                  <a:schemeClr val="accent5"/>
                </a:solidFill>
              </a:rPr>
              <a:t>)</a:t>
            </a:r>
          </a:p>
          <a:p>
            <a:pPr marL="171450" indent="-171450">
              <a:buFont typeface="Arial" pitchFamily="34" charset="0"/>
              <a:buChar char="•"/>
            </a:pPr>
            <a:r>
              <a:rPr lang="en-GB" sz="1200" dirty="0" smtClean="0">
                <a:solidFill>
                  <a:schemeClr val="accent5"/>
                </a:solidFill>
              </a:rPr>
              <a:t>Cannot prove the existence of the World of Forms – nonsense to talk of such a world</a:t>
            </a:r>
          </a:p>
          <a:p>
            <a:pPr marL="171450" indent="-171450">
              <a:buFont typeface="Arial" pitchFamily="34" charset="0"/>
              <a:buChar char="•"/>
            </a:pPr>
            <a:endParaRPr lang="en-GB" sz="1200" dirty="0" smtClean="0">
              <a:solidFill>
                <a:schemeClr val="accent5"/>
              </a:solidFill>
            </a:endParaRPr>
          </a:p>
        </p:txBody>
      </p:sp>
      <p:sp>
        <p:nvSpPr>
          <p:cNvPr id="10" name="TextBox 9"/>
          <p:cNvSpPr txBox="1"/>
          <p:nvPr/>
        </p:nvSpPr>
        <p:spPr>
          <a:xfrm>
            <a:off x="5877272" y="8820472"/>
            <a:ext cx="827471" cy="246221"/>
          </a:xfrm>
          <a:prstGeom prst="rect">
            <a:avLst/>
          </a:prstGeom>
          <a:noFill/>
        </p:spPr>
        <p:txBody>
          <a:bodyPr wrap="none" rtlCol="0">
            <a:spAutoFit/>
          </a:bodyPr>
          <a:lstStyle/>
          <a:p>
            <a:r>
              <a:rPr lang="en-GB" sz="1000" dirty="0" smtClean="0"/>
              <a:t>Plato page </a:t>
            </a:r>
            <a:r>
              <a:rPr lang="en-GB" sz="1000" dirty="0" smtClean="0"/>
              <a:t>4</a:t>
            </a:r>
            <a:endParaRPr lang="en-GB" sz="1000" dirty="0"/>
          </a:p>
        </p:txBody>
      </p:sp>
    </p:spTree>
    <p:extLst>
      <p:ext uri="{BB962C8B-B14F-4D97-AF65-F5344CB8AC3E}">
        <p14:creationId xmlns:p14="http://schemas.microsoft.com/office/powerpoint/2010/main" val="26703202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TotalTime>
  <Words>1803</Words>
  <Application>Microsoft Office PowerPoint</Application>
  <PresentationFormat>On-screen Show (4:3)</PresentationFormat>
  <Paragraphs>108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RM plc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Clark</dc:creator>
  <cp:lastModifiedBy>Natalie Clark</cp:lastModifiedBy>
  <cp:revision>29</cp:revision>
  <dcterms:created xsi:type="dcterms:W3CDTF">2013-03-10T07:43:20Z</dcterms:created>
  <dcterms:modified xsi:type="dcterms:W3CDTF">2013-03-10T13:51:37Z</dcterms:modified>
</cp:coreProperties>
</file>