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310" r:id="rId3"/>
    <p:sldId id="332" r:id="rId4"/>
    <p:sldId id="312" r:id="rId5"/>
    <p:sldId id="276" r:id="rId6"/>
    <p:sldId id="329" r:id="rId7"/>
    <p:sldId id="323" r:id="rId8"/>
    <p:sldId id="322" r:id="rId9"/>
    <p:sldId id="325" r:id="rId10"/>
    <p:sldId id="326" r:id="rId11"/>
    <p:sldId id="327" r:id="rId12"/>
    <p:sldId id="328" r:id="rId13"/>
    <p:sldId id="324" r:id="rId14"/>
    <p:sldId id="282" r:id="rId15"/>
    <p:sldId id="283" r:id="rId16"/>
    <p:sldId id="313" r:id="rId17"/>
    <p:sldId id="293" r:id="rId18"/>
    <p:sldId id="330" r:id="rId19"/>
    <p:sldId id="315" r:id="rId20"/>
    <p:sldId id="316" r:id="rId21"/>
    <p:sldId id="320" r:id="rId22"/>
    <p:sldId id="317" r:id="rId23"/>
    <p:sldId id="319" r:id="rId24"/>
    <p:sldId id="31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39" autoAdjust="0"/>
    <p:restoredTop sz="94624" autoAdjust="0"/>
  </p:normalViewPr>
  <p:slideViewPr>
    <p:cSldViewPr>
      <p:cViewPr varScale="1">
        <p:scale>
          <a:sx n="114" d="100"/>
          <a:sy n="114" d="100"/>
        </p:scale>
        <p:origin x="1704" y="102"/>
      </p:cViewPr>
      <p:guideLst>
        <p:guide orient="horz" pos="2160"/>
        <p:guide pos="2880"/>
      </p:guideLst>
    </p:cSldViewPr>
  </p:slideViewPr>
  <p:outlineViewPr>
    <p:cViewPr>
      <p:scale>
        <a:sx n="50" d="100"/>
        <a:sy n="50" d="100"/>
      </p:scale>
      <p:origin x="0" y="1728"/>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292050-367E-4C82-99E6-0BA8A59B37BA}" type="datetimeFigureOut">
              <a:rPr lang="en-US" smtClean="0"/>
              <a:pPr/>
              <a:t>7/9/2024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824C61-F7A2-424E-8392-83FA02DA47DF}" type="slidenum">
              <a:rPr lang="en-GB" smtClean="0"/>
              <a:pPr/>
              <a:t>‹#›</a:t>
            </a:fld>
            <a:endParaRPr lang="en-GB"/>
          </a:p>
        </p:txBody>
      </p:sp>
    </p:spTree>
    <p:extLst>
      <p:ext uri="{BB962C8B-B14F-4D97-AF65-F5344CB8AC3E}">
        <p14:creationId xmlns:p14="http://schemas.microsoft.com/office/powerpoint/2010/main" val="234044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FAE4A55-0480-4039-8A2D-8DAAACF96110}" type="datetimeFigureOut">
              <a:rPr lang="en-US" smtClean="0"/>
              <a:pPr/>
              <a:t>7/9/2024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FAE4A55-0480-4039-8A2D-8DAAACF96110}" type="datetimeFigureOut">
              <a:rPr lang="en-US" smtClean="0"/>
              <a:pPr/>
              <a:t>7/9/2024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FAE4A55-0480-4039-8A2D-8DAAACF96110}" type="datetimeFigureOut">
              <a:rPr lang="en-US" smtClean="0"/>
              <a:pPr/>
              <a:t>7/9/2024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AE4A55-0480-4039-8A2D-8DAAACF96110}" type="datetimeFigureOut">
              <a:rPr lang="en-US" smtClean="0"/>
              <a:pPr/>
              <a:t>7/9/2024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AE4A55-0480-4039-8A2D-8DAAACF96110}" type="datetimeFigureOut">
              <a:rPr lang="en-US" smtClean="0"/>
              <a:pPr/>
              <a:t>7/9/2024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AE4A55-0480-4039-8A2D-8DAAACF96110}" type="datetimeFigureOut">
              <a:rPr lang="en-US" smtClean="0"/>
              <a:pPr/>
              <a:t>7/9/2024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AE4A55-0480-4039-8A2D-8DAAACF96110}" type="datetimeFigureOut">
              <a:rPr lang="en-US" smtClean="0"/>
              <a:pPr/>
              <a:t>7/9/2024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F780-42BE-4D89-86EE-15DD3581B0A7}"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jpeg"/><Relationship Id="rId4" Type="http://schemas.openxmlformats.org/officeDocument/2006/relationships/image" Target="../media/image39.jpe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6.xml.rels><?xml version="1.0" encoding="UTF-8" standalone="yes"?>
<Relationships xmlns="http://schemas.openxmlformats.org/package/2006/relationships"><Relationship Id="rId8" Type="http://schemas.openxmlformats.org/officeDocument/2006/relationships/hyperlink" Target="http://www.mclellanclothing.com/" TargetMode="External"/><Relationship Id="rId3" Type="http://schemas.openxmlformats.org/officeDocument/2006/relationships/image" Target="../media/image43.png"/><Relationship Id="rId7" Type="http://schemas.openxmlformats.org/officeDocument/2006/relationships/hyperlink" Target="http://www.whittakersschoolwear.co.uk/" TargetMode="Externa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hyperlink" Target="https://www.springwoodschool.org.uk/school-uniform/" TargetMode="External"/><Relationship Id="rId4" Type="http://schemas.openxmlformats.org/officeDocument/2006/relationships/image" Target="../media/image44.png"/><Relationship Id="rId9"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salford.gov.uk/schools-and-learning/free-school-meal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52.jpeg"/></Relationships>
</file>

<file path=ppt/slides/_rels/slide24.xml.rels><?xml version="1.0" encoding="UTF-8" standalone="yes"?>
<Relationships xmlns="http://schemas.openxmlformats.org/package/2006/relationships"><Relationship Id="rId3" Type="http://schemas.openxmlformats.org/officeDocument/2006/relationships/hyperlink" Target="mailto:springwood@salford.gov.uk" TargetMode="External"/><Relationship Id="rId2" Type="http://schemas.openxmlformats.org/officeDocument/2006/relationships/slideLayout" Target="../slideLayouts/slideLayout2.xml"/><Relationship Id="rId1" Type="http://schemas.openxmlformats.org/officeDocument/2006/relationships/tags" Target="../tags/tag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9707"/>
            <a:ext cx="7772400" cy="1470025"/>
          </a:xfrm>
        </p:spPr>
        <p:txBody>
          <a:bodyPr>
            <a:normAutofit/>
          </a:bodyPr>
          <a:lstStyle/>
          <a:p>
            <a:r>
              <a:rPr lang="en-GB" dirty="0"/>
              <a:t>Welcome to Springwood School</a:t>
            </a:r>
          </a:p>
        </p:txBody>
      </p:sp>
      <p:sp>
        <p:nvSpPr>
          <p:cNvPr id="3" name="Subtitle 2"/>
          <p:cNvSpPr>
            <a:spLocks noGrp="1"/>
          </p:cNvSpPr>
          <p:nvPr>
            <p:ph type="subTitle" idx="1"/>
          </p:nvPr>
        </p:nvSpPr>
        <p:spPr>
          <a:xfrm>
            <a:off x="1371600" y="4725144"/>
            <a:ext cx="6400800" cy="1752600"/>
          </a:xfrm>
        </p:spPr>
        <p:txBody>
          <a:bodyPr/>
          <a:lstStyle/>
          <a:p>
            <a:r>
              <a:rPr lang="en-GB" dirty="0">
                <a:solidFill>
                  <a:schemeClr val="tx1"/>
                </a:solidFill>
              </a:rPr>
              <a:t>A welcome meeting for parents, carers and friends of new pupils</a:t>
            </a:r>
          </a:p>
        </p:txBody>
      </p:sp>
      <p:pic>
        <p:nvPicPr>
          <p:cNvPr id="1026" name="Picture 2" descr="logo"/>
          <p:cNvPicPr>
            <a:picLocks noChangeAspect="1" noChangeArrowheads="1"/>
          </p:cNvPicPr>
          <p:nvPr/>
        </p:nvPicPr>
        <p:blipFill>
          <a:blip r:embed="rId3" cstate="print"/>
          <a:srcRect/>
          <a:stretch>
            <a:fillRect/>
          </a:stretch>
        </p:blipFill>
        <p:spPr bwMode="auto">
          <a:xfrm>
            <a:off x="3203848" y="1628800"/>
            <a:ext cx="2952328" cy="2956333"/>
          </a:xfrm>
          <a:prstGeom prst="rect">
            <a:avLst/>
          </a:prstGeom>
          <a:noFill/>
          <a:ln w="9525">
            <a:noFill/>
            <a:miter lim="800000"/>
            <a:headEnd/>
            <a:tailEnd/>
          </a:ln>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Springwood Swinton</a:t>
            </a:r>
          </a:p>
        </p:txBody>
      </p:sp>
      <p:sp>
        <p:nvSpPr>
          <p:cNvPr id="3" name="TextBox 2"/>
          <p:cNvSpPr txBox="1"/>
          <p:nvPr/>
        </p:nvSpPr>
        <p:spPr>
          <a:xfrm>
            <a:off x="5292080" y="1456012"/>
            <a:ext cx="3542391" cy="1569660"/>
          </a:xfrm>
          <a:prstGeom prst="rect">
            <a:avLst/>
          </a:prstGeom>
          <a:noFill/>
        </p:spPr>
        <p:txBody>
          <a:bodyPr wrap="square" rtlCol="0">
            <a:spAutoFit/>
          </a:bodyPr>
          <a:lstStyle/>
          <a:p>
            <a:r>
              <a:rPr lang="en-GB" sz="3200" dirty="0"/>
              <a:t>For some KS1 pupils and all our KS2 pupils.</a:t>
            </a:r>
            <a:endParaRPr lang="en-GB" dirty="0"/>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t="19551" b="20600"/>
          <a:stretch/>
        </p:blipFill>
        <p:spPr>
          <a:xfrm>
            <a:off x="4946039" y="3284984"/>
            <a:ext cx="3888432" cy="3102926"/>
          </a:xfrm>
          <a:prstGeom prst="rect">
            <a:avLst/>
          </a:prstGeom>
        </p:spPr>
      </p:pic>
      <p:pic>
        <p:nvPicPr>
          <p:cNvPr id="10" name="Picture 9"/>
          <p:cNvPicPr/>
          <p:nvPr/>
        </p:nvPicPr>
        <p:blipFill>
          <a:blip r:embed="rId3">
            <a:extLst>
              <a:ext uri="{28A0092B-C50C-407E-A947-70E740481C1C}">
                <a14:useLocalDpi xmlns:a14="http://schemas.microsoft.com/office/drawing/2010/main" val="0"/>
              </a:ext>
            </a:extLst>
          </a:blip>
          <a:srcRect/>
          <a:stretch>
            <a:fillRect/>
          </a:stretch>
        </p:blipFill>
        <p:spPr bwMode="auto">
          <a:xfrm>
            <a:off x="566251" y="1340768"/>
            <a:ext cx="4137065" cy="2956615"/>
          </a:xfrm>
          <a:prstGeom prst="rect">
            <a:avLst/>
          </a:prstGeom>
          <a:noFill/>
          <a:ln>
            <a:noFill/>
          </a:ln>
        </p:spPr>
      </p:pic>
    </p:spTree>
    <p:extLst>
      <p:ext uri="{BB962C8B-B14F-4D97-AF65-F5344CB8AC3E}">
        <p14:creationId xmlns:p14="http://schemas.microsoft.com/office/powerpoint/2010/main" val="23441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 the Teachers</a:t>
            </a:r>
            <a:endParaRPr lang="en-GB" dirty="0"/>
          </a:p>
        </p:txBody>
      </p:sp>
      <p:pic>
        <p:nvPicPr>
          <p:cNvPr id="1028" name="Picture 4" descr="Info panel 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1507" y="1239261"/>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nfo panel 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1241" y="1190942"/>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nfo panel pictu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290" y="1138944"/>
            <a:ext cx="1638626" cy="210563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nfo panel pictu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7142" y="3039226"/>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nfo panel pictur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2942" y="3356992"/>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nfo panel pictur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0469" y="471753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Info panel pictur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91268" y="4616369"/>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63114" y="1111723"/>
            <a:ext cx="1421904" cy="2132856"/>
          </a:xfrm>
          <a:prstGeom prst="rect">
            <a:avLst/>
          </a:prstGeom>
        </p:spPr>
      </p:pic>
      <p:pic>
        <p:nvPicPr>
          <p:cNvPr id="1026" name="Picture 2" descr="Info panel pictur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09669" y="3790244"/>
            <a:ext cx="1728793" cy="222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0883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The School Day</a:t>
            </a:r>
            <a:endParaRPr lang="en-GB" dirty="0"/>
          </a:p>
        </p:txBody>
      </p:sp>
      <p:sp>
        <p:nvSpPr>
          <p:cNvPr id="3" name="Content Placeholder 2"/>
          <p:cNvSpPr>
            <a:spLocks noGrp="1"/>
          </p:cNvSpPr>
          <p:nvPr>
            <p:ph idx="1"/>
          </p:nvPr>
        </p:nvSpPr>
        <p:spPr>
          <a:xfrm>
            <a:off x="457200" y="1196752"/>
            <a:ext cx="8229600" cy="5400600"/>
          </a:xfrm>
        </p:spPr>
        <p:txBody>
          <a:bodyPr>
            <a:normAutofit/>
          </a:bodyPr>
          <a:lstStyle/>
          <a:p>
            <a:r>
              <a:rPr lang="en-GB" dirty="0"/>
              <a:t>9.00- 9.15 Pupils are collected by a member of staff and taken to their classroom</a:t>
            </a:r>
          </a:p>
          <a:p>
            <a:r>
              <a:rPr lang="en-GB" dirty="0"/>
              <a:t>9.15 Learning activities</a:t>
            </a:r>
          </a:p>
          <a:p>
            <a:r>
              <a:rPr lang="en-GB" dirty="0"/>
              <a:t>Around 10.30am- Snack time/Outdoors</a:t>
            </a:r>
          </a:p>
          <a:p>
            <a:r>
              <a:rPr lang="en-GB" dirty="0"/>
              <a:t>11.00 Learning activities</a:t>
            </a:r>
          </a:p>
          <a:p>
            <a:r>
              <a:rPr lang="en-GB" dirty="0"/>
              <a:t>12.00 -1.00 Lunch (served in two sittings)</a:t>
            </a:r>
          </a:p>
          <a:p>
            <a:r>
              <a:rPr lang="en-GB" dirty="0"/>
              <a:t>1.15 Learning activities</a:t>
            </a:r>
          </a:p>
          <a:p>
            <a:r>
              <a:rPr lang="en-GB" dirty="0"/>
              <a:t>3.00 Prepare for home time</a:t>
            </a:r>
          </a:p>
          <a:p>
            <a:r>
              <a:rPr lang="en-GB" dirty="0"/>
              <a:t>3.15 Home time</a:t>
            </a:r>
          </a:p>
          <a:p>
            <a:pPr marL="0" indent="0">
              <a:buNone/>
            </a:pPr>
            <a:endParaRPr lang="en-GB" dirty="0"/>
          </a:p>
          <a:p>
            <a:endParaRPr lang="en-GB" dirty="0"/>
          </a:p>
          <a:p>
            <a:endParaRPr lang="en-GB" dirty="0"/>
          </a:p>
        </p:txBody>
      </p:sp>
    </p:spTree>
    <p:custDataLst>
      <p:tags r:id="rId1"/>
    </p:custDataLst>
    <p:extLst>
      <p:ext uri="{BB962C8B-B14F-4D97-AF65-F5344CB8AC3E}">
        <p14:creationId xmlns:p14="http://schemas.microsoft.com/office/powerpoint/2010/main" val="193595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Assembly</a:t>
            </a:r>
          </a:p>
        </p:txBody>
      </p:sp>
      <p:sp>
        <p:nvSpPr>
          <p:cNvPr id="3" name="Content Placeholder 2"/>
          <p:cNvSpPr>
            <a:spLocks noGrp="1"/>
          </p:cNvSpPr>
          <p:nvPr>
            <p:ph idx="1"/>
          </p:nvPr>
        </p:nvSpPr>
        <p:spPr/>
        <p:txBody>
          <a:bodyPr>
            <a:normAutofit lnSpcReduction="10000"/>
          </a:bodyPr>
          <a:lstStyle/>
          <a:p>
            <a:r>
              <a:rPr lang="en-GB" dirty="0"/>
              <a:t>All pupils take part in a celebration assembly each week</a:t>
            </a:r>
          </a:p>
          <a:p>
            <a:r>
              <a:rPr lang="en-GB" dirty="0"/>
              <a:t>In assembly, a child from each class is given certificates and stickers for the good work they have done that week</a:t>
            </a:r>
          </a:p>
          <a:p>
            <a:r>
              <a:rPr lang="en-GB" dirty="0"/>
              <a:t>Their photo then goes onto the Star of the Week Board in the foyer</a:t>
            </a:r>
          </a:p>
          <a:p>
            <a:r>
              <a:rPr lang="en-GB" dirty="0"/>
              <a:t>Birthdays are celebrated during the assembly with a special song.</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Key Stage 1 and Key Stage 2</a:t>
            </a:r>
          </a:p>
        </p:txBody>
      </p:sp>
      <p:sp>
        <p:nvSpPr>
          <p:cNvPr id="3" name="Content Placeholder 2"/>
          <p:cNvSpPr>
            <a:spLocks noGrp="1"/>
          </p:cNvSpPr>
          <p:nvPr>
            <p:ph idx="1"/>
          </p:nvPr>
        </p:nvSpPr>
        <p:spPr/>
        <p:txBody>
          <a:bodyPr>
            <a:normAutofit fontScale="92500" lnSpcReduction="20000"/>
          </a:bodyPr>
          <a:lstStyle/>
          <a:p>
            <a:r>
              <a:rPr lang="en-GB" dirty="0"/>
              <a:t>Pupils learning experiences are based on the National Curriculum which is differentiated across our 5 curriculum pathways</a:t>
            </a:r>
          </a:p>
          <a:p>
            <a:r>
              <a:rPr lang="en-GB" dirty="0"/>
              <a:t>Learning is based on developing skills across 6 key learning areas</a:t>
            </a:r>
          </a:p>
          <a:p>
            <a:r>
              <a:rPr lang="en-GB" dirty="0"/>
              <a:t>All pupils have an individual Learning Intention Map which identifies specific targets that your child needs to work on</a:t>
            </a:r>
          </a:p>
          <a:p>
            <a:r>
              <a:rPr lang="en-GB" dirty="0"/>
              <a:t>The Curriculum is enhanced through access to real-life experiences and additional facilities in school</a:t>
            </a:r>
          </a:p>
        </p:txBody>
      </p:sp>
    </p:spTree>
    <p:custDataLst>
      <p:tags r:id="rId1"/>
    </p:custDataLst>
    <p:extLst>
      <p:ext uri="{BB962C8B-B14F-4D97-AF65-F5344CB8AC3E}">
        <p14:creationId xmlns:p14="http://schemas.microsoft.com/office/powerpoint/2010/main" val="2119853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9512" y="476672"/>
            <a:ext cx="8744970" cy="5472608"/>
          </a:xfrm>
          <a:prstGeom prst="rect">
            <a:avLst/>
          </a:prstGeom>
        </p:spPr>
      </p:pic>
    </p:spTree>
    <p:extLst>
      <p:ext uri="{BB962C8B-B14F-4D97-AF65-F5344CB8AC3E}">
        <p14:creationId xmlns:p14="http://schemas.microsoft.com/office/powerpoint/2010/main" val="64100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Independence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052736"/>
            <a:ext cx="1782198" cy="237626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537033" y="1660836"/>
            <a:ext cx="2520281" cy="188243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54950" y="1176871"/>
            <a:ext cx="3323861" cy="2492896"/>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73859" y="4370682"/>
            <a:ext cx="2348880" cy="176166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5743047" y="4300070"/>
            <a:ext cx="2547664" cy="1902885"/>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21606" y="4005063"/>
            <a:ext cx="2533343" cy="2533343"/>
          </a:xfrm>
          <a:prstGeom prst="rect">
            <a:avLst/>
          </a:prstGeom>
        </p:spPr>
      </p:pic>
    </p:spTree>
    <p:extLst>
      <p:ext uri="{BB962C8B-B14F-4D97-AF65-F5344CB8AC3E}">
        <p14:creationId xmlns:p14="http://schemas.microsoft.com/office/powerpoint/2010/main" val="608803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Physical Development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40938" y="1430778"/>
            <a:ext cx="2448272" cy="183620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804765" y="1516043"/>
            <a:ext cx="2515418" cy="188656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05600" y="4198197"/>
            <a:ext cx="2664298" cy="1990000"/>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r="23055"/>
          <a:stretch/>
        </p:blipFill>
        <p:spPr>
          <a:xfrm rot="5400000">
            <a:off x="5684808" y="1301451"/>
            <a:ext cx="2232248" cy="2166872"/>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17495" y="3854510"/>
            <a:ext cx="2636912" cy="2636912"/>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2591416" y="4222275"/>
            <a:ext cx="2942117" cy="2206588"/>
          </a:xfrm>
          <a:prstGeom prst="rect">
            <a:avLst/>
          </a:prstGeom>
        </p:spPr>
      </p:pic>
    </p:spTree>
    <p:extLst>
      <p:ext uri="{BB962C8B-B14F-4D97-AF65-F5344CB8AC3E}">
        <p14:creationId xmlns:p14="http://schemas.microsoft.com/office/powerpoint/2010/main" val="266582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Sensory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23099" y="1220757"/>
            <a:ext cx="2996952" cy="224771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788221" y="1743745"/>
            <a:ext cx="2748954" cy="206171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557137" y="1199353"/>
            <a:ext cx="3026755" cy="2260724"/>
          </a:xfrm>
          <a:prstGeom prst="rect">
            <a:avLst/>
          </a:prstGeom>
        </p:spPr>
      </p:pic>
    </p:spTree>
    <p:extLst>
      <p:ext uri="{BB962C8B-B14F-4D97-AF65-F5344CB8AC3E}">
        <p14:creationId xmlns:p14="http://schemas.microsoft.com/office/powerpoint/2010/main" val="3681955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Cognition and Learning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1392773"/>
            <a:ext cx="2736304" cy="204378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3" y="1392773"/>
            <a:ext cx="2808312" cy="210623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161195" y="1562653"/>
            <a:ext cx="2891505" cy="2159704"/>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163571" y="4185387"/>
            <a:ext cx="2594712" cy="1946034"/>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3941470" y="4169046"/>
            <a:ext cx="2613388" cy="1960041"/>
          </a:xfrm>
          <a:prstGeom prst="rect">
            <a:avLst/>
          </a:prstGeom>
        </p:spPr>
      </p:pic>
    </p:spTree>
    <p:extLst>
      <p:ext uri="{BB962C8B-B14F-4D97-AF65-F5344CB8AC3E}">
        <p14:creationId xmlns:p14="http://schemas.microsoft.com/office/powerpoint/2010/main" val="3490266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Behaviour For Learning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1340768"/>
            <a:ext cx="2592288" cy="194421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829229" y="2003419"/>
            <a:ext cx="2996952" cy="224771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508104" y="2924944"/>
            <a:ext cx="3456384" cy="2592288"/>
          </a:xfrm>
          <a:prstGeom prst="rect">
            <a:avLst/>
          </a:prstGeom>
        </p:spPr>
      </p:pic>
    </p:spTree>
    <p:extLst>
      <p:ext uri="{BB962C8B-B14F-4D97-AF65-F5344CB8AC3E}">
        <p14:creationId xmlns:p14="http://schemas.microsoft.com/office/powerpoint/2010/main" val="208680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Communication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0515" y="1364771"/>
            <a:ext cx="2496277" cy="187220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969822" y="1419460"/>
            <a:ext cx="2448272" cy="183620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394736" y="1434504"/>
            <a:ext cx="2603000" cy="1944216"/>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04926" y="3933056"/>
            <a:ext cx="2584790" cy="2554441"/>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t="23843"/>
          <a:stretch/>
        </p:blipFill>
        <p:spPr>
          <a:xfrm>
            <a:off x="5112060" y="4026189"/>
            <a:ext cx="2423925" cy="2461308"/>
          </a:xfrm>
          <a:prstGeom prst="rect">
            <a:avLst/>
          </a:prstGeom>
        </p:spPr>
      </p:pic>
    </p:spTree>
    <p:extLst>
      <p:ext uri="{BB962C8B-B14F-4D97-AF65-F5344CB8AC3E}">
        <p14:creationId xmlns:p14="http://schemas.microsoft.com/office/powerpoint/2010/main" val="673661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1225" y="445816"/>
            <a:ext cx="8229600" cy="1143000"/>
          </a:xfrm>
        </p:spPr>
        <p:txBody>
          <a:bodyPr/>
          <a:lstStyle/>
          <a:p>
            <a:r>
              <a:rPr lang="en-GB" dirty="0"/>
              <a:t>Communication</a:t>
            </a:r>
          </a:p>
        </p:txBody>
      </p:sp>
      <p:sp>
        <p:nvSpPr>
          <p:cNvPr id="3" name="Content Placeholder 2"/>
          <p:cNvSpPr>
            <a:spLocks noGrp="1"/>
          </p:cNvSpPr>
          <p:nvPr>
            <p:ph idx="1"/>
          </p:nvPr>
        </p:nvSpPr>
        <p:spPr/>
        <p:txBody>
          <a:bodyPr>
            <a:normAutofit fontScale="62500" lnSpcReduction="20000"/>
          </a:bodyPr>
          <a:lstStyle/>
          <a:p>
            <a:pPr marL="0" indent="0">
              <a:buNone/>
            </a:pPr>
            <a:r>
              <a:rPr lang="en-GB" dirty="0"/>
              <a:t>A total communication environment provides opportunities for all pupils to develop communication skills. The following methods are used:</a:t>
            </a:r>
          </a:p>
          <a:p>
            <a:r>
              <a:rPr lang="en-GB" dirty="0"/>
              <a:t>Objects of Reference</a:t>
            </a:r>
          </a:p>
          <a:p>
            <a:r>
              <a:rPr lang="en-US" dirty="0"/>
              <a:t>On Body Cues</a:t>
            </a:r>
            <a:endParaRPr lang="en-GB" dirty="0"/>
          </a:p>
          <a:p>
            <a:r>
              <a:rPr lang="en-GB" dirty="0"/>
              <a:t>Visuals, Photographs and Symbols</a:t>
            </a:r>
          </a:p>
          <a:p>
            <a:r>
              <a:rPr lang="en-GB" dirty="0" err="1"/>
              <a:t>Signalong</a:t>
            </a:r>
            <a:endParaRPr lang="en-GB" dirty="0"/>
          </a:p>
          <a:p>
            <a:r>
              <a:rPr lang="en-GB" dirty="0"/>
              <a:t>PECS</a:t>
            </a:r>
          </a:p>
          <a:p>
            <a:r>
              <a:rPr lang="en-GB" dirty="0"/>
              <a:t>Facial expression, vocalisations, pointing</a:t>
            </a:r>
          </a:p>
          <a:p>
            <a:r>
              <a:rPr lang="en-GB" dirty="0" err="1"/>
              <a:t>BIGmack</a:t>
            </a:r>
            <a:r>
              <a:rPr lang="en-GB" dirty="0"/>
              <a:t> sound buttons</a:t>
            </a:r>
          </a:p>
          <a:p>
            <a:r>
              <a:rPr lang="en-GB" dirty="0"/>
              <a:t>iPad – proloquo2go, </a:t>
            </a:r>
          </a:p>
          <a:p>
            <a:r>
              <a:rPr lang="en-GB" dirty="0"/>
              <a:t>Eye gaze technology</a:t>
            </a:r>
          </a:p>
          <a:p>
            <a:r>
              <a:rPr lang="en-US" dirty="0"/>
              <a:t>PODD</a:t>
            </a:r>
          </a:p>
          <a:p>
            <a:r>
              <a:rPr lang="en-US" dirty="0"/>
              <a:t>ALD Boards</a:t>
            </a:r>
            <a:endParaRPr lang="en-GB" dirty="0"/>
          </a:p>
          <a:p>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98439"/>
            <a:ext cx="2170959" cy="74412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Therapy and Health Services</a:t>
            </a:r>
          </a:p>
        </p:txBody>
      </p:sp>
      <p:sp>
        <p:nvSpPr>
          <p:cNvPr id="3" name="Content Placeholder 2"/>
          <p:cNvSpPr>
            <a:spLocks noGrp="1"/>
          </p:cNvSpPr>
          <p:nvPr>
            <p:ph idx="1"/>
          </p:nvPr>
        </p:nvSpPr>
        <p:spPr/>
        <p:txBody>
          <a:bodyPr>
            <a:normAutofit/>
          </a:bodyPr>
          <a:lstStyle/>
          <a:p>
            <a:r>
              <a:rPr lang="en-GB" sz="2400" dirty="0"/>
              <a:t>School nurse</a:t>
            </a:r>
          </a:p>
          <a:p>
            <a:r>
              <a:rPr lang="en-GB" sz="2400" dirty="0"/>
              <a:t>Paediatrician clinic held on the premises</a:t>
            </a:r>
          </a:p>
          <a:p>
            <a:r>
              <a:rPr lang="en-GB" sz="2400" dirty="0"/>
              <a:t>Continence clinic</a:t>
            </a:r>
          </a:p>
          <a:p>
            <a:r>
              <a:rPr lang="en-GB" sz="2400" dirty="0"/>
              <a:t>Speech and Language Therapist</a:t>
            </a:r>
          </a:p>
          <a:p>
            <a:r>
              <a:rPr lang="en-GB" sz="2400" dirty="0"/>
              <a:t>Physiotherapist</a:t>
            </a:r>
          </a:p>
          <a:p>
            <a:r>
              <a:rPr lang="en-GB" sz="2400" dirty="0"/>
              <a:t>Occupational Therapist</a:t>
            </a:r>
          </a:p>
          <a:p>
            <a:r>
              <a:rPr lang="en-GB" sz="2400" dirty="0" err="1"/>
              <a:t>Orthoptist</a:t>
            </a:r>
            <a:r>
              <a:rPr lang="en-GB" sz="2400" dirty="0"/>
              <a:t>  </a:t>
            </a:r>
          </a:p>
          <a:p>
            <a:r>
              <a:rPr lang="en-GB" sz="2400" dirty="0"/>
              <a:t>Dietician</a:t>
            </a:r>
          </a:p>
          <a:p>
            <a:r>
              <a:rPr lang="en-GB" sz="2400" dirty="0"/>
              <a:t>Teacher for the visually impaired or hearing impaired</a:t>
            </a:r>
          </a:p>
          <a:p>
            <a:pPr marL="0" indent="0">
              <a:buNone/>
            </a:pPr>
            <a:endParaRPr lang="en-GB"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38692"/>
            <a:ext cx="8229600" cy="1143000"/>
          </a:xfrm>
        </p:spPr>
        <p:txBody>
          <a:bodyPr/>
          <a:lstStyle/>
          <a:p>
            <a:r>
              <a:rPr lang="en-GB" dirty="0"/>
              <a:t>School Uniform</a:t>
            </a:r>
          </a:p>
        </p:txBody>
      </p:sp>
      <p:pic>
        <p:nvPicPr>
          <p:cNvPr id="4" name="Picture 3"/>
          <p:cNvPicPr>
            <a:picLocks noChangeAspect="1"/>
          </p:cNvPicPr>
          <p:nvPr/>
        </p:nvPicPr>
        <p:blipFill>
          <a:blip r:embed="rId3"/>
          <a:stretch>
            <a:fillRect/>
          </a:stretch>
        </p:blipFill>
        <p:spPr>
          <a:xfrm>
            <a:off x="4555904" y="1635230"/>
            <a:ext cx="997143" cy="1427909"/>
          </a:xfrm>
          <a:prstGeom prst="rect">
            <a:avLst/>
          </a:prstGeom>
        </p:spPr>
      </p:pic>
      <p:pic>
        <p:nvPicPr>
          <p:cNvPr id="5" name="Picture 4"/>
          <p:cNvPicPr>
            <a:picLocks noChangeAspect="1"/>
          </p:cNvPicPr>
          <p:nvPr/>
        </p:nvPicPr>
        <p:blipFill rotWithShape="1">
          <a:blip r:embed="rId4"/>
          <a:srcRect t="6335" r="6257" b="30314"/>
          <a:stretch/>
        </p:blipFill>
        <p:spPr>
          <a:xfrm>
            <a:off x="3335612" y="1673246"/>
            <a:ext cx="944440" cy="913974"/>
          </a:xfrm>
          <a:prstGeom prst="rect">
            <a:avLst/>
          </a:prstGeom>
        </p:spPr>
      </p:pic>
      <p:pic>
        <p:nvPicPr>
          <p:cNvPr id="6" name="Picture 5"/>
          <p:cNvPicPr>
            <a:picLocks noChangeAspect="1"/>
          </p:cNvPicPr>
          <p:nvPr/>
        </p:nvPicPr>
        <p:blipFill>
          <a:blip r:embed="rId5"/>
          <a:stretch>
            <a:fillRect/>
          </a:stretch>
        </p:blipFill>
        <p:spPr>
          <a:xfrm>
            <a:off x="6987976" y="1698174"/>
            <a:ext cx="1076159" cy="1541059"/>
          </a:xfrm>
          <a:prstGeom prst="rect">
            <a:avLst/>
          </a:prstGeom>
        </p:spPr>
      </p:pic>
      <p:sp>
        <p:nvSpPr>
          <p:cNvPr id="7" name="TextBox 6"/>
          <p:cNvSpPr txBox="1"/>
          <p:nvPr/>
        </p:nvSpPr>
        <p:spPr>
          <a:xfrm>
            <a:off x="804157" y="6009969"/>
            <a:ext cx="8075240" cy="646331"/>
          </a:xfrm>
          <a:prstGeom prst="rect">
            <a:avLst/>
          </a:prstGeom>
          <a:noFill/>
        </p:spPr>
        <p:txBody>
          <a:bodyPr wrap="square" rtlCol="0">
            <a:spAutoFit/>
          </a:bodyPr>
          <a:lstStyle/>
          <a:p>
            <a:r>
              <a:rPr lang="en-GB" sz="3600" dirty="0"/>
              <a:t>Please label all items of clothing clearly</a:t>
            </a:r>
          </a:p>
        </p:txBody>
      </p:sp>
      <p:sp>
        <p:nvSpPr>
          <p:cNvPr id="8" name="Rectangle 7"/>
          <p:cNvSpPr/>
          <p:nvPr/>
        </p:nvSpPr>
        <p:spPr>
          <a:xfrm>
            <a:off x="6600542" y="708546"/>
            <a:ext cx="1851029" cy="923330"/>
          </a:xfrm>
          <a:prstGeom prst="rect">
            <a:avLst/>
          </a:prstGeom>
        </p:spPr>
        <p:txBody>
          <a:bodyPr wrap="square">
            <a:spAutoFit/>
          </a:bodyPr>
          <a:lstStyle/>
          <a:p>
            <a:r>
              <a:rPr lang="en-GB" dirty="0"/>
              <a:t>Polo neck t-shirt- white, blue, red, yellow. </a:t>
            </a:r>
          </a:p>
        </p:txBody>
      </p:sp>
      <p:sp>
        <p:nvSpPr>
          <p:cNvPr id="9" name="Rectangle 8"/>
          <p:cNvSpPr/>
          <p:nvPr/>
        </p:nvSpPr>
        <p:spPr>
          <a:xfrm>
            <a:off x="683569" y="695908"/>
            <a:ext cx="1872208" cy="646331"/>
          </a:xfrm>
          <a:prstGeom prst="rect">
            <a:avLst/>
          </a:prstGeom>
        </p:spPr>
        <p:txBody>
          <a:bodyPr wrap="square">
            <a:spAutoFit/>
          </a:bodyPr>
          <a:lstStyle/>
          <a:p>
            <a:r>
              <a:rPr lang="en-GB" dirty="0"/>
              <a:t>Royal blue jumper or cardigan</a:t>
            </a:r>
          </a:p>
        </p:txBody>
      </p:sp>
      <p:pic>
        <p:nvPicPr>
          <p:cNvPr id="10" name="Picture 9"/>
          <p:cNvPicPr>
            <a:picLocks noChangeAspect="1"/>
          </p:cNvPicPr>
          <p:nvPr/>
        </p:nvPicPr>
        <p:blipFill>
          <a:blip r:embed="rId6"/>
          <a:stretch>
            <a:fillRect/>
          </a:stretch>
        </p:blipFill>
        <p:spPr>
          <a:xfrm>
            <a:off x="784338" y="3501500"/>
            <a:ext cx="1571888" cy="1594280"/>
          </a:xfrm>
          <a:prstGeom prst="rect">
            <a:avLst/>
          </a:prstGeom>
        </p:spPr>
      </p:pic>
      <p:sp>
        <p:nvSpPr>
          <p:cNvPr id="12" name="Rectangle 11"/>
          <p:cNvSpPr/>
          <p:nvPr/>
        </p:nvSpPr>
        <p:spPr>
          <a:xfrm>
            <a:off x="3005102" y="4298640"/>
            <a:ext cx="3576187" cy="369332"/>
          </a:xfrm>
          <a:prstGeom prst="rect">
            <a:avLst/>
          </a:prstGeom>
        </p:spPr>
        <p:txBody>
          <a:bodyPr wrap="square">
            <a:spAutoFit/>
          </a:bodyPr>
          <a:lstStyle/>
          <a:p>
            <a:endParaRPr lang="en-GB" dirty="0"/>
          </a:p>
        </p:txBody>
      </p:sp>
      <p:sp>
        <p:nvSpPr>
          <p:cNvPr id="13" name="Rectangle 12"/>
          <p:cNvSpPr/>
          <p:nvPr/>
        </p:nvSpPr>
        <p:spPr>
          <a:xfrm>
            <a:off x="2555777" y="3161831"/>
            <a:ext cx="3824415" cy="1477328"/>
          </a:xfrm>
          <a:prstGeom prst="rect">
            <a:avLst/>
          </a:prstGeom>
        </p:spPr>
        <p:txBody>
          <a:bodyPr wrap="square">
            <a:spAutoFit/>
          </a:bodyPr>
          <a:lstStyle/>
          <a:p>
            <a:pPr lvl="0"/>
            <a:r>
              <a:rPr lang="en-GB" dirty="0">
                <a:solidFill>
                  <a:prstClr val="black"/>
                </a:solidFill>
              </a:rPr>
              <a:t>Items of clothing with the school logo are available to order from </a:t>
            </a:r>
          </a:p>
          <a:p>
            <a:pPr lvl="0"/>
            <a:r>
              <a:rPr lang="en-GB" u="sng" dirty="0">
                <a:solidFill>
                  <a:srgbClr val="0000FF"/>
                </a:solidFill>
                <a:ea typeface="Calibri" panose="020F0502020204030204" pitchFamily="34" charset="0"/>
                <a:cs typeface="Times New Roman" panose="02020603050405020304" pitchFamily="18" charset="0"/>
                <a:hlinkClick r:id="rId7"/>
              </a:rPr>
              <a:t>www.whittakersschoolwear.co.uk</a:t>
            </a:r>
            <a:endParaRPr lang="en-GB" u="sng" dirty="0">
              <a:solidFill>
                <a:srgbClr val="0000FF"/>
              </a:solidFill>
              <a:ea typeface="Calibri" panose="020F0502020204030204" pitchFamily="34" charset="0"/>
              <a:cs typeface="Times New Roman" panose="02020603050405020304" pitchFamily="18" charset="0"/>
            </a:endParaRPr>
          </a:p>
          <a:p>
            <a:pPr lvl="0"/>
            <a:r>
              <a:rPr lang="en-US" dirty="0">
                <a:solidFill>
                  <a:prstClr val="black"/>
                </a:solidFill>
                <a:ea typeface="Calibri" panose="020F0502020204030204" pitchFamily="34" charset="0"/>
                <a:cs typeface="Times New Roman" panose="02020603050405020304" pitchFamily="18" charset="0"/>
              </a:rPr>
              <a:t>or</a:t>
            </a:r>
          </a:p>
          <a:p>
            <a:pPr lvl="0"/>
            <a:r>
              <a:rPr lang="en-US" dirty="0">
                <a:solidFill>
                  <a:prstClr val="black"/>
                </a:solidFill>
                <a:ea typeface="Calibri" panose="020F0502020204030204" pitchFamily="34" charset="0"/>
                <a:cs typeface="Times New Roman" panose="02020603050405020304" pitchFamily="18" charset="0"/>
                <a:hlinkClick r:id="rId8"/>
              </a:rPr>
              <a:t>www.mclellanclothing.com</a:t>
            </a:r>
            <a:r>
              <a:rPr lang="en-US" dirty="0">
                <a:solidFill>
                  <a:prstClr val="black"/>
                </a:solidFill>
                <a:ea typeface="Calibri" panose="020F0502020204030204" pitchFamily="34" charset="0"/>
                <a:cs typeface="Times New Roman" panose="02020603050405020304" pitchFamily="18" charset="0"/>
              </a:rPr>
              <a:t> </a:t>
            </a:r>
            <a:endParaRPr lang="en-GB" dirty="0">
              <a:solidFill>
                <a:prstClr val="black"/>
              </a:solidFill>
            </a:endParaRPr>
          </a:p>
        </p:txBody>
      </p:sp>
      <p:pic>
        <p:nvPicPr>
          <p:cNvPr id="14" name="Picture 13"/>
          <p:cNvPicPr>
            <a:picLocks noChangeAspect="1"/>
          </p:cNvPicPr>
          <p:nvPr/>
        </p:nvPicPr>
        <p:blipFill>
          <a:blip r:embed="rId9"/>
          <a:stretch>
            <a:fillRect/>
          </a:stretch>
        </p:blipFill>
        <p:spPr>
          <a:xfrm>
            <a:off x="700042" y="1430548"/>
            <a:ext cx="1656184" cy="1656184"/>
          </a:xfrm>
          <a:prstGeom prst="rect">
            <a:avLst/>
          </a:prstGeom>
        </p:spPr>
      </p:pic>
      <p:sp>
        <p:nvSpPr>
          <p:cNvPr id="15" name="Rectangle 14"/>
          <p:cNvSpPr/>
          <p:nvPr/>
        </p:nvSpPr>
        <p:spPr>
          <a:xfrm>
            <a:off x="2555777" y="4736571"/>
            <a:ext cx="4572000" cy="1200329"/>
          </a:xfrm>
          <a:prstGeom prst="rect">
            <a:avLst/>
          </a:prstGeom>
        </p:spPr>
        <p:txBody>
          <a:bodyPr>
            <a:spAutoFit/>
          </a:bodyPr>
          <a:lstStyle/>
          <a:p>
            <a:r>
              <a:rPr lang="en-GB" dirty="0"/>
              <a:t>More information about uniform is available at: </a:t>
            </a:r>
            <a:r>
              <a:rPr lang="en-GB" dirty="0">
                <a:hlinkClick r:id="rId10"/>
              </a:rPr>
              <a:t>https://www.springwoodschool.org.uk/school-uniform/</a:t>
            </a:r>
            <a:endParaRPr lang="en-GB" dirty="0"/>
          </a:p>
        </p:txBody>
      </p:sp>
      <p:sp>
        <p:nvSpPr>
          <p:cNvPr id="16" name="Rectangle 15"/>
          <p:cNvSpPr/>
          <p:nvPr/>
        </p:nvSpPr>
        <p:spPr>
          <a:xfrm>
            <a:off x="3651269" y="674279"/>
            <a:ext cx="1851029" cy="923330"/>
          </a:xfrm>
          <a:prstGeom prst="rect">
            <a:avLst/>
          </a:prstGeom>
        </p:spPr>
        <p:txBody>
          <a:bodyPr wrap="square">
            <a:spAutoFit/>
          </a:bodyPr>
          <a:lstStyle/>
          <a:p>
            <a:r>
              <a:rPr lang="en-GB" dirty="0"/>
              <a:t>Black or grey trousers/skirt/ pinafore/shorts</a:t>
            </a:r>
          </a:p>
        </p:txBody>
      </p:sp>
    </p:spTree>
    <p:custDataLst>
      <p:tags r:id="rId1"/>
    </p:custDataLst>
    <p:extLst>
      <p:ext uri="{BB962C8B-B14F-4D97-AF65-F5344CB8AC3E}">
        <p14:creationId xmlns:p14="http://schemas.microsoft.com/office/powerpoint/2010/main" val="273511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 Kit and Outdoor Clothing</a:t>
            </a:r>
          </a:p>
        </p:txBody>
      </p:sp>
      <p:sp>
        <p:nvSpPr>
          <p:cNvPr id="3" name="Content Placeholder 2"/>
          <p:cNvSpPr>
            <a:spLocks noGrp="1"/>
          </p:cNvSpPr>
          <p:nvPr>
            <p:ph idx="1"/>
          </p:nvPr>
        </p:nvSpPr>
        <p:spPr/>
        <p:txBody>
          <a:bodyPr/>
          <a:lstStyle/>
          <a:p>
            <a:r>
              <a:rPr lang="en-GB" dirty="0"/>
              <a:t>Please send a pair of shorts, t-shirt and pumps for PE lessons</a:t>
            </a:r>
          </a:p>
          <a:p>
            <a:r>
              <a:rPr lang="en-GB" dirty="0"/>
              <a:t>Please send into school, a pair of wellingtons and a waterproof coat for outdoor activities</a:t>
            </a:r>
          </a:p>
          <a:p>
            <a:r>
              <a:rPr lang="en-GB" dirty="0"/>
              <a:t>In the warmer weather, please send a hat and sun cream in for your child. </a:t>
            </a:r>
          </a:p>
        </p:txBody>
      </p:sp>
      <p:pic>
        <p:nvPicPr>
          <p:cNvPr id="4" name="Picture 3"/>
          <p:cNvPicPr>
            <a:picLocks noChangeAspect="1"/>
          </p:cNvPicPr>
          <p:nvPr/>
        </p:nvPicPr>
        <p:blipFill>
          <a:blip r:embed="rId3"/>
          <a:stretch>
            <a:fillRect/>
          </a:stretch>
        </p:blipFill>
        <p:spPr>
          <a:xfrm>
            <a:off x="611560" y="5339377"/>
            <a:ext cx="8266892" cy="969348"/>
          </a:xfrm>
          <a:prstGeom prst="rect">
            <a:avLst/>
          </a:prstGeom>
        </p:spPr>
      </p:pic>
    </p:spTree>
    <p:custDataLst>
      <p:tags r:id="rId1"/>
    </p:custDataLst>
    <p:extLst>
      <p:ext uri="{BB962C8B-B14F-4D97-AF65-F5344CB8AC3E}">
        <p14:creationId xmlns:p14="http://schemas.microsoft.com/office/powerpoint/2010/main" val="1000350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491880" y="1229304"/>
            <a:ext cx="5472608" cy="224676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At Springwood we use </a:t>
            </a:r>
            <a:r>
              <a:rPr kumimoji="0" lang="en-GB" sz="2000" b="0" i="0" u="none" strike="noStrike" kern="1200" cap="none" spc="0" normalizeH="0" baseline="0" noProof="0" dirty="0" err="1">
                <a:ln>
                  <a:noFill/>
                </a:ln>
                <a:solidFill>
                  <a:prstClr val="black"/>
                </a:solidFill>
                <a:effectLst/>
                <a:uLnTx/>
                <a:uFillTx/>
                <a:latin typeface="Calibri"/>
                <a:ea typeface="+mn-ea"/>
                <a:cs typeface="+mn-cs"/>
              </a:rPr>
              <a:t>Weduc</a:t>
            </a:r>
            <a:r>
              <a:rPr kumimoji="0" lang="en-GB" sz="2000" b="0" i="0" u="none" strike="noStrike" kern="1200" cap="none" spc="0" normalizeH="0" baseline="0" noProof="0" dirty="0">
                <a:ln>
                  <a:noFill/>
                </a:ln>
                <a:solidFill>
                  <a:prstClr val="black"/>
                </a:solidFill>
                <a:effectLst/>
                <a:uLnTx/>
                <a:uFillTx/>
                <a:latin typeface="Calibri"/>
                <a:ea typeface="+mn-ea"/>
                <a:cs typeface="+mn-cs"/>
              </a:rPr>
              <a:t>. Connect to communicate with our parents. If you have not yet got this please see the Parent Information Handbook pages 6, 7, 8, 9 for information on how to register.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Page 10 will show you how messages can be sent to your child’s class team</a:t>
            </a:r>
          </a:p>
        </p:txBody>
      </p:sp>
      <p:sp>
        <p:nvSpPr>
          <p:cNvPr id="9" name="Rectangle 8"/>
          <p:cNvSpPr/>
          <p:nvPr/>
        </p:nvSpPr>
        <p:spPr>
          <a:xfrm>
            <a:off x="611560" y="4546793"/>
            <a:ext cx="4670897" cy="19389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Payments to school are made through our online payment system, School Gateway.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If you have not yet got this please see the Parent Information Handbook pages 9 and 12 information on how to register with </a:t>
            </a:r>
            <a:r>
              <a:rPr kumimoji="0" lang="en-GB" sz="2000" b="0" i="0" u="none" strike="noStrike" kern="1200" cap="none" spc="0" normalizeH="0" baseline="0" noProof="0" dirty="0">
                <a:ln>
                  <a:noFill/>
                </a:ln>
                <a:solidFill>
                  <a:prstClr val="black"/>
                </a:solidFill>
                <a:effectLst/>
                <a:uLnTx/>
                <a:uFillTx/>
                <a:latin typeface="Calibri"/>
                <a:ea typeface="+mn-ea"/>
                <a:cs typeface="+mn-cs"/>
              </a:rPr>
              <a:t>School Gateway</a:t>
            </a:r>
            <a:r>
              <a:rPr kumimoji="0" lang="en-US" sz="2000" b="0" i="0" u="none" strike="noStrike" kern="1200" cap="none" spc="0" normalizeH="0" baseline="0" noProof="0" dirty="0">
                <a:ln>
                  <a:noFill/>
                </a:ln>
                <a:solidFill>
                  <a:prstClr val="black"/>
                </a:solidFill>
                <a:effectLst/>
                <a:uLnTx/>
                <a:uFillTx/>
                <a:latin typeface="Calibri"/>
                <a:ea typeface="+mn-ea"/>
                <a:cs typeface="+mn-cs"/>
              </a:rPr>
              <a:t>.</a:t>
            </a:r>
            <a:endParaRPr kumimoji="0" lang="en-GB" sz="20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a:off x="1259632" y="1700808"/>
            <a:ext cx="1296144" cy="1236656"/>
          </a:xfrm>
          <a:prstGeom prst="rect">
            <a:avLst/>
          </a:prstGeom>
        </p:spPr>
      </p:pic>
      <p:pic>
        <p:nvPicPr>
          <p:cNvPr id="10" name="Picture 9" descr="School Gateway - South Tawton Primary School and Pre-School"/>
          <p:cNvPicPr/>
          <p:nvPr/>
        </p:nvPicPr>
        <p:blipFill>
          <a:blip r:embed="rId3">
            <a:extLst>
              <a:ext uri="{28A0092B-C50C-407E-A947-70E740481C1C}">
                <a14:useLocalDpi xmlns:a14="http://schemas.microsoft.com/office/drawing/2010/main" val="0"/>
              </a:ext>
            </a:extLst>
          </a:blip>
          <a:srcRect/>
          <a:stretch>
            <a:fillRect/>
          </a:stretch>
        </p:blipFill>
        <p:spPr bwMode="auto">
          <a:xfrm>
            <a:off x="5508104" y="4797152"/>
            <a:ext cx="1438275" cy="1438275"/>
          </a:xfrm>
          <a:prstGeom prst="rect">
            <a:avLst/>
          </a:prstGeom>
          <a:noFill/>
          <a:ln>
            <a:noFill/>
          </a:ln>
        </p:spPr>
      </p:pic>
      <p:sp>
        <p:nvSpPr>
          <p:cNvPr id="2" name="Title 1"/>
          <p:cNvSpPr>
            <a:spLocks noGrp="1"/>
          </p:cNvSpPr>
          <p:nvPr>
            <p:ph type="title"/>
          </p:nvPr>
        </p:nvSpPr>
        <p:spPr/>
        <p:txBody>
          <a:bodyPr/>
          <a:lstStyle/>
          <a:p>
            <a:r>
              <a:rPr lang="en-GB" dirty="0"/>
              <a:t>Information for Parents</a:t>
            </a:r>
          </a:p>
        </p:txBody>
      </p:sp>
    </p:spTree>
    <p:extLst>
      <p:ext uri="{BB962C8B-B14F-4D97-AF65-F5344CB8AC3E}">
        <p14:creationId xmlns:p14="http://schemas.microsoft.com/office/powerpoint/2010/main" val="2321824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Free School Meals</a:t>
            </a:r>
          </a:p>
        </p:txBody>
      </p:sp>
      <p:sp>
        <p:nvSpPr>
          <p:cNvPr id="3" name="Content Placeholder 2"/>
          <p:cNvSpPr>
            <a:spLocks noGrp="1"/>
          </p:cNvSpPr>
          <p:nvPr>
            <p:ph idx="1"/>
          </p:nvPr>
        </p:nvSpPr>
        <p:spPr>
          <a:xfrm>
            <a:off x="457200" y="1403207"/>
            <a:ext cx="8229600" cy="5122137"/>
          </a:xfrm>
        </p:spPr>
        <p:txBody>
          <a:bodyPr>
            <a:normAutofit fontScale="70000" lnSpcReduction="20000"/>
          </a:bodyPr>
          <a:lstStyle/>
          <a:p>
            <a:r>
              <a:rPr lang="en-GB" sz="5900" dirty="0"/>
              <a:t>If your child is eligible for free school meals, they may also be entitled to additional funds, paid to school, to boost their learning.</a:t>
            </a:r>
          </a:p>
          <a:p>
            <a:r>
              <a:rPr lang="en-GB" sz="5900" dirty="0"/>
              <a:t>Children qualify for free school meals if you receive benefits.</a:t>
            </a:r>
          </a:p>
          <a:p>
            <a:pPr lvl="0"/>
            <a:r>
              <a:rPr lang="en-GB" sz="5900" dirty="0"/>
              <a:t>Pupils can also bring their own packed lunch. </a:t>
            </a:r>
          </a:p>
          <a:p>
            <a:endParaRPr lang="en-GB" sz="3800" dirty="0"/>
          </a:p>
          <a:p>
            <a:endParaRPr lang="en-GB" dirty="0"/>
          </a:p>
        </p:txBody>
      </p:sp>
    </p:spTree>
    <p:extLst>
      <p:ext uri="{BB962C8B-B14F-4D97-AF65-F5344CB8AC3E}">
        <p14:creationId xmlns:p14="http://schemas.microsoft.com/office/powerpoint/2010/main" val="4106123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072" y="-171400"/>
            <a:ext cx="8229600" cy="1143000"/>
          </a:xfrm>
        </p:spPr>
        <p:txBody>
          <a:bodyPr/>
          <a:lstStyle/>
          <a:p>
            <a:r>
              <a:rPr lang="en-GB" dirty="0">
                <a:solidFill>
                  <a:prstClr val="black"/>
                </a:solidFill>
              </a:rPr>
              <a:t>Free School Meals</a:t>
            </a:r>
            <a:endParaRPr lang="en-GB" dirty="0"/>
          </a:p>
        </p:txBody>
      </p:sp>
      <p:sp>
        <p:nvSpPr>
          <p:cNvPr id="3" name="Content Placeholder 2"/>
          <p:cNvSpPr>
            <a:spLocks noGrp="1"/>
          </p:cNvSpPr>
          <p:nvPr>
            <p:ph idx="1"/>
          </p:nvPr>
        </p:nvSpPr>
        <p:spPr>
          <a:xfrm>
            <a:off x="87655" y="971600"/>
            <a:ext cx="9036496" cy="4525963"/>
          </a:xfrm>
        </p:spPr>
        <p:txBody>
          <a:bodyPr>
            <a:noAutofit/>
          </a:bodyPr>
          <a:lstStyle/>
          <a:p>
            <a:pPr lvl="0"/>
            <a:r>
              <a:rPr lang="en-GB" sz="2800" dirty="0">
                <a:solidFill>
                  <a:prstClr val="black"/>
                </a:solidFill>
              </a:rPr>
              <a:t>If you are in receipt of benefits and your child qualifies for free school meals, it’s important that you apply so that school can access the additional funds. </a:t>
            </a:r>
          </a:p>
          <a:p>
            <a:pPr algn="ctr">
              <a:lnSpc>
                <a:spcPct val="115000"/>
              </a:lnSpc>
              <a:spcAft>
                <a:spcPts val="1000"/>
              </a:spcAft>
            </a:pPr>
            <a:r>
              <a:rPr lang="en-GB" sz="2800" dirty="0">
                <a:ea typeface="Batang" panose="02030600000101010101" pitchFamily="18" charset="-127"/>
                <a:cs typeface="Times New Roman" panose="02020603050405020304" pitchFamily="18" charset="0"/>
              </a:rPr>
              <a:t>Telephone 0161 793 2500 - opt 2, then opt 5</a:t>
            </a:r>
            <a:endParaRPr lang="en-GB" sz="2800" dirty="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en-GB" sz="2800" dirty="0">
                <a:ea typeface="Batang" panose="02030600000101010101" pitchFamily="18" charset="-127"/>
                <a:cs typeface="Times New Roman" panose="02020603050405020304" pitchFamily="18" charset="0"/>
              </a:rPr>
              <a:t>Or apply online via the following web page:</a:t>
            </a:r>
            <a:endParaRPr lang="en-GB" sz="2800" dirty="0">
              <a:ea typeface="Calibri" panose="020F0502020204030204" pitchFamily="34" charset="0"/>
              <a:cs typeface="Times New Roman" panose="02020603050405020304" pitchFamily="18" charset="0"/>
            </a:endParaRPr>
          </a:p>
          <a:p>
            <a:pPr algn="ctr">
              <a:lnSpc>
                <a:spcPct val="115000"/>
              </a:lnSpc>
              <a:spcAft>
                <a:spcPts val="1000"/>
              </a:spcAft>
            </a:pPr>
            <a:r>
              <a:rPr lang="en-GB" sz="2400" dirty="0">
                <a:ea typeface="Batang" panose="02030600000101010101" pitchFamily="18" charset="-127"/>
                <a:cs typeface="Times New Roman" panose="02020603050405020304" pitchFamily="18" charset="0"/>
              </a:rPr>
              <a:t> </a:t>
            </a:r>
            <a:r>
              <a:rPr lang="en-GB" sz="2400" u="sng" dirty="0">
                <a:solidFill>
                  <a:srgbClr val="0000FF"/>
                </a:solidFill>
                <a:ea typeface="Batang" panose="02030600000101010101" pitchFamily="18" charset="-127"/>
                <a:cs typeface="Times New Roman" panose="02020603050405020304" pitchFamily="18" charset="0"/>
                <a:hlinkClick r:id="rId2"/>
              </a:rPr>
              <a:t>http://www.salford.gov.uk/schools-and-learning/free-school-meals/</a:t>
            </a:r>
            <a:endParaRPr lang="en-GB" sz="2400" dirty="0">
              <a:ea typeface="Calibri" panose="020F0502020204030204" pitchFamily="34" charset="0"/>
              <a:cs typeface="Times New Roman" panose="02020603050405020304" pitchFamily="18" charset="0"/>
            </a:endParaRPr>
          </a:p>
          <a:p>
            <a:pPr lvl="0"/>
            <a:r>
              <a:rPr lang="en-GB" sz="2800" dirty="0">
                <a:solidFill>
                  <a:prstClr val="black"/>
                </a:solidFill>
              </a:rPr>
              <a:t>For further details, see the Parent Information Handbook page 12.</a:t>
            </a:r>
            <a:endParaRPr lang="en-GB" sz="2800" dirty="0"/>
          </a:p>
        </p:txBody>
      </p:sp>
    </p:spTree>
    <p:extLst>
      <p:ext uri="{BB962C8B-B14F-4D97-AF65-F5344CB8AC3E}">
        <p14:creationId xmlns:p14="http://schemas.microsoft.com/office/powerpoint/2010/main" val="4123670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Community Playground Pass</a:t>
            </a:r>
          </a:p>
        </p:txBody>
      </p:sp>
      <p:sp>
        <p:nvSpPr>
          <p:cNvPr id="3" name="Content Placeholder 2"/>
          <p:cNvSpPr>
            <a:spLocks noGrp="1"/>
          </p:cNvSpPr>
          <p:nvPr>
            <p:ph idx="1"/>
          </p:nvPr>
        </p:nvSpPr>
        <p:spPr>
          <a:xfrm>
            <a:off x="457200" y="1052736"/>
            <a:ext cx="8229600" cy="4525963"/>
          </a:xfrm>
        </p:spPr>
        <p:txBody>
          <a:bodyPr>
            <a:noAutofit/>
          </a:bodyPr>
          <a:lstStyle/>
          <a:p>
            <a:r>
              <a:rPr lang="en-GB" sz="2400" dirty="0"/>
              <a:t>Once you have registered on </a:t>
            </a:r>
            <a:r>
              <a:rPr lang="en-GB" sz="2400" dirty="0" err="1"/>
              <a:t>Weduc</a:t>
            </a:r>
            <a:r>
              <a:rPr lang="en-GB" sz="2400" dirty="0"/>
              <a:t> and you have activated your account, you will be able to apply for a Springwood Community Playground pass.  This involves filling in a short form, we will process the information and send a pass home with your child.</a:t>
            </a:r>
          </a:p>
          <a:p>
            <a:r>
              <a:rPr lang="en-GB" sz="2400" dirty="0"/>
              <a:t>The community playground is at the Swinton site.  It can be accessed after the school day, at weekends and during school holidays.  The pass activates both the pedestrian gate and large gate so you have access to the carpark.</a:t>
            </a:r>
          </a:p>
          <a:p>
            <a:r>
              <a:rPr lang="en-GB" sz="2400" dirty="0"/>
              <a:t>The playground gate has a </a:t>
            </a:r>
            <a:r>
              <a:rPr lang="en-GB" sz="2400" dirty="0" err="1"/>
              <a:t>carabiner</a:t>
            </a:r>
            <a:r>
              <a:rPr lang="en-GB" sz="2400" dirty="0"/>
              <a:t> on it.  Please make sure that this is back on when you have finished your time on the playground.</a:t>
            </a:r>
          </a:p>
          <a:p>
            <a:r>
              <a:rPr lang="en-GB" sz="2400" dirty="0"/>
              <a:t>The pass will also let you gain access to the community bathrooms.  </a:t>
            </a:r>
          </a:p>
        </p:txBody>
      </p:sp>
    </p:spTree>
    <p:extLst>
      <p:ext uri="{BB962C8B-B14F-4D97-AF65-F5344CB8AC3E}">
        <p14:creationId xmlns:p14="http://schemas.microsoft.com/office/powerpoint/2010/main" val="3194044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Parental Engagement</a:t>
            </a:r>
          </a:p>
        </p:txBody>
      </p:sp>
      <p:sp>
        <p:nvSpPr>
          <p:cNvPr id="3" name="Content Placeholder 2"/>
          <p:cNvSpPr>
            <a:spLocks noGrp="1"/>
          </p:cNvSpPr>
          <p:nvPr>
            <p:ph idx="1"/>
          </p:nvPr>
        </p:nvSpPr>
        <p:spPr>
          <a:xfrm>
            <a:off x="457200" y="1340768"/>
            <a:ext cx="8229600" cy="4785395"/>
          </a:xfrm>
        </p:spPr>
        <p:txBody>
          <a:bodyPr>
            <a:normAutofit fontScale="85000" lnSpcReduction="20000"/>
          </a:bodyPr>
          <a:lstStyle/>
          <a:p>
            <a:pPr lvl="0"/>
            <a:r>
              <a:rPr lang="en-GB" sz="2900" dirty="0">
                <a:solidFill>
                  <a:prstClr val="black"/>
                </a:solidFill>
              </a:rPr>
              <a:t>Parents play a very important part in their child’s education. Good communication links between home and school will benefit your child and help their learning and development.</a:t>
            </a:r>
          </a:p>
          <a:p>
            <a:pPr marL="0" lvl="0" indent="0">
              <a:buNone/>
            </a:pPr>
            <a:r>
              <a:rPr lang="en-GB" sz="2900" dirty="0">
                <a:solidFill>
                  <a:prstClr val="black"/>
                </a:solidFill>
              </a:rPr>
              <a:t>In addition to our communication via </a:t>
            </a:r>
            <a:r>
              <a:rPr lang="en-GB" sz="2900" dirty="0" err="1">
                <a:solidFill>
                  <a:prstClr val="black"/>
                </a:solidFill>
              </a:rPr>
              <a:t>Weduc</a:t>
            </a:r>
            <a:r>
              <a:rPr lang="en-GB" sz="2900" dirty="0">
                <a:solidFill>
                  <a:prstClr val="black"/>
                </a:solidFill>
              </a:rPr>
              <a:t>, at Springwood we have:</a:t>
            </a:r>
          </a:p>
          <a:p>
            <a:pPr lvl="0"/>
            <a:r>
              <a:rPr lang="en-GB" sz="2900" dirty="0">
                <a:solidFill>
                  <a:prstClr val="black"/>
                </a:solidFill>
              </a:rPr>
              <a:t>Parents’ Day/Evening in the Autumn and Summer Term</a:t>
            </a:r>
          </a:p>
          <a:p>
            <a:pPr lvl="0"/>
            <a:r>
              <a:rPr lang="en-GB" sz="2900" dirty="0">
                <a:solidFill>
                  <a:prstClr val="black"/>
                </a:solidFill>
              </a:rPr>
              <a:t>Annual review of EHC Plan</a:t>
            </a:r>
          </a:p>
          <a:p>
            <a:pPr lvl="0"/>
            <a:r>
              <a:rPr lang="en-GB" sz="2900" dirty="0">
                <a:solidFill>
                  <a:prstClr val="black"/>
                </a:solidFill>
              </a:rPr>
              <a:t>Termly Parent’s Weeks where you will be invited into school</a:t>
            </a:r>
          </a:p>
          <a:p>
            <a:pPr lvl="0"/>
            <a:r>
              <a:rPr lang="en-GB" sz="2900" dirty="0">
                <a:solidFill>
                  <a:prstClr val="black"/>
                </a:solidFill>
              </a:rPr>
              <a:t>Weekly photographs via </a:t>
            </a:r>
            <a:r>
              <a:rPr lang="en-GB" sz="2900" dirty="0" err="1">
                <a:solidFill>
                  <a:prstClr val="black"/>
                </a:solidFill>
              </a:rPr>
              <a:t>Weduc</a:t>
            </a:r>
            <a:endParaRPr lang="en-GB" sz="2900" dirty="0">
              <a:solidFill>
                <a:prstClr val="black"/>
              </a:solidFill>
            </a:endParaRPr>
          </a:p>
          <a:p>
            <a:pPr lvl="0"/>
            <a:endParaRPr lang="en-US" sz="2900" dirty="0">
              <a:solidFill>
                <a:prstClr val="black"/>
              </a:solidFill>
            </a:endParaRPr>
          </a:p>
          <a:p>
            <a:pPr marL="0" lvl="0" indent="0">
              <a:buNone/>
            </a:pPr>
            <a:r>
              <a:rPr lang="en-US" sz="2900" dirty="0">
                <a:solidFill>
                  <a:prstClr val="black"/>
                </a:solidFill>
              </a:rPr>
              <a:t>Where necessary, we can hold two meetings so that both parents can attend separately.</a:t>
            </a:r>
            <a:endParaRPr lang="en-GB" sz="2900" dirty="0">
              <a:solidFill>
                <a:prstClr val="black"/>
              </a:solidFill>
            </a:endParaRPr>
          </a:p>
          <a:p>
            <a:pPr marL="0" indent="0">
              <a:buNone/>
            </a:pPr>
            <a:endParaRPr lang="en-GB" dirty="0"/>
          </a:p>
        </p:txBody>
      </p:sp>
    </p:spTree>
    <p:custDataLst>
      <p:tags r:id="rId1"/>
    </p:custDataLst>
    <p:extLst>
      <p:ext uri="{BB962C8B-B14F-4D97-AF65-F5344CB8AC3E}">
        <p14:creationId xmlns:p14="http://schemas.microsoft.com/office/powerpoint/2010/main" val="3193953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Family Liaison Officers</a:t>
            </a:r>
          </a:p>
        </p:txBody>
      </p:sp>
      <p:sp>
        <p:nvSpPr>
          <p:cNvPr id="3" name="Content Placeholder 2"/>
          <p:cNvSpPr>
            <a:spLocks noGrp="1"/>
          </p:cNvSpPr>
          <p:nvPr>
            <p:ph idx="1"/>
          </p:nvPr>
        </p:nvSpPr>
        <p:spPr/>
        <p:txBody>
          <a:bodyPr>
            <a:normAutofit fontScale="85000" lnSpcReduction="20000"/>
          </a:bodyPr>
          <a:lstStyle/>
          <a:p>
            <a:r>
              <a:rPr lang="en-GB" dirty="0"/>
              <a:t>Our Family Liaison Officers, Rachael and Faye, are available to speak to you should you have any questions or concerns while your child is at Springwood.  Both FLOs support families work across all of our sites. </a:t>
            </a:r>
          </a:p>
          <a:p>
            <a:pPr marL="0" indent="0">
              <a:buNone/>
            </a:pPr>
            <a:r>
              <a:rPr lang="en-GB" dirty="0"/>
              <a:t>As part of they role they provide:</a:t>
            </a:r>
          </a:p>
          <a:p>
            <a:r>
              <a:rPr lang="en-GB" dirty="0"/>
              <a:t>Mental Health Support</a:t>
            </a:r>
          </a:p>
          <a:p>
            <a:r>
              <a:rPr lang="en-GB" dirty="0"/>
              <a:t>Parenting Support and Programs</a:t>
            </a:r>
          </a:p>
          <a:p>
            <a:r>
              <a:rPr lang="en-GB" dirty="0"/>
              <a:t>Parent Events</a:t>
            </a:r>
          </a:p>
          <a:p>
            <a:r>
              <a:rPr lang="en-GB" dirty="0"/>
              <a:t>Advocacy for you and your child</a:t>
            </a:r>
          </a:p>
          <a:p>
            <a:r>
              <a:rPr lang="en-GB" dirty="0"/>
              <a:t>Information about events and services in the local area</a:t>
            </a:r>
          </a:p>
          <a:p>
            <a:endParaRPr lang="en-GB" dirty="0"/>
          </a:p>
        </p:txBody>
      </p:sp>
      <p:pic>
        <p:nvPicPr>
          <p:cNvPr id="4" name="Picture 3"/>
          <p:cNvPicPr>
            <a:picLocks noChangeAspect="1"/>
          </p:cNvPicPr>
          <p:nvPr/>
        </p:nvPicPr>
        <p:blipFill rotWithShape="1">
          <a:blip r:embed="rId3"/>
          <a:srcRect l="6890" t="3278" r="3538" b="4928"/>
          <a:stretch/>
        </p:blipFill>
        <p:spPr>
          <a:xfrm rot="1900705">
            <a:off x="5508104" y="3068960"/>
            <a:ext cx="1872209" cy="2016224"/>
          </a:xfrm>
          <a:prstGeom prst="ellipse">
            <a:avLst/>
          </a:prstGeom>
          <a:ln>
            <a:noFill/>
          </a:ln>
          <a:effectLst>
            <a:softEdge rad="112500"/>
          </a:effectLst>
        </p:spPr>
      </p:pic>
      <p:pic>
        <p:nvPicPr>
          <p:cNvPr id="1026" name="Picture 2" descr="Faye Keho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8859" y="3252389"/>
            <a:ext cx="1194123" cy="164936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90571673"/>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Thank you for attending this morning</a:t>
            </a:r>
          </a:p>
        </p:txBody>
      </p:sp>
      <p:sp>
        <p:nvSpPr>
          <p:cNvPr id="3" name="Content Placeholder 2"/>
          <p:cNvSpPr>
            <a:spLocks noGrp="1"/>
          </p:cNvSpPr>
          <p:nvPr>
            <p:ph idx="1"/>
          </p:nvPr>
        </p:nvSpPr>
        <p:spPr/>
        <p:txBody>
          <a:bodyPr/>
          <a:lstStyle/>
          <a:p>
            <a:pPr algn="ctr">
              <a:buNone/>
            </a:pPr>
            <a:r>
              <a:rPr lang="en-GB" dirty="0"/>
              <a:t>Questions?</a:t>
            </a:r>
          </a:p>
          <a:p>
            <a:pPr>
              <a:buNone/>
            </a:pPr>
            <a:endParaRPr lang="en-GB" dirty="0"/>
          </a:p>
          <a:p>
            <a:pPr>
              <a:buNone/>
            </a:pPr>
            <a:r>
              <a:rPr lang="en-GB" dirty="0"/>
              <a:t>                       </a:t>
            </a:r>
          </a:p>
          <a:p>
            <a:pPr>
              <a:buNone/>
            </a:pPr>
            <a:endParaRPr lang="en-GB" dirty="0"/>
          </a:p>
          <a:p>
            <a:pPr algn="ctr">
              <a:buNone/>
            </a:pPr>
            <a:r>
              <a:rPr lang="en-GB" dirty="0"/>
              <a:t>If you have any further questions following this presentation, please email:</a:t>
            </a:r>
          </a:p>
          <a:p>
            <a:pPr algn="ctr">
              <a:buNone/>
            </a:pPr>
            <a:r>
              <a:rPr lang="en-GB" dirty="0">
                <a:hlinkClick r:id="rId3"/>
              </a:rPr>
              <a:t>springwood@salford.gov.uk</a:t>
            </a:r>
            <a:r>
              <a:rPr lang="en-GB" dirty="0"/>
              <a:t>   </a:t>
            </a:r>
          </a:p>
          <a:p>
            <a:pPr>
              <a:buNone/>
            </a:pPr>
            <a:endParaRPr lang="en-GB" dirty="0"/>
          </a:p>
        </p:txBody>
      </p:sp>
    </p:spTree>
    <p:custDataLst>
      <p:tags r:id="rId1"/>
    </p:custDataLst>
    <p:extLst>
      <p:ext uri="{BB962C8B-B14F-4D97-AF65-F5344CB8AC3E}">
        <p14:creationId xmlns:p14="http://schemas.microsoft.com/office/powerpoint/2010/main" val="1799625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1796</TotalTime>
  <Words>952</Words>
  <Application>Microsoft Office PowerPoint</Application>
  <PresentationFormat>On-screen Show (4:3)</PresentationFormat>
  <Paragraphs>112</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Batang</vt:lpstr>
      <vt:lpstr>Calibri</vt:lpstr>
      <vt:lpstr>Times New Roman</vt:lpstr>
      <vt:lpstr>Office Theme</vt:lpstr>
      <vt:lpstr>Welcome to Springwood School</vt:lpstr>
      <vt:lpstr>Springwood Swinton</vt:lpstr>
      <vt:lpstr>Meet the Teachers</vt:lpstr>
      <vt:lpstr>The School Day</vt:lpstr>
      <vt:lpstr>Assembly</vt:lpstr>
      <vt:lpstr>Key Stage 1 and Key Stage 2</vt:lpstr>
      <vt:lpstr>PowerPoint Presentation</vt:lpstr>
      <vt:lpstr>Independence</vt:lpstr>
      <vt:lpstr>Physical Development</vt:lpstr>
      <vt:lpstr>Sensory </vt:lpstr>
      <vt:lpstr>Cognition and Learning </vt:lpstr>
      <vt:lpstr>Behaviour For Learning</vt:lpstr>
      <vt:lpstr>Communication</vt:lpstr>
      <vt:lpstr>Communication</vt:lpstr>
      <vt:lpstr>Therapy and Health Services</vt:lpstr>
      <vt:lpstr>School Uniform</vt:lpstr>
      <vt:lpstr>PE Kit and Outdoor Clothing</vt:lpstr>
      <vt:lpstr>Information for Parents</vt:lpstr>
      <vt:lpstr>Free School Meals</vt:lpstr>
      <vt:lpstr>Free School Meals</vt:lpstr>
      <vt:lpstr>Community Playground Pass</vt:lpstr>
      <vt:lpstr> Parental Engagement</vt:lpstr>
      <vt:lpstr>Family Liaison Officers</vt:lpstr>
      <vt:lpstr>Thank you for attending this morning</vt:lpstr>
    </vt:vector>
  </TitlesOfParts>
  <Company>RM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Springwood School</dc:title>
  <dc:creator>Monks.L55</dc:creator>
  <cp:lastModifiedBy>Mrs J. Woodward - Styles</cp:lastModifiedBy>
  <cp:revision>140</cp:revision>
  <dcterms:created xsi:type="dcterms:W3CDTF">2012-07-08T18:03:52Z</dcterms:created>
  <dcterms:modified xsi:type="dcterms:W3CDTF">2024-07-09T12:38:17Z</dcterms:modified>
</cp:coreProperties>
</file>