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78" r:id="rId6"/>
    <p:sldId id="257" r:id="rId7"/>
    <p:sldId id="269" r:id="rId8"/>
    <p:sldId id="259" r:id="rId9"/>
    <p:sldId id="270" r:id="rId10"/>
    <p:sldId id="258" r:id="rId11"/>
    <p:sldId id="273" r:id="rId12"/>
    <p:sldId id="271" r:id="rId13"/>
    <p:sldId id="262" r:id="rId14"/>
    <p:sldId id="263" r:id="rId15"/>
    <p:sldId id="264" r:id="rId16"/>
    <p:sldId id="266" r:id="rId17"/>
    <p:sldId id="267" r:id="rId18"/>
    <p:sldId id="268" r:id="rId19"/>
    <p:sldId id="272" r:id="rId20"/>
    <p:sldId id="274" r:id="rId21"/>
    <p:sldId id="27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12181-7872-A55D-C443-DCD4443DD4F5}" v="266" dt="2026-05-12T11:50:26.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80" d="100"/>
          <a:sy n="80"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Manton" userId="S::jmanton@wigstonmat.org::3a03d66b-230e-4494-af44-f605cd4ef7b2" providerId="AD" clId="Web-{94512181-7872-A55D-C443-DCD4443DD4F5}"/>
    <pc:docChg chg="modSld">
      <pc:chgData name="Jonathan Manton" userId="S::jmanton@wigstonmat.org::3a03d66b-230e-4494-af44-f605cd4ef7b2" providerId="AD" clId="Web-{94512181-7872-A55D-C443-DCD4443DD4F5}" dt="2026-05-12T11:50:26.194" v="271" actId="14100"/>
      <pc:docMkLst>
        <pc:docMk/>
      </pc:docMkLst>
      <pc:sldChg chg="modSp">
        <pc:chgData name="Jonathan Manton" userId="S::jmanton@wigstonmat.org::3a03d66b-230e-4494-af44-f605cd4ef7b2" providerId="AD" clId="Web-{94512181-7872-A55D-C443-DCD4443DD4F5}" dt="2026-05-12T11:39:36.339" v="5" actId="20577"/>
        <pc:sldMkLst>
          <pc:docMk/>
          <pc:sldMk cId="1865300546" sldId="257"/>
        </pc:sldMkLst>
        <pc:spChg chg="mod">
          <ac:chgData name="Jonathan Manton" userId="S::jmanton@wigstonmat.org::3a03d66b-230e-4494-af44-f605cd4ef7b2" providerId="AD" clId="Web-{94512181-7872-A55D-C443-DCD4443DD4F5}" dt="2026-05-12T11:39:36.339" v="5" actId="20577"/>
          <ac:spMkLst>
            <pc:docMk/>
            <pc:sldMk cId="1865300546" sldId="257"/>
            <ac:spMk id="2" creationId="{E5FDC011-8F15-4878-B7F0-BEFB2DF69607}"/>
          </ac:spMkLst>
        </pc:spChg>
      </pc:sldChg>
      <pc:sldChg chg="modSp">
        <pc:chgData name="Jonathan Manton" userId="S::jmanton@wigstonmat.org::3a03d66b-230e-4494-af44-f605cd4ef7b2" providerId="AD" clId="Web-{94512181-7872-A55D-C443-DCD4443DD4F5}" dt="2026-05-12T11:39:40.949" v="9" actId="20577"/>
        <pc:sldMkLst>
          <pc:docMk/>
          <pc:sldMk cId="4168692289" sldId="259"/>
        </pc:sldMkLst>
        <pc:spChg chg="mod">
          <ac:chgData name="Jonathan Manton" userId="S::jmanton@wigstonmat.org::3a03d66b-230e-4494-af44-f605cd4ef7b2" providerId="AD" clId="Web-{94512181-7872-A55D-C443-DCD4443DD4F5}" dt="2026-05-12T11:39:40.949" v="9" actId="20577"/>
          <ac:spMkLst>
            <pc:docMk/>
            <pc:sldMk cId="4168692289" sldId="259"/>
            <ac:spMk id="2" creationId="{7452662E-5FF8-445C-911E-3D6147E82363}"/>
          </ac:spMkLst>
        </pc:spChg>
      </pc:sldChg>
      <pc:sldChg chg="modSp">
        <pc:chgData name="Jonathan Manton" userId="S::jmanton@wigstonmat.org::3a03d66b-230e-4494-af44-f605cd4ef7b2" providerId="AD" clId="Web-{94512181-7872-A55D-C443-DCD4443DD4F5}" dt="2026-05-12T11:49:58.114" v="269" actId="20577"/>
        <pc:sldMkLst>
          <pc:docMk/>
          <pc:sldMk cId="3277181046" sldId="262"/>
        </pc:sldMkLst>
        <pc:spChg chg="mod">
          <ac:chgData name="Jonathan Manton" userId="S::jmanton@wigstonmat.org::3a03d66b-230e-4494-af44-f605cd4ef7b2" providerId="AD" clId="Web-{94512181-7872-A55D-C443-DCD4443DD4F5}" dt="2026-05-12T11:49:58.114" v="269" actId="20577"/>
          <ac:spMkLst>
            <pc:docMk/>
            <pc:sldMk cId="3277181046" sldId="262"/>
            <ac:spMk id="3" creationId="{AD919963-AE4C-4AAD-8356-0477459D2A78}"/>
          </ac:spMkLst>
        </pc:spChg>
      </pc:sldChg>
      <pc:sldChg chg="modSp">
        <pc:chgData name="Jonathan Manton" userId="S::jmanton@wigstonmat.org::3a03d66b-230e-4494-af44-f605cd4ef7b2" providerId="AD" clId="Web-{94512181-7872-A55D-C443-DCD4443DD4F5}" dt="2026-05-12T11:40:02.153" v="10" actId="20577"/>
        <pc:sldMkLst>
          <pc:docMk/>
          <pc:sldMk cId="1907772406" sldId="266"/>
        </pc:sldMkLst>
        <pc:spChg chg="mod">
          <ac:chgData name="Jonathan Manton" userId="S::jmanton@wigstonmat.org::3a03d66b-230e-4494-af44-f605cd4ef7b2" providerId="AD" clId="Web-{94512181-7872-A55D-C443-DCD4443DD4F5}" dt="2026-05-12T11:40:02.153" v="10" actId="20577"/>
          <ac:spMkLst>
            <pc:docMk/>
            <pc:sldMk cId="1907772406" sldId="266"/>
            <ac:spMk id="2" creationId="{097F1110-763E-488D-A267-AFEA8D05D559}"/>
          </ac:spMkLst>
        </pc:spChg>
      </pc:sldChg>
      <pc:sldChg chg="modSp">
        <pc:chgData name="Jonathan Manton" userId="S::jmanton@wigstonmat.org::3a03d66b-230e-4494-af44-f605cd4ef7b2" providerId="AD" clId="Web-{94512181-7872-A55D-C443-DCD4443DD4F5}" dt="2026-05-12T11:39:29.667" v="4" actId="20577"/>
        <pc:sldMkLst>
          <pc:docMk/>
          <pc:sldMk cId="1767711783" sldId="269"/>
        </pc:sldMkLst>
        <pc:spChg chg="mod">
          <ac:chgData name="Jonathan Manton" userId="S::jmanton@wigstonmat.org::3a03d66b-230e-4494-af44-f605cd4ef7b2" providerId="AD" clId="Web-{94512181-7872-A55D-C443-DCD4443DD4F5}" dt="2026-05-12T11:39:29.667" v="4" actId="20577"/>
          <ac:spMkLst>
            <pc:docMk/>
            <pc:sldMk cId="1767711783" sldId="269"/>
            <ac:spMk id="3" creationId="{CF3EF672-2354-41C0-8C1F-CBC5B02841D1}"/>
          </ac:spMkLst>
        </pc:spChg>
      </pc:sldChg>
      <pc:sldChg chg="modSp">
        <pc:chgData name="Jonathan Manton" userId="S::jmanton@wigstonmat.org::3a03d66b-230e-4494-af44-f605cd4ef7b2" providerId="AD" clId="Web-{94512181-7872-A55D-C443-DCD4443DD4F5}" dt="2026-05-12T11:50:26.194" v="271" actId="14100"/>
        <pc:sldMkLst>
          <pc:docMk/>
          <pc:sldMk cId="1681291710" sldId="271"/>
        </pc:sldMkLst>
        <pc:spChg chg="mod">
          <ac:chgData name="Jonathan Manton" userId="S::jmanton@wigstonmat.org::3a03d66b-230e-4494-af44-f605cd4ef7b2" providerId="AD" clId="Web-{94512181-7872-A55D-C443-DCD4443DD4F5}" dt="2026-05-12T11:50:26.194" v="271" actId="14100"/>
          <ac:spMkLst>
            <pc:docMk/>
            <pc:sldMk cId="1681291710" sldId="271"/>
            <ac:spMk id="3" creationId="{AD919963-AE4C-4AAD-8356-0477459D2A78}"/>
          </ac:spMkLst>
        </pc:spChg>
      </pc:sldChg>
      <pc:sldChg chg="modSp">
        <pc:chgData name="Jonathan Manton" userId="S::jmanton@wigstonmat.org::3a03d66b-230e-4494-af44-f605cd4ef7b2" providerId="AD" clId="Web-{94512181-7872-A55D-C443-DCD4443DD4F5}" dt="2026-05-12T11:42:46.675" v="68" actId="20577"/>
        <pc:sldMkLst>
          <pc:docMk/>
          <pc:sldMk cId="3753873562" sldId="274"/>
        </pc:sldMkLst>
        <pc:spChg chg="mod">
          <ac:chgData name="Jonathan Manton" userId="S::jmanton@wigstonmat.org::3a03d66b-230e-4494-af44-f605cd4ef7b2" providerId="AD" clId="Web-{94512181-7872-A55D-C443-DCD4443DD4F5}" dt="2026-05-12T11:42:46.675" v="68" actId="20577"/>
          <ac:spMkLst>
            <pc:docMk/>
            <pc:sldMk cId="3753873562" sldId="274"/>
            <ac:spMk id="3" creationId="{D5547629-0678-4261-A798-0C8F56E65E25}"/>
          </ac:spMkLst>
        </pc:spChg>
      </pc:sldChg>
      <pc:sldChg chg="modSp">
        <pc:chgData name="Jonathan Manton" userId="S::jmanton@wigstonmat.org::3a03d66b-230e-4494-af44-f605cd4ef7b2" providerId="AD" clId="Web-{94512181-7872-A55D-C443-DCD4443DD4F5}" dt="2026-05-12T11:41:31.265" v="30" actId="20577"/>
        <pc:sldMkLst>
          <pc:docMk/>
          <pc:sldMk cId="4100857794" sldId="275"/>
        </pc:sldMkLst>
        <pc:spChg chg="mod">
          <ac:chgData name="Jonathan Manton" userId="S::jmanton@wigstonmat.org::3a03d66b-230e-4494-af44-f605cd4ef7b2" providerId="AD" clId="Web-{94512181-7872-A55D-C443-DCD4443DD4F5}" dt="2026-05-12T11:41:31.265" v="30" actId="20577"/>
          <ac:spMkLst>
            <pc:docMk/>
            <pc:sldMk cId="4100857794" sldId="275"/>
            <ac:spMk id="3" creationId="{00000000-0000-0000-0000-000000000000}"/>
          </ac:spMkLst>
        </pc:spChg>
      </pc:sldChg>
      <pc:sldChg chg="modSp">
        <pc:chgData name="Jonathan Manton" userId="S::jmanton@wigstonmat.org::3a03d66b-230e-4494-af44-f605cd4ef7b2" providerId="AD" clId="Web-{94512181-7872-A55D-C443-DCD4443DD4F5}" dt="2026-05-12T11:49:46.551" v="265" actId="20577"/>
        <pc:sldMkLst>
          <pc:docMk/>
          <pc:sldMk cId="3629540425" sldId="278"/>
        </pc:sldMkLst>
        <pc:spChg chg="mod">
          <ac:chgData name="Jonathan Manton" userId="S::jmanton@wigstonmat.org::3a03d66b-230e-4494-af44-f605cd4ef7b2" providerId="AD" clId="Web-{94512181-7872-A55D-C443-DCD4443DD4F5}" dt="2026-05-12T11:49:46.551" v="265" actId="20577"/>
          <ac:spMkLst>
            <pc:docMk/>
            <pc:sldMk cId="3629540425" sldId="27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E51B0A-9BBD-4556-B1A7-4C8659F0B3E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90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51B0A-9BBD-4556-B1A7-4C8659F0B3E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161159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51B0A-9BBD-4556-B1A7-4C8659F0B3E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289121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51B0A-9BBD-4556-B1A7-4C8659F0B3E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291327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E51B0A-9BBD-4556-B1A7-4C8659F0B3E4}" type="datetimeFigureOut">
              <a:rPr lang="en-GB" smtClean="0"/>
              <a:t>12/05/2026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34FE15-A1CD-43BF-A326-723D638F3C0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54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E51B0A-9BBD-4556-B1A7-4C8659F0B3E4}" type="datetimeFigureOut">
              <a:rPr lang="en-GB" smtClean="0"/>
              <a:t>12/05/2026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405947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E51B0A-9BBD-4556-B1A7-4C8659F0B3E4}" type="datetimeFigureOut">
              <a:rPr lang="en-GB" smtClean="0"/>
              <a:t>12/05/2026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31573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E51B0A-9BBD-4556-B1A7-4C8659F0B3E4}" type="datetimeFigureOut">
              <a:rPr lang="en-GB" smtClean="0"/>
              <a:t>12/05/2026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119736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E51B0A-9BBD-4556-B1A7-4C8659F0B3E4}" type="datetimeFigureOut">
              <a:rPr lang="en-GB" smtClean="0"/>
              <a:t>12/05/2026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210557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E51B0A-9BBD-4556-B1A7-4C8659F0B3E4}" type="datetimeFigureOut">
              <a:rPr lang="en-GB" smtClean="0"/>
              <a:t>12/05/2026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34FE15-A1CD-43BF-A326-723D638F3C0A}" type="slidenum">
              <a:rPr lang="en-GB" smtClean="0"/>
              <a:t>‹#›</a:t>
            </a:fld>
            <a:endParaRPr lang="en-GB"/>
          </a:p>
        </p:txBody>
      </p:sp>
    </p:spTree>
    <p:extLst>
      <p:ext uri="{BB962C8B-B14F-4D97-AF65-F5344CB8AC3E}">
        <p14:creationId xmlns:p14="http://schemas.microsoft.com/office/powerpoint/2010/main" val="380703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E51B0A-9BBD-4556-B1A7-4C8659F0B3E4}" type="datetimeFigureOut">
              <a:rPr lang="en-GB" smtClean="0"/>
              <a:t>12/05/2026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34FE15-A1CD-43BF-A326-723D638F3C0A}" type="slidenum">
              <a:rPr lang="en-GB" smtClean="0"/>
              <a:t>‹#›</a:t>
            </a:fld>
            <a:endParaRPr lang="en-GB"/>
          </a:p>
        </p:txBody>
      </p:sp>
    </p:spTree>
    <p:extLst>
      <p:ext uri="{BB962C8B-B14F-4D97-AF65-F5344CB8AC3E}">
        <p14:creationId xmlns:p14="http://schemas.microsoft.com/office/powerpoint/2010/main" val="3085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E51B0A-9BBD-4556-B1A7-4C8659F0B3E4}" type="datetimeFigureOut">
              <a:rPr lang="en-GB" smtClean="0"/>
              <a:t>12/05/2026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34FE15-A1CD-43BF-A326-723D638F3C0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29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historyextra.com/period/tudor/battle-bosworth-facts-when-where-who-won-richard-iii-henry-vii-tudors-wars-roses-york-lancaster/" TargetMode="External"/><Relationship Id="rId13" Type="http://schemas.openxmlformats.org/officeDocument/2006/relationships/hyperlink" Target="https://www.youtube.com/watch?v=e3qER3Z3QyA" TargetMode="External"/><Relationship Id="rId18" Type="http://schemas.openxmlformats.org/officeDocument/2006/relationships/hyperlink" Target="https://www.historyextra.com/period/medieval/henry-vi-terrible-king/" TargetMode="External"/><Relationship Id="rId3" Type="http://schemas.openxmlformats.org/officeDocument/2006/relationships/hyperlink" Target="https://www.historyextra.com/period/medieval/the-wars-of-the-roses-york-v-beaufort/" TargetMode="External"/><Relationship Id="rId21" Type="http://schemas.openxmlformats.org/officeDocument/2006/relationships/image" Target="../media/image18.svg"/><Relationship Id="rId7" Type="http://schemas.openxmlformats.org/officeDocument/2006/relationships/hyperlink" Target="https://www.historyextra.com/period/plantagenet/the-5-greatest-mysteries-behind-the-wars-of-the-roses/" TargetMode="External"/><Relationship Id="rId12" Type="http://schemas.openxmlformats.org/officeDocument/2006/relationships/hyperlink" Target="https://www.youtube.com/watch?v=TeFRXB1LLYQ" TargetMode="External"/><Relationship Id="rId17" Type="http://schemas.openxmlformats.org/officeDocument/2006/relationships/hyperlink" Target="https://www.historyextra.com/period/plantagenet/house-york-princes-tower-thomas-penn-wars-roses/" TargetMode="External"/><Relationship Id="rId2" Type="http://schemas.openxmlformats.org/officeDocument/2006/relationships/hyperlink" Target="https://www.historyextra.com/period/medieval/did-richard-iii-really-kill-princes-in-tower-debate-historians/" TargetMode="External"/><Relationship Id="rId16" Type="http://schemas.openxmlformats.org/officeDocument/2006/relationships/hyperlink" Target="https://www.historyextra.com/period/tudor/fresh-views-on-the-wars-of-the-roses/" TargetMode="External"/><Relationship Id="rId20"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hyperlink" Target="https://www.historyextra.com/period/medieval/edward-iv-champion-of-the-wars-of-the-roses/" TargetMode="External"/><Relationship Id="rId11" Type="http://schemas.openxmlformats.org/officeDocument/2006/relationships/hyperlink" Target="https://www.youtube.com/watch?v=fG1NpCE1B5k&amp;t=125s" TargetMode="External"/><Relationship Id="rId5" Type="http://schemas.openxmlformats.org/officeDocument/2006/relationships/hyperlink" Target="https://www.historyextra.com/period/tudor/the-power-behind-the-throne-women-in-the-wars-of-the-roses/" TargetMode="External"/><Relationship Id="rId15" Type="http://schemas.openxmlformats.org/officeDocument/2006/relationships/hyperlink" Target="https://www.youtube.com/watch?v=bkRftHETKjU" TargetMode="External"/><Relationship Id="rId10" Type="http://schemas.openxmlformats.org/officeDocument/2006/relationships/hyperlink" Target="https://www.youtube.com/watch?v=SB_OThWd-eA&amp;t=2422s" TargetMode="External"/><Relationship Id="rId19" Type="http://schemas.openxmlformats.org/officeDocument/2006/relationships/hyperlink" Target="https://play.acast.com/s/dansnowshistoryhit/024e7896-8943-46d6-b91b-556d4c6e8ac3" TargetMode="External"/><Relationship Id="rId4" Type="http://schemas.openxmlformats.org/officeDocument/2006/relationships/hyperlink" Target="https://www.historyextra.com/period/plantagenet/henry-vi-nice-guy-terrible-king/" TargetMode="External"/><Relationship Id="rId9" Type="http://schemas.openxmlformats.org/officeDocument/2006/relationships/hyperlink" Target="https://www.historyextra.com/period/medieval/in-case-you-missed-it-treachery-at-bosworth-what-really-brought-down-richard-iii/" TargetMode="External"/><Relationship Id="rId14" Type="http://schemas.openxmlformats.org/officeDocument/2006/relationships/hyperlink" Target="https://www.youtube.com/watch?v=jvvhtIx2DRc&amp;t=2409s" TargetMode="External"/><Relationship Id="rId22"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2380-EB81-4837-9408-C767874770D4}"/>
              </a:ext>
            </a:extLst>
          </p:cNvPr>
          <p:cNvSpPr>
            <a:spLocks noGrp="1"/>
          </p:cNvSpPr>
          <p:nvPr>
            <p:ph type="ctrTitle"/>
          </p:nvPr>
        </p:nvSpPr>
        <p:spPr/>
        <p:txBody>
          <a:bodyPr/>
          <a:lstStyle/>
          <a:p>
            <a:r>
              <a:rPr lang="en-GB" dirty="0"/>
              <a:t>Background to the Wars of the Roses: Transition Work</a:t>
            </a:r>
          </a:p>
        </p:txBody>
      </p:sp>
      <p:sp>
        <p:nvSpPr>
          <p:cNvPr id="3" name="Subtitle 2">
            <a:extLst>
              <a:ext uri="{FF2B5EF4-FFF2-40B4-BE49-F238E27FC236}">
                <a16:creationId xmlns:a16="http://schemas.microsoft.com/office/drawing/2014/main" id="{38BEB58D-83DC-42B0-A430-1BB849D44E33}"/>
              </a:ext>
            </a:extLst>
          </p:cNvPr>
          <p:cNvSpPr>
            <a:spLocks noGrp="1"/>
          </p:cNvSpPr>
          <p:nvPr>
            <p:ph type="subTitle" idx="1"/>
          </p:nvPr>
        </p:nvSpPr>
        <p:spPr/>
        <p:txBody>
          <a:bodyPr/>
          <a:lstStyle/>
          <a:p>
            <a:endParaRPr lang="en-GB"/>
          </a:p>
        </p:txBody>
      </p:sp>
      <p:pic>
        <p:nvPicPr>
          <p:cNvPr id="4" name="Picture 14" descr="A picture containing shirt&#10;&#10;Description generated with very high confidence">
            <a:extLst>
              <a:ext uri="{FF2B5EF4-FFF2-40B4-BE49-F238E27FC236}">
                <a16:creationId xmlns:a16="http://schemas.microsoft.com/office/drawing/2014/main" id="{F1DA7F4D-EAD2-4A87-B920-112B997BBED2}"/>
              </a:ext>
            </a:extLst>
          </p:cNvPr>
          <p:cNvPicPr>
            <a:picLocks noChangeAspect="1"/>
          </p:cNvPicPr>
          <p:nvPr/>
        </p:nvPicPr>
        <p:blipFill>
          <a:blip r:embed="rId2"/>
          <a:stretch>
            <a:fillRect/>
          </a:stretch>
        </p:blipFill>
        <p:spPr>
          <a:xfrm>
            <a:off x="4833955" y="4455621"/>
            <a:ext cx="2585050" cy="1212691"/>
          </a:xfrm>
          <a:prstGeom prst="rect">
            <a:avLst/>
          </a:prstGeom>
        </p:spPr>
      </p:pic>
      <p:pic>
        <p:nvPicPr>
          <p:cNvPr id="5" name="Picture 12" descr="A picture containing drawing, food&#10;&#10;Description generated with very high confidence">
            <a:extLst>
              <a:ext uri="{FF2B5EF4-FFF2-40B4-BE49-F238E27FC236}">
                <a16:creationId xmlns:a16="http://schemas.microsoft.com/office/drawing/2014/main" id="{6FD4B24D-276B-4218-B8C3-6460783B7569}"/>
              </a:ext>
            </a:extLst>
          </p:cNvPr>
          <p:cNvPicPr>
            <a:picLocks noChangeAspect="1"/>
          </p:cNvPicPr>
          <p:nvPr/>
        </p:nvPicPr>
        <p:blipFill>
          <a:blip r:embed="rId3"/>
          <a:stretch>
            <a:fillRect/>
          </a:stretch>
        </p:blipFill>
        <p:spPr>
          <a:xfrm>
            <a:off x="1094509" y="4523464"/>
            <a:ext cx="1007314" cy="1007314"/>
          </a:xfrm>
          <a:prstGeom prst="rect">
            <a:avLst/>
          </a:prstGeom>
        </p:spPr>
      </p:pic>
      <p:pic>
        <p:nvPicPr>
          <p:cNvPr id="6" name="Picture 12" descr="A picture containing drawing, food&#10;&#10;Description generated with very high confidence">
            <a:extLst>
              <a:ext uri="{FF2B5EF4-FFF2-40B4-BE49-F238E27FC236}">
                <a16:creationId xmlns:a16="http://schemas.microsoft.com/office/drawing/2014/main" id="{4A9544D3-4C0D-466D-979B-10650D3EBE0C}"/>
              </a:ext>
            </a:extLst>
          </p:cNvPr>
          <p:cNvPicPr>
            <a:picLocks noChangeAspect="1"/>
          </p:cNvPicPr>
          <p:nvPr/>
        </p:nvPicPr>
        <p:blipFill>
          <a:blip r:embed="rId3"/>
          <a:stretch>
            <a:fillRect/>
          </a:stretch>
        </p:blipFill>
        <p:spPr>
          <a:xfrm>
            <a:off x="10156679" y="4523464"/>
            <a:ext cx="1007314" cy="1007314"/>
          </a:xfrm>
          <a:prstGeom prst="rect">
            <a:avLst/>
          </a:prstGeom>
        </p:spPr>
      </p:pic>
    </p:spTree>
    <p:extLst>
      <p:ext uri="{BB962C8B-B14F-4D97-AF65-F5344CB8AC3E}">
        <p14:creationId xmlns:p14="http://schemas.microsoft.com/office/powerpoint/2010/main" val="291546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8542-B03E-481E-9A6B-CC9675F9D8B2}"/>
              </a:ext>
            </a:extLst>
          </p:cNvPr>
          <p:cNvSpPr>
            <a:spLocks noGrp="1"/>
          </p:cNvSpPr>
          <p:nvPr>
            <p:ph type="title"/>
          </p:nvPr>
        </p:nvSpPr>
        <p:spPr/>
        <p:txBody>
          <a:bodyPr/>
          <a:lstStyle/>
          <a:p>
            <a:r>
              <a:rPr lang="en-GB" dirty="0"/>
              <a:t>Edward ‘The Black Prince’ (15</a:t>
            </a:r>
            <a:r>
              <a:rPr lang="en-GB" baseline="30000" dirty="0"/>
              <a:t>th</a:t>
            </a:r>
            <a:r>
              <a:rPr lang="en-GB" dirty="0"/>
              <a:t> June 1330 – 8</a:t>
            </a:r>
            <a:r>
              <a:rPr lang="en-GB" baseline="30000" dirty="0"/>
              <a:t>th</a:t>
            </a:r>
            <a:r>
              <a:rPr lang="en-GB" dirty="0"/>
              <a:t> June 1376) </a:t>
            </a:r>
          </a:p>
        </p:txBody>
      </p:sp>
      <p:sp>
        <p:nvSpPr>
          <p:cNvPr id="3" name="Content Placeholder 2">
            <a:extLst>
              <a:ext uri="{FF2B5EF4-FFF2-40B4-BE49-F238E27FC236}">
                <a16:creationId xmlns:a16="http://schemas.microsoft.com/office/drawing/2014/main" id="{AD919963-AE4C-4AAD-8356-0477459D2A78}"/>
              </a:ext>
            </a:extLst>
          </p:cNvPr>
          <p:cNvSpPr>
            <a:spLocks noGrp="1"/>
          </p:cNvSpPr>
          <p:nvPr>
            <p:ph idx="1"/>
          </p:nvPr>
        </p:nvSpPr>
        <p:spPr>
          <a:xfrm>
            <a:off x="838200" y="1825625"/>
            <a:ext cx="6163849" cy="4667250"/>
          </a:xfrm>
        </p:spPr>
        <p:txBody>
          <a:bodyPr vert="horz" lIns="0" tIns="45720" rIns="0" bIns="45720" rtlCol="0" anchor="t">
            <a:normAutofit/>
          </a:bodyPr>
          <a:lstStyle/>
          <a:p>
            <a:pPr marL="0" indent="0">
              <a:buNone/>
            </a:pPr>
            <a:r>
              <a:rPr lang="en-GB" dirty="0"/>
              <a:t>1369 - drawn into open war with Charles V of France.</a:t>
            </a:r>
            <a:endParaRPr lang="en-US"/>
          </a:p>
          <a:p>
            <a:pPr marL="0" indent="0">
              <a:buNone/>
            </a:pPr>
            <a:r>
              <a:rPr lang="en-GB" dirty="0"/>
              <a:t>1370 - he gave orders for an indiscriminate massacre in revenge for the voluntary surrender of Limoges to the French by its bishop, who had been his private friend.</a:t>
            </a:r>
            <a:endParaRPr lang="en-GB" dirty="0">
              <a:ea typeface="Calibri" panose="020F0502020204030204"/>
              <a:cs typeface="Calibri" panose="020F0502020204030204"/>
            </a:endParaRPr>
          </a:p>
          <a:p>
            <a:pPr marL="0" indent="0">
              <a:buNone/>
            </a:pPr>
            <a:r>
              <a:rPr lang="en-GB" dirty="0"/>
              <a:t>1371 – returned to England.</a:t>
            </a:r>
            <a:endParaRPr lang="en-GB" dirty="0">
              <a:ea typeface="Calibri" panose="020F0502020204030204"/>
              <a:cs typeface="Calibri" panose="020F0502020204030204"/>
            </a:endParaRPr>
          </a:p>
          <a:p>
            <a:pPr marL="0" indent="0">
              <a:buNone/>
            </a:pPr>
            <a:r>
              <a:rPr lang="en-GB" dirty="0"/>
              <a:t>1376 - He led the commons in their attack upon the Lancastrian administration. </a:t>
            </a:r>
            <a:endParaRPr lang="en-GB" dirty="0">
              <a:ea typeface="Calibri" panose="020F0502020204030204"/>
              <a:cs typeface="Calibri" panose="020F0502020204030204"/>
            </a:endParaRPr>
          </a:p>
          <a:p>
            <a:pPr marL="0" indent="0">
              <a:buNone/>
            </a:pPr>
            <a:r>
              <a:rPr lang="en-GB" dirty="0"/>
              <a:t>Died of dysentery, caught whilst on campaign in France.  </a:t>
            </a:r>
            <a:endParaRPr lang="en-GB" dirty="0">
              <a:ea typeface="Calibri" panose="020F0502020204030204"/>
              <a:cs typeface="Calibri" panose="020F0502020204030204"/>
            </a:endParaRPr>
          </a:p>
          <a:p>
            <a:pPr marL="0" indent="0">
              <a:buNone/>
            </a:pPr>
            <a:r>
              <a:rPr lang="en-GB" dirty="0"/>
              <a:t>Known as one of the most successful English commanders during the Hundred Years' War.</a:t>
            </a:r>
            <a:endParaRPr lang="en-GB" dirty="0">
              <a:ea typeface="Calibri" panose="020F0502020204030204"/>
              <a:cs typeface="Calibri" panose="020F0502020204030204"/>
            </a:endParaRPr>
          </a:p>
          <a:p>
            <a:pPr marL="0" indent="0">
              <a:buNone/>
            </a:pPr>
            <a:r>
              <a:rPr lang="en-GB" dirty="0"/>
              <a:t>Regarded by the English as a model of chivalry and one of the greatest knights of his age.</a:t>
            </a:r>
            <a:endParaRPr lang="en-GB" dirty="0">
              <a:ea typeface="Calibri" panose="020F0502020204030204"/>
              <a:cs typeface="Calibri" panose="020F0502020204030204"/>
            </a:endParaRPr>
          </a:p>
          <a:p>
            <a:endParaRPr lang="en-GB" dirty="0"/>
          </a:p>
        </p:txBody>
      </p:sp>
      <p:pic>
        <p:nvPicPr>
          <p:cNvPr id="4098" name="Picture 2" descr="Edward “The Black Prince” Plantagenet (1330-1376) - Find A Grave Memorial">
            <a:extLst>
              <a:ext uri="{FF2B5EF4-FFF2-40B4-BE49-F238E27FC236}">
                <a16:creationId xmlns:a16="http://schemas.microsoft.com/office/drawing/2014/main" id="{DBF7430A-8FD2-40A7-8A39-B6D2B36DE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002" y="1239033"/>
            <a:ext cx="3599798" cy="506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8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06ED-6D97-482F-A907-28EA67940214}"/>
              </a:ext>
            </a:extLst>
          </p:cNvPr>
          <p:cNvSpPr>
            <a:spLocks noGrp="1"/>
          </p:cNvSpPr>
          <p:nvPr>
            <p:ph type="title"/>
          </p:nvPr>
        </p:nvSpPr>
        <p:spPr/>
        <p:txBody>
          <a:bodyPr/>
          <a:lstStyle/>
          <a:p>
            <a:r>
              <a:rPr lang="en-GB" dirty="0"/>
              <a:t>Lionel of Antwerp (29</a:t>
            </a:r>
            <a:r>
              <a:rPr lang="en-GB" baseline="30000" dirty="0"/>
              <a:t>th</a:t>
            </a:r>
            <a:r>
              <a:rPr lang="en-GB" dirty="0"/>
              <a:t> November 1338 – 17</a:t>
            </a:r>
            <a:r>
              <a:rPr lang="en-GB" baseline="30000" dirty="0"/>
              <a:t>th</a:t>
            </a:r>
            <a:r>
              <a:rPr lang="en-GB" dirty="0"/>
              <a:t> October 1368)</a:t>
            </a:r>
          </a:p>
        </p:txBody>
      </p:sp>
      <p:sp>
        <p:nvSpPr>
          <p:cNvPr id="3" name="Content Placeholder 2">
            <a:extLst>
              <a:ext uri="{FF2B5EF4-FFF2-40B4-BE49-F238E27FC236}">
                <a16:creationId xmlns:a16="http://schemas.microsoft.com/office/drawing/2014/main" id="{6FE2342E-AAC8-4609-A4F1-4837FE8ABD9E}"/>
              </a:ext>
            </a:extLst>
          </p:cNvPr>
          <p:cNvSpPr>
            <a:spLocks noGrp="1"/>
          </p:cNvSpPr>
          <p:nvPr>
            <p:ph idx="1"/>
          </p:nvPr>
        </p:nvSpPr>
        <p:spPr>
          <a:xfrm>
            <a:off x="838201" y="1825625"/>
            <a:ext cx="6389318" cy="4351338"/>
          </a:xfrm>
        </p:spPr>
        <p:txBody>
          <a:bodyPr>
            <a:normAutofit fontScale="85000" lnSpcReduction="20000"/>
          </a:bodyPr>
          <a:lstStyle/>
          <a:p>
            <a:r>
              <a:rPr lang="en-GB" dirty="0"/>
              <a:t>Betrothed to Elizabeth de Burgh Countess of Ulster when he was a child. </a:t>
            </a:r>
          </a:p>
          <a:p>
            <a:r>
              <a:rPr lang="en-GB" dirty="0"/>
              <a:t>1345 – Known as the Earl of Ulster.</a:t>
            </a:r>
          </a:p>
          <a:p>
            <a:r>
              <a:rPr lang="en-GB" dirty="0"/>
              <a:t>1352 – married.</a:t>
            </a:r>
          </a:p>
          <a:p>
            <a:r>
              <a:rPr lang="en-GB" dirty="0"/>
              <a:t>The earldom came to him through his wife. </a:t>
            </a:r>
          </a:p>
          <a:p>
            <a:r>
              <a:rPr lang="en-GB" dirty="0"/>
              <a:t>1355 – Only legitimate child, Philippa, was born.</a:t>
            </a:r>
          </a:p>
          <a:p>
            <a:r>
              <a:rPr lang="en-GB" dirty="0"/>
              <a:t>1362 - created 1st Duke of Clarence. </a:t>
            </a:r>
          </a:p>
          <a:p>
            <a:r>
              <a:rPr lang="en-GB" dirty="0"/>
              <a:t>1563 - Elizabeth de Burgh died </a:t>
            </a:r>
          </a:p>
          <a:p>
            <a:r>
              <a:rPr lang="en-GB" dirty="0"/>
              <a:t>Remarried - </a:t>
            </a:r>
            <a:r>
              <a:rPr lang="en-GB" dirty="0" err="1"/>
              <a:t>Violante</a:t>
            </a:r>
            <a:r>
              <a:rPr lang="en-GB" dirty="0"/>
              <a:t> Visconti, the daughter of the Count of Pavia.  </a:t>
            </a:r>
          </a:p>
          <a:p>
            <a:r>
              <a:rPr lang="en-GB" dirty="0"/>
              <a:t>Lionel went to Italy with his new wife.</a:t>
            </a:r>
          </a:p>
          <a:p>
            <a:r>
              <a:rPr lang="en-GB" dirty="0"/>
              <a:t>Although unproven, it was suggested his father-in-law poisoned him.</a:t>
            </a:r>
          </a:p>
          <a:p>
            <a:r>
              <a:rPr lang="en-GB" dirty="0"/>
              <a:t>1368 – Philippa married Edmund Mortimer (2</a:t>
            </a:r>
            <a:r>
              <a:rPr lang="en-GB" baseline="30000" dirty="0"/>
              <a:t>nd</a:t>
            </a:r>
            <a:r>
              <a:rPr lang="en-GB" dirty="0"/>
              <a:t> Earl of March) – the grandson of Roger Mortimer.</a:t>
            </a:r>
          </a:p>
        </p:txBody>
      </p:sp>
      <p:pic>
        <p:nvPicPr>
          <p:cNvPr id="4100" name="Picture 4" descr="Lionel of Antwerp, Duke of Clarence | Westminster Abbey">
            <a:extLst>
              <a:ext uri="{FF2B5EF4-FFF2-40B4-BE49-F238E27FC236}">
                <a16:creationId xmlns:a16="http://schemas.microsoft.com/office/drawing/2014/main" id="{BD7148FF-8FCC-43A2-B256-B04C903FDE8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530433" y="1415441"/>
            <a:ext cx="2123345" cy="492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58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E037-8F59-498C-9F70-4AF8E604C3F9}"/>
              </a:ext>
            </a:extLst>
          </p:cNvPr>
          <p:cNvSpPr>
            <a:spLocks noGrp="1"/>
          </p:cNvSpPr>
          <p:nvPr>
            <p:ph type="title"/>
          </p:nvPr>
        </p:nvSpPr>
        <p:spPr/>
        <p:txBody>
          <a:bodyPr/>
          <a:lstStyle/>
          <a:p>
            <a:r>
              <a:rPr lang="en-GB" dirty="0"/>
              <a:t>John of Gaunt (6</a:t>
            </a:r>
            <a:r>
              <a:rPr lang="en-GB" baseline="30000" dirty="0"/>
              <a:t>th</a:t>
            </a:r>
            <a:r>
              <a:rPr lang="en-GB" dirty="0"/>
              <a:t> March 1340 – 3</a:t>
            </a:r>
            <a:r>
              <a:rPr lang="en-GB" baseline="30000" dirty="0"/>
              <a:t>rd</a:t>
            </a:r>
            <a:r>
              <a:rPr lang="en-GB" dirty="0"/>
              <a:t> February 1399) </a:t>
            </a:r>
          </a:p>
        </p:txBody>
      </p:sp>
      <p:sp>
        <p:nvSpPr>
          <p:cNvPr id="3" name="Content Placeholder 2">
            <a:extLst>
              <a:ext uri="{FF2B5EF4-FFF2-40B4-BE49-F238E27FC236}">
                <a16:creationId xmlns:a16="http://schemas.microsoft.com/office/drawing/2014/main" id="{2D939B4B-5997-45CC-A0A7-F81F458F97E6}"/>
              </a:ext>
            </a:extLst>
          </p:cNvPr>
          <p:cNvSpPr>
            <a:spLocks noGrp="1"/>
          </p:cNvSpPr>
          <p:nvPr>
            <p:ph idx="1"/>
          </p:nvPr>
        </p:nvSpPr>
        <p:spPr>
          <a:xfrm>
            <a:off x="838200" y="1825625"/>
            <a:ext cx="5913329" cy="4351338"/>
          </a:xfrm>
        </p:spPr>
        <p:txBody>
          <a:bodyPr>
            <a:normAutofit fontScale="92500" lnSpcReduction="20000"/>
          </a:bodyPr>
          <a:lstStyle/>
          <a:p>
            <a:r>
              <a:rPr lang="en-GB" dirty="0"/>
              <a:t>Duke of Lancaster and founder of the House of Lancaster.</a:t>
            </a:r>
          </a:p>
          <a:p>
            <a:r>
              <a:rPr lang="en-GB" dirty="0"/>
              <a:t>Born in Ghent – corrupted in English to become Gaunt.</a:t>
            </a:r>
          </a:p>
          <a:p>
            <a:r>
              <a:rPr lang="en-GB" dirty="0"/>
              <a:t>One of the richest men of his era, and was an influential figure during the reigns of both his father, Edward, and his nephew, Richard II. </a:t>
            </a:r>
          </a:p>
          <a:p>
            <a:r>
              <a:rPr lang="en-GB" dirty="0"/>
              <a:t>Early career - in France and Spain fighting in the Hundred Years' War.</a:t>
            </a:r>
          </a:p>
          <a:p>
            <a:r>
              <a:rPr lang="en-GB" dirty="0"/>
              <a:t>Claimed to be the King of Castile, during his second marriage.</a:t>
            </a:r>
          </a:p>
          <a:p>
            <a:r>
              <a:rPr lang="en-GB" dirty="0"/>
              <a:t>Took control of government functions when the Black Prince and Edward III  became incapacitated due to poor health.</a:t>
            </a:r>
          </a:p>
          <a:p>
            <a:r>
              <a:rPr lang="en-GB" dirty="0"/>
              <a:t>Became one of the most powerful political figures in England. </a:t>
            </a:r>
          </a:p>
        </p:txBody>
      </p:sp>
      <p:pic>
        <p:nvPicPr>
          <p:cNvPr id="5122" name="Picture 2" descr="Henry 'Bolingbroke' was the son of John of Gaunt, Duke of Lancaster.  Bolingbroke didn't make it a secret that he thought R… | Medieval history,  Plantagenet, History">
            <a:extLst>
              <a:ext uri="{FF2B5EF4-FFF2-40B4-BE49-F238E27FC236}">
                <a16:creationId xmlns:a16="http://schemas.microsoft.com/office/drawing/2014/main" id="{9C46F574-3841-436E-B340-83FAE775D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899" y="1324070"/>
            <a:ext cx="4027901" cy="485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1110-763E-488D-A267-AFEA8D05D559}"/>
              </a:ext>
            </a:extLst>
          </p:cNvPr>
          <p:cNvSpPr>
            <a:spLocks noGrp="1"/>
          </p:cNvSpPr>
          <p:nvPr>
            <p:ph type="title"/>
          </p:nvPr>
        </p:nvSpPr>
        <p:spPr>
          <a:xfrm>
            <a:off x="256452" y="36982"/>
            <a:ext cx="10058400" cy="1450757"/>
          </a:xfrm>
        </p:spPr>
        <p:txBody>
          <a:bodyPr/>
          <a:lstStyle/>
          <a:p>
            <a:r>
              <a:rPr lang="en-GB"/>
              <a:t>Part Two: Succession</a:t>
            </a:r>
          </a:p>
        </p:txBody>
      </p:sp>
      <p:sp>
        <p:nvSpPr>
          <p:cNvPr id="3" name="Content Placeholder 2">
            <a:extLst>
              <a:ext uri="{FF2B5EF4-FFF2-40B4-BE49-F238E27FC236}">
                <a16:creationId xmlns:a16="http://schemas.microsoft.com/office/drawing/2014/main" id="{98451D99-FBE2-4102-A756-08306BC924E7}"/>
              </a:ext>
            </a:extLst>
          </p:cNvPr>
          <p:cNvSpPr>
            <a:spLocks noGrp="1"/>
          </p:cNvSpPr>
          <p:nvPr>
            <p:ph idx="1"/>
          </p:nvPr>
        </p:nvSpPr>
        <p:spPr>
          <a:xfrm>
            <a:off x="838200" y="1825625"/>
            <a:ext cx="6264058" cy="4351338"/>
          </a:xfrm>
        </p:spPr>
        <p:txBody>
          <a:bodyPr vert="horz" lIns="0" tIns="45720" rIns="0" bIns="45720" rtlCol="0" anchor="t">
            <a:normAutofit fontScale="85000" lnSpcReduction="10000"/>
          </a:bodyPr>
          <a:lstStyle/>
          <a:p>
            <a:r>
              <a:rPr lang="en-GB" dirty="0"/>
              <a:t>1377 – Edward III died.</a:t>
            </a:r>
          </a:p>
          <a:p>
            <a:r>
              <a:rPr lang="en-GB" dirty="0"/>
              <a:t>Edward the ‘Black Prince’ had one son – Richard of Bordeaux. Crowned </a:t>
            </a:r>
            <a:r>
              <a:rPr lang="en-GB" b="1" dirty="0"/>
              <a:t>King Richard II. </a:t>
            </a:r>
            <a:endParaRPr lang="en-GB" b="1" dirty="0">
              <a:cs typeface="Calibri"/>
            </a:endParaRPr>
          </a:p>
          <a:p>
            <a:r>
              <a:rPr lang="en-GB" dirty="0"/>
              <a:t>Richard </a:t>
            </a:r>
            <a:r>
              <a:rPr lang="en-GB" b="1" dirty="0"/>
              <a:t>only 10.</a:t>
            </a:r>
            <a:endParaRPr lang="en-GB" b="1" dirty="0">
              <a:cs typeface="Calibri"/>
            </a:endParaRPr>
          </a:p>
          <a:p>
            <a:r>
              <a:rPr lang="en-GB" dirty="0"/>
              <a:t>Early reign – a </a:t>
            </a:r>
            <a:r>
              <a:rPr lang="en-GB" b="1" dirty="0"/>
              <a:t>minority</a:t>
            </a:r>
            <a:r>
              <a:rPr lang="en-GB" dirty="0"/>
              <a:t> - government in the hands of a series of </a:t>
            </a:r>
            <a:r>
              <a:rPr lang="en-GB" b="1" dirty="0"/>
              <a:t>regency councils</a:t>
            </a:r>
            <a:r>
              <a:rPr lang="en-GB" dirty="0"/>
              <a:t>, influenced by Richard's uncles </a:t>
            </a:r>
            <a:r>
              <a:rPr lang="en-GB" b="1" dirty="0"/>
              <a:t>John of Gaunt</a:t>
            </a:r>
            <a:r>
              <a:rPr lang="en-GB" dirty="0"/>
              <a:t> and </a:t>
            </a:r>
            <a:r>
              <a:rPr lang="en-GB" b="1" dirty="0"/>
              <a:t>Thomas of Woodstock. </a:t>
            </a:r>
            <a:endParaRPr lang="en-GB" b="1" dirty="0">
              <a:cs typeface="Calibri"/>
            </a:endParaRPr>
          </a:p>
          <a:p>
            <a:r>
              <a:rPr lang="en-GB" dirty="0"/>
              <a:t>England faced various </a:t>
            </a:r>
            <a:r>
              <a:rPr lang="en-GB" b="1" dirty="0"/>
              <a:t>problems</a:t>
            </a:r>
            <a:r>
              <a:rPr lang="en-GB" dirty="0"/>
              <a:t> – the Hundred Years' War, which he tried to end.</a:t>
            </a:r>
          </a:p>
          <a:p>
            <a:r>
              <a:rPr lang="en-GB" dirty="0"/>
              <a:t>John of Gaunt gradually became an extremely </a:t>
            </a:r>
            <a:r>
              <a:rPr lang="en-GB" b="1" dirty="0"/>
              <a:t>unpopular</a:t>
            </a:r>
            <a:r>
              <a:rPr lang="en-GB" dirty="0"/>
              <a:t> figure with Parliament and the ruling class.</a:t>
            </a:r>
          </a:p>
          <a:p>
            <a:r>
              <a:rPr lang="en-GB" b="1" dirty="0"/>
              <a:t>Rumours </a:t>
            </a:r>
            <a:r>
              <a:rPr lang="en-GB" dirty="0"/>
              <a:t>circulated that he was the son of a Ghent butcher NOT Edward III.</a:t>
            </a:r>
            <a:endParaRPr lang="en-GB" dirty="0">
              <a:cs typeface="Calibri"/>
            </a:endParaRPr>
          </a:p>
          <a:p>
            <a:r>
              <a:rPr lang="en-GB" dirty="0"/>
              <a:t>1381 - the </a:t>
            </a:r>
            <a:r>
              <a:rPr lang="en-GB" b="1" dirty="0"/>
              <a:t>Peasants' Revolt</a:t>
            </a:r>
            <a:r>
              <a:rPr lang="en-GB" dirty="0"/>
              <a:t> = major problem. Richard dealt with it.</a:t>
            </a:r>
          </a:p>
          <a:p>
            <a:endParaRPr lang="en-GB" dirty="0"/>
          </a:p>
        </p:txBody>
      </p:sp>
      <p:pic>
        <p:nvPicPr>
          <p:cNvPr id="6146" name="Picture 2" descr="Richard II of England - Wikipedia">
            <a:extLst>
              <a:ext uri="{FF2B5EF4-FFF2-40B4-BE49-F238E27FC236}">
                <a16:creationId xmlns:a16="http://schemas.microsoft.com/office/drawing/2014/main" id="{22BC16DD-6336-4864-B42E-C59E931CA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833" y="857008"/>
            <a:ext cx="3905967" cy="531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7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66F-3B39-45BC-8DB3-44120694A0FC}"/>
              </a:ext>
            </a:extLst>
          </p:cNvPr>
          <p:cNvSpPr>
            <a:spLocks noGrp="1"/>
          </p:cNvSpPr>
          <p:nvPr>
            <p:ph type="title"/>
          </p:nvPr>
        </p:nvSpPr>
        <p:spPr/>
        <p:txBody>
          <a:bodyPr/>
          <a:lstStyle/>
          <a:p>
            <a:r>
              <a:rPr lang="en-GB" dirty="0"/>
              <a:t>Richard II</a:t>
            </a:r>
          </a:p>
        </p:txBody>
      </p:sp>
      <p:sp>
        <p:nvSpPr>
          <p:cNvPr id="3" name="Content Placeholder 2">
            <a:extLst>
              <a:ext uri="{FF2B5EF4-FFF2-40B4-BE49-F238E27FC236}">
                <a16:creationId xmlns:a16="http://schemas.microsoft.com/office/drawing/2014/main" id="{198EC275-5226-4217-86D5-1752D092EB7B}"/>
              </a:ext>
            </a:extLst>
          </p:cNvPr>
          <p:cNvSpPr>
            <a:spLocks noGrp="1"/>
          </p:cNvSpPr>
          <p:nvPr>
            <p:ph idx="1"/>
          </p:nvPr>
        </p:nvSpPr>
        <p:spPr>
          <a:xfrm>
            <a:off x="838200" y="1949115"/>
            <a:ext cx="5813121" cy="4543759"/>
          </a:xfrm>
        </p:spPr>
        <p:txBody>
          <a:bodyPr vert="horz" lIns="0" tIns="45720" rIns="0" bIns="45720" rtlCol="0" anchor="t">
            <a:normAutofit fontScale="85000" lnSpcReduction="10000"/>
          </a:bodyPr>
          <a:lstStyle/>
          <a:p>
            <a:r>
              <a:rPr lang="en-GB" dirty="0"/>
              <a:t>Richard cultivated a </a:t>
            </a:r>
            <a:r>
              <a:rPr lang="en-GB" b="1" dirty="0"/>
              <a:t>refined atmosphere</a:t>
            </a:r>
            <a:r>
              <a:rPr lang="en-GB" dirty="0"/>
              <a:t> at court, in which the king was an elevated figure, with art and culture at its centre.</a:t>
            </a:r>
          </a:p>
          <a:p>
            <a:r>
              <a:rPr lang="en-GB" dirty="0"/>
              <a:t>1387 - control of government was taken over by a group of aristocrats known as the </a:t>
            </a:r>
            <a:r>
              <a:rPr lang="en-GB" b="1" dirty="0"/>
              <a:t>Lords Appellant</a:t>
            </a:r>
            <a:r>
              <a:rPr lang="en-GB" dirty="0"/>
              <a:t>. </a:t>
            </a:r>
          </a:p>
          <a:p>
            <a:r>
              <a:rPr lang="en-GB" dirty="0"/>
              <a:t>1389 - Richard had </a:t>
            </a:r>
            <a:r>
              <a:rPr lang="en-GB" b="1" dirty="0"/>
              <a:t>regained control</a:t>
            </a:r>
            <a:r>
              <a:rPr lang="en-GB" dirty="0"/>
              <a:t>, and for the next eight years governed in relative harmony with his former opponents. </a:t>
            </a:r>
          </a:p>
          <a:p>
            <a:r>
              <a:rPr lang="en-GB" dirty="0"/>
              <a:t>1397-99 – Known as </a:t>
            </a:r>
            <a:r>
              <a:rPr lang="en-GB" b="1" dirty="0"/>
              <a:t>Richard's "tyranny” </a:t>
            </a:r>
            <a:r>
              <a:rPr lang="en-GB" dirty="0"/>
              <a:t>and took his </a:t>
            </a:r>
            <a:r>
              <a:rPr lang="en-GB" b="1" dirty="0"/>
              <a:t>revenge</a:t>
            </a:r>
            <a:r>
              <a:rPr lang="en-GB" dirty="0"/>
              <a:t> on the Appellants, many of whom were executed or exiled. </a:t>
            </a:r>
          </a:p>
          <a:p>
            <a:r>
              <a:rPr lang="en-GB" dirty="0"/>
              <a:t>1399 - John of Gaunt died. Richard disinherited Gaunt's son, </a:t>
            </a:r>
            <a:r>
              <a:rPr lang="en-GB" b="1" dirty="0"/>
              <a:t>Henry Bolingbroke</a:t>
            </a:r>
            <a:r>
              <a:rPr lang="en-GB" dirty="0"/>
              <a:t>, who had previously been exiled. </a:t>
            </a:r>
          </a:p>
          <a:p>
            <a:r>
              <a:rPr lang="en-GB" dirty="0"/>
              <a:t>June 1399 - Henry invaded England with a small force that quickly grew in numbers. He </a:t>
            </a:r>
            <a:r>
              <a:rPr lang="en-GB" b="1" dirty="0"/>
              <a:t>deposed </a:t>
            </a:r>
            <a:r>
              <a:rPr lang="en-GB" dirty="0"/>
              <a:t>Richard and had himself crowned king. </a:t>
            </a:r>
          </a:p>
          <a:p>
            <a:r>
              <a:rPr lang="en-GB" dirty="0"/>
              <a:t>Richard is thought to have been </a:t>
            </a:r>
            <a:r>
              <a:rPr lang="en-GB" b="1" dirty="0"/>
              <a:t>starved to death </a:t>
            </a:r>
            <a:r>
              <a:rPr lang="en-GB" dirty="0"/>
              <a:t>in captivity, although questions remain regarding his final fate.</a:t>
            </a:r>
          </a:p>
          <a:p>
            <a:endParaRPr lang="en-GB" dirty="0"/>
          </a:p>
        </p:txBody>
      </p:sp>
      <p:pic>
        <p:nvPicPr>
          <p:cNvPr id="7170" name="Picture 2" descr="The Mad Monarchist: Monarch Profile: King Richard II of England">
            <a:extLst>
              <a:ext uri="{FF2B5EF4-FFF2-40B4-BE49-F238E27FC236}">
                <a16:creationId xmlns:a16="http://schemas.microsoft.com/office/drawing/2014/main" id="{7860BD42-8ADA-49BD-AB86-CDB27B9A7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501" y="1327759"/>
            <a:ext cx="3612505" cy="447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2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81AC-8AFF-4098-8621-40686B420E8F}"/>
              </a:ext>
            </a:extLst>
          </p:cNvPr>
          <p:cNvSpPr>
            <a:spLocks noGrp="1"/>
          </p:cNvSpPr>
          <p:nvPr>
            <p:ph type="title"/>
          </p:nvPr>
        </p:nvSpPr>
        <p:spPr/>
        <p:txBody>
          <a:bodyPr/>
          <a:lstStyle/>
          <a:p>
            <a:r>
              <a:rPr lang="en-GB" dirty="0"/>
              <a:t>Henry IV and the </a:t>
            </a:r>
            <a:r>
              <a:rPr lang="en-GB" dirty="0" err="1"/>
              <a:t>Mortimers</a:t>
            </a:r>
            <a:endParaRPr lang="en-GB" dirty="0"/>
          </a:p>
        </p:txBody>
      </p:sp>
      <p:sp>
        <p:nvSpPr>
          <p:cNvPr id="3" name="Content Placeholder 2">
            <a:extLst>
              <a:ext uri="{FF2B5EF4-FFF2-40B4-BE49-F238E27FC236}">
                <a16:creationId xmlns:a16="http://schemas.microsoft.com/office/drawing/2014/main" id="{B54A4EBE-62AD-417B-9364-1133C20555B8}"/>
              </a:ext>
            </a:extLst>
          </p:cNvPr>
          <p:cNvSpPr>
            <a:spLocks noGrp="1"/>
          </p:cNvSpPr>
          <p:nvPr>
            <p:ph idx="1"/>
          </p:nvPr>
        </p:nvSpPr>
        <p:spPr>
          <a:xfrm>
            <a:off x="838200" y="1825625"/>
            <a:ext cx="5838173" cy="4351338"/>
          </a:xfrm>
        </p:spPr>
        <p:txBody>
          <a:bodyPr vert="horz" lIns="0" tIns="45720" rIns="0" bIns="45720" rtlCol="0" anchor="t">
            <a:normAutofit fontScale="92500" lnSpcReduction="20000"/>
          </a:bodyPr>
          <a:lstStyle/>
          <a:p>
            <a:r>
              <a:rPr lang="en-GB" dirty="0"/>
              <a:t>Richard II had </a:t>
            </a:r>
            <a:r>
              <a:rPr lang="en-GB" b="1" dirty="0"/>
              <a:t>no children</a:t>
            </a:r>
            <a:r>
              <a:rPr lang="en-GB" dirty="0"/>
              <a:t>.</a:t>
            </a:r>
          </a:p>
          <a:p>
            <a:r>
              <a:rPr lang="en-GB" dirty="0"/>
              <a:t>Roger Mortimer (4</a:t>
            </a:r>
            <a:r>
              <a:rPr lang="en-GB" baseline="30000" dirty="0"/>
              <a:t>th</a:t>
            </a:r>
            <a:r>
              <a:rPr lang="en-GB" dirty="0"/>
              <a:t> Earl of March) – Son of Philippa and Edmund Mortimer, grandson of </a:t>
            </a:r>
            <a:r>
              <a:rPr lang="en-GB" b="1" dirty="0"/>
              <a:t>Lionel of Antwerp</a:t>
            </a:r>
            <a:r>
              <a:rPr lang="en-GB" dirty="0"/>
              <a:t> and great-grandson of Edward III BUT died in 1398.</a:t>
            </a:r>
          </a:p>
          <a:p>
            <a:r>
              <a:rPr lang="en-GB" dirty="0"/>
              <a:t>Son, Edmund (5</a:t>
            </a:r>
            <a:r>
              <a:rPr lang="en-GB" baseline="30000" dirty="0"/>
              <a:t>th</a:t>
            </a:r>
            <a:r>
              <a:rPr lang="en-GB" dirty="0"/>
              <a:t> Earl of March), became Richard’s </a:t>
            </a:r>
            <a:r>
              <a:rPr lang="en-GB" b="1" dirty="0"/>
              <a:t>heir presumptive</a:t>
            </a:r>
            <a:r>
              <a:rPr lang="en-GB" dirty="0"/>
              <a:t>.</a:t>
            </a:r>
          </a:p>
          <a:p>
            <a:r>
              <a:rPr lang="en-GB" dirty="0"/>
              <a:t>Mortimer's claim was the basis </a:t>
            </a:r>
            <a:r>
              <a:rPr lang="en-GB" b="1" dirty="0"/>
              <a:t>plots</a:t>
            </a:r>
            <a:r>
              <a:rPr lang="en-GB" dirty="0"/>
              <a:t> against Henry IV and his son Henry V.</a:t>
            </a:r>
          </a:p>
          <a:p>
            <a:r>
              <a:rPr lang="en-GB" dirty="0"/>
              <a:t>Uncles Edmund and Henry ‘Hotspur’ Percy (married to Elizabeth Mortimer) </a:t>
            </a:r>
            <a:r>
              <a:rPr lang="en-GB" b="1" dirty="0"/>
              <a:t>rebelled </a:t>
            </a:r>
            <a:r>
              <a:rPr lang="en-GB" dirty="0"/>
              <a:t>against Henry IV.</a:t>
            </a:r>
          </a:p>
          <a:p>
            <a:r>
              <a:rPr lang="en-GB" dirty="0"/>
              <a:t>BUT Mortimer distanced himself from these and was loyal to Henry V.</a:t>
            </a:r>
          </a:p>
          <a:p>
            <a:r>
              <a:rPr lang="en-GB" dirty="0"/>
              <a:t>Anne Mortimer (sister of Edmund) was ancestress to the </a:t>
            </a:r>
            <a:r>
              <a:rPr lang="en-GB" b="1" dirty="0"/>
              <a:t>House of York</a:t>
            </a:r>
            <a:r>
              <a:rPr lang="en-GB" dirty="0"/>
              <a:t> claim to the throne.</a:t>
            </a:r>
          </a:p>
        </p:txBody>
      </p:sp>
      <p:pic>
        <p:nvPicPr>
          <p:cNvPr id="8194" name="Picture 2" descr="Roger Mortimer 4th Earl of March | murreyandblue">
            <a:extLst>
              <a:ext uri="{FF2B5EF4-FFF2-40B4-BE49-F238E27FC236}">
                <a16:creationId xmlns:a16="http://schemas.microsoft.com/office/drawing/2014/main" id="{C94449F5-DA61-40C5-AE12-F30CA0985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725" y="313867"/>
            <a:ext cx="2750180" cy="31151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dmund Mortimer, 5th Earl of March - Wikipedia">
            <a:extLst>
              <a:ext uri="{FF2B5EF4-FFF2-40B4-BE49-F238E27FC236}">
                <a16:creationId xmlns:a16="http://schemas.microsoft.com/office/drawing/2014/main" id="{AF34CCDA-4194-4309-A623-5C1067E8AE1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65232" y="3588543"/>
            <a:ext cx="2339128" cy="27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99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F86E-AE50-48BD-A210-9EE0A27253CB}"/>
              </a:ext>
            </a:extLst>
          </p:cNvPr>
          <p:cNvSpPr>
            <a:spLocks noGrp="1"/>
          </p:cNvSpPr>
          <p:nvPr>
            <p:ph type="title"/>
          </p:nvPr>
        </p:nvSpPr>
        <p:spPr/>
        <p:txBody>
          <a:bodyPr/>
          <a:lstStyle/>
          <a:p>
            <a:endParaRPr lang="en-GB"/>
          </a:p>
        </p:txBody>
      </p:sp>
      <p:pic>
        <p:nvPicPr>
          <p:cNvPr id="5" name="Content Placeholder 4" descr="A picture containing text, receipt&#10;&#10;Description automatically generated">
            <a:extLst>
              <a:ext uri="{FF2B5EF4-FFF2-40B4-BE49-F238E27FC236}">
                <a16:creationId xmlns:a16="http://schemas.microsoft.com/office/drawing/2014/main" id="{585C5ABD-079D-4F59-9A1B-3DDBE3049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572" y="64439"/>
            <a:ext cx="10122855" cy="6793561"/>
          </a:xfrm>
        </p:spPr>
      </p:pic>
    </p:spTree>
    <p:extLst>
      <p:ext uri="{BB962C8B-B14F-4D97-AF65-F5344CB8AC3E}">
        <p14:creationId xmlns:p14="http://schemas.microsoft.com/office/powerpoint/2010/main" val="77560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0D21-14E3-4474-98EC-308C2D22E46C}"/>
              </a:ext>
            </a:extLst>
          </p:cNvPr>
          <p:cNvSpPr>
            <a:spLocks noGrp="1"/>
          </p:cNvSpPr>
          <p:nvPr>
            <p:ph type="title"/>
          </p:nvPr>
        </p:nvSpPr>
        <p:spPr/>
        <p:txBody>
          <a:bodyPr/>
          <a:lstStyle/>
          <a:p>
            <a:r>
              <a:rPr lang="en-US" dirty="0"/>
              <a:t>Activity 2</a:t>
            </a:r>
            <a:endParaRPr lang="en-GB" dirty="0"/>
          </a:p>
        </p:txBody>
      </p:sp>
      <p:sp>
        <p:nvSpPr>
          <p:cNvPr id="3" name="Content Placeholder 2">
            <a:extLst>
              <a:ext uri="{FF2B5EF4-FFF2-40B4-BE49-F238E27FC236}">
                <a16:creationId xmlns:a16="http://schemas.microsoft.com/office/drawing/2014/main" id="{D5547629-0678-4261-A798-0C8F56E65E25}"/>
              </a:ext>
            </a:extLst>
          </p:cNvPr>
          <p:cNvSpPr>
            <a:spLocks noGrp="1"/>
          </p:cNvSpPr>
          <p:nvPr>
            <p:ph idx="1"/>
          </p:nvPr>
        </p:nvSpPr>
        <p:spPr/>
        <p:txBody>
          <a:bodyPr vert="horz" lIns="91440" tIns="45720" rIns="91440" bIns="45720" rtlCol="0" anchor="t">
            <a:normAutofit/>
          </a:bodyPr>
          <a:lstStyle/>
          <a:p>
            <a:r>
              <a:rPr lang="en-GB" sz="2400" dirty="0">
                <a:cs typeface="Calibri"/>
              </a:rPr>
              <a:t>What do you think were the </a:t>
            </a:r>
            <a:r>
              <a:rPr lang="en-GB" sz="2400" b="1" dirty="0">
                <a:cs typeface="Calibri"/>
              </a:rPr>
              <a:t>five most important themes</a:t>
            </a:r>
            <a:r>
              <a:rPr lang="en-GB" sz="2400" dirty="0">
                <a:cs typeface="Calibri"/>
              </a:rPr>
              <a:t> of the reigns of </a:t>
            </a:r>
            <a:r>
              <a:rPr lang="en-GB" sz="2400">
                <a:cs typeface="Calibri"/>
              </a:rPr>
              <a:t>Edward III to Henry V? (e.g. rebellion)</a:t>
            </a:r>
            <a:endParaRPr lang="en-GB" sz="2400" dirty="0">
              <a:cs typeface="Calibri"/>
            </a:endParaRPr>
          </a:p>
          <a:p>
            <a:endParaRPr lang="en-GB" sz="2400" dirty="0">
              <a:cs typeface="Calibri"/>
            </a:endParaRPr>
          </a:p>
          <a:p>
            <a:r>
              <a:rPr lang="en-GB" sz="2400" dirty="0">
                <a:cs typeface="Calibri"/>
              </a:rPr>
              <a:t>Justify your choices using evidence and explanation.</a:t>
            </a:r>
          </a:p>
          <a:p>
            <a:r>
              <a:rPr lang="en-GB" sz="2400">
                <a:ea typeface="Calibri" panose="020F0502020204030204"/>
                <a:cs typeface="Calibri"/>
              </a:rPr>
              <a:t>Aim for a short paragraph for each theme.</a:t>
            </a:r>
            <a:endParaRPr lang="en-GB" sz="2400" dirty="0">
              <a:ea typeface="Calibri" panose="020F0502020204030204"/>
              <a:cs typeface="Calibri"/>
            </a:endParaRPr>
          </a:p>
          <a:p>
            <a:endParaRPr lang="en-GB" sz="2400" dirty="0">
              <a:cs typeface="Calibri"/>
            </a:endParaRPr>
          </a:p>
          <a:p>
            <a:r>
              <a:rPr lang="en-GB" sz="2400" b="1" dirty="0">
                <a:cs typeface="Calibri"/>
              </a:rPr>
              <a:t>Challenge:</a:t>
            </a:r>
            <a:r>
              <a:rPr lang="en-GB" sz="2400" dirty="0">
                <a:cs typeface="Calibri"/>
              </a:rPr>
              <a:t> Should we be viewing the Wars of the Roses as a distinct period of political upheaval or part of the on-going dispute over power in the Late Medieval period? Justify your opinion.</a:t>
            </a:r>
          </a:p>
        </p:txBody>
      </p:sp>
    </p:spTree>
    <p:extLst>
      <p:ext uri="{BB962C8B-B14F-4D97-AF65-F5344CB8AC3E}">
        <p14:creationId xmlns:p14="http://schemas.microsoft.com/office/powerpoint/2010/main" val="3753873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3</a:t>
            </a:r>
          </a:p>
        </p:txBody>
      </p:sp>
      <p:sp>
        <p:nvSpPr>
          <p:cNvPr id="3" name="Content Placeholder 2"/>
          <p:cNvSpPr>
            <a:spLocks noGrp="1"/>
          </p:cNvSpPr>
          <p:nvPr>
            <p:ph idx="1"/>
          </p:nvPr>
        </p:nvSpPr>
        <p:spPr/>
        <p:txBody>
          <a:bodyPr vert="horz" lIns="0" tIns="45720" rIns="0" bIns="45720" rtlCol="0" anchor="t">
            <a:normAutofit/>
          </a:bodyPr>
          <a:lstStyle/>
          <a:p>
            <a:r>
              <a:rPr lang="en-GB"/>
              <a:t>Using the textbook pages provided, make a </a:t>
            </a:r>
            <a:r>
              <a:rPr lang="en-GB" b="1"/>
              <a:t>page of notes</a:t>
            </a:r>
            <a:r>
              <a:rPr lang="en-GB"/>
              <a:t> for each of the following monarchs:</a:t>
            </a:r>
          </a:p>
          <a:p>
            <a:r>
              <a:rPr lang="en-GB" dirty="0"/>
              <a:t>Richard II</a:t>
            </a:r>
          </a:p>
          <a:p>
            <a:r>
              <a:rPr lang="en-GB" dirty="0"/>
              <a:t>Henry IV</a:t>
            </a:r>
          </a:p>
          <a:p>
            <a:r>
              <a:rPr lang="en-GB" dirty="0"/>
              <a:t>Henry V</a:t>
            </a:r>
          </a:p>
          <a:p>
            <a:endParaRPr lang="en-GB" dirty="0"/>
          </a:p>
          <a:p>
            <a:r>
              <a:rPr lang="en-GB" b="1" dirty="0"/>
              <a:t>Challenge: </a:t>
            </a:r>
            <a:r>
              <a:rPr lang="en-GB" dirty="0"/>
              <a:t>Explain why of these individuals was most significant in shaping English monarchy before the reign of Henry VI*? Justify your opinions with reference to at least two of the kings. </a:t>
            </a:r>
          </a:p>
          <a:p>
            <a:r>
              <a:rPr lang="en-GB" dirty="0"/>
              <a:t>*(Henry VI inherits the throne at the age of 9 months after the death of his father, Henry V, in 1422)</a:t>
            </a:r>
          </a:p>
        </p:txBody>
      </p:sp>
    </p:spTree>
    <p:extLst>
      <p:ext uri="{BB962C8B-B14F-4D97-AF65-F5344CB8AC3E}">
        <p14:creationId xmlns:p14="http://schemas.microsoft.com/office/powerpoint/2010/main" val="410085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9" y="647562"/>
            <a:ext cx="8543925" cy="1077020"/>
          </a:xfrm>
        </p:spPr>
        <p:txBody>
          <a:bodyPr>
            <a:normAutofit/>
          </a:bodyPr>
          <a:lstStyle/>
          <a:p>
            <a:pPr algn="ctr"/>
            <a:r>
              <a:rPr lang="en-US" sz="2925" b="1" dirty="0">
                <a:latin typeface="Courier New"/>
                <a:cs typeface="Calibri Light"/>
              </a:rPr>
              <a:t>Stretch: Additional Resources to read, watch or listen to</a:t>
            </a:r>
          </a:p>
        </p:txBody>
      </p:sp>
      <p:graphicFrame>
        <p:nvGraphicFramePr>
          <p:cNvPr id="4" name="Table 4">
            <a:extLst>
              <a:ext uri="{FF2B5EF4-FFF2-40B4-BE49-F238E27FC236}">
                <a16:creationId xmlns:a16="http://schemas.microsoft.com/office/drawing/2014/main" id="{1E1F47BC-15F1-4CFE-B7EA-27F157C661B3}"/>
              </a:ext>
            </a:extLst>
          </p:cNvPr>
          <p:cNvGraphicFramePr>
            <a:graphicFrameLocks noGrp="1"/>
          </p:cNvGraphicFramePr>
          <p:nvPr>
            <p:extLst>
              <p:ext uri="{D42A27DB-BD31-4B8C-83A1-F6EECF244321}">
                <p14:modId xmlns:p14="http://schemas.microsoft.com/office/powerpoint/2010/main" val="4273256402"/>
              </p:ext>
            </p:extLst>
          </p:nvPr>
        </p:nvGraphicFramePr>
        <p:xfrm>
          <a:off x="84221" y="2185400"/>
          <a:ext cx="11899232" cy="4139469"/>
        </p:xfrm>
        <a:graphic>
          <a:graphicData uri="http://schemas.openxmlformats.org/drawingml/2006/table">
            <a:tbl>
              <a:tblPr firstRow="1" bandRow="1">
                <a:tableStyleId>{F2DE63D5-997A-4646-A377-4702673A728D}</a:tableStyleId>
              </a:tblPr>
              <a:tblGrid>
                <a:gridCol w="4153444">
                  <a:extLst>
                    <a:ext uri="{9D8B030D-6E8A-4147-A177-3AD203B41FA5}">
                      <a16:colId xmlns:a16="http://schemas.microsoft.com/office/drawing/2014/main" val="2682525188"/>
                    </a:ext>
                  </a:extLst>
                </a:gridCol>
                <a:gridCol w="3779377">
                  <a:extLst>
                    <a:ext uri="{9D8B030D-6E8A-4147-A177-3AD203B41FA5}">
                      <a16:colId xmlns:a16="http://schemas.microsoft.com/office/drawing/2014/main" val="1014447698"/>
                    </a:ext>
                  </a:extLst>
                </a:gridCol>
                <a:gridCol w="3966411">
                  <a:extLst>
                    <a:ext uri="{9D8B030D-6E8A-4147-A177-3AD203B41FA5}">
                      <a16:colId xmlns:a16="http://schemas.microsoft.com/office/drawing/2014/main" val="623764433"/>
                    </a:ext>
                  </a:extLst>
                </a:gridCol>
              </a:tblGrid>
              <a:tr h="636173">
                <a:tc>
                  <a:txBody>
                    <a:bodyPr/>
                    <a:lstStyle/>
                    <a:p>
                      <a:r>
                        <a:rPr lang="en-US" sz="1500" dirty="0"/>
                        <a:t>Reading</a:t>
                      </a:r>
                    </a:p>
                    <a:p>
                      <a:pPr lvl="0">
                        <a:buNone/>
                      </a:pPr>
                      <a:r>
                        <a:rPr lang="en-US" sz="1500" dirty="0"/>
                        <a:t>(Lots of other articles available on History Extra)</a:t>
                      </a:r>
                    </a:p>
                  </a:txBody>
                  <a:tcPr marL="74295" marR="74295" marT="37148" marB="37148"/>
                </a:tc>
                <a:tc>
                  <a:txBody>
                    <a:bodyPr/>
                    <a:lstStyle/>
                    <a:p>
                      <a:r>
                        <a:rPr lang="en-US" sz="1500" dirty="0"/>
                        <a:t>Watching</a:t>
                      </a:r>
                    </a:p>
                  </a:txBody>
                  <a:tcPr marL="74295" marR="74295" marT="37148" marB="37148"/>
                </a:tc>
                <a:tc>
                  <a:txBody>
                    <a:bodyPr/>
                    <a:lstStyle/>
                    <a:p>
                      <a:r>
                        <a:rPr lang="en-US" sz="1500" dirty="0"/>
                        <a:t>Listening</a:t>
                      </a:r>
                    </a:p>
                  </a:txBody>
                  <a:tcPr marL="74295" marR="74295" marT="37148" marB="37148"/>
                </a:tc>
                <a:extLst>
                  <a:ext uri="{0D108BD9-81ED-4DB2-BD59-A6C34878D82A}">
                    <a16:rowId xmlns:a16="http://schemas.microsoft.com/office/drawing/2014/main" val="3575230421"/>
                  </a:ext>
                </a:extLst>
              </a:tr>
              <a:tr h="3498949">
                <a:tc>
                  <a:txBody>
                    <a:bodyPr/>
                    <a:lstStyle/>
                    <a:p>
                      <a:r>
                        <a:rPr lang="en-US" sz="1500" dirty="0">
                          <a:hlinkClick r:id="rId2"/>
                        </a:rPr>
                        <a:t>Did Richard III really kill the princes in the tower?</a:t>
                      </a:r>
                    </a:p>
                    <a:p>
                      <a:pPr lvl="0">
                        <a:buNone/>
                      </a:pPr>
                      <a:endParaRPr lang="en-US" sz="1500" dirty="0"/>
                    </a:p>
                    <a:p>
                      <a:pPr lvl="0">
                        <a:buNone/>
                      </a:pPr>
                      <a:r>
                        <a:rPr lang="en-US" sz="1500" dirty="0">
                          <a:hlinkClick r:id="rId3"/>
                        </a:rPr>
                        <a:t>The Wars of the Roses - York v Beaufort</a:t>
                      </a:r>
                      <a:endParaRPr lang="en-US" sz="1500" dirty="0"/>
                    </a:p>
                    <a:p>
                      <a:pPr lvl="0">
                        <a:buNone/>
                      </a:pPr>
                      <a:endParaRPr lang="en-US" sz="1500" dirty="0"/>
                    </a:p>
                    <a:p>
                      <a:pPr lvl="0">
                        <a:buNone/>
                      </a:pPr>
                      <a:r>
                        <a:rPr lang="en-US" sz="1500" dirty="0">
                          <a:hlinkClick r:id="rId4"/>
                        </a:rPr>
                        <a:t>Henry VI - lovely guy, terrible king</a:t>
                      </a:r>
                      <a:endParaRPr lang="en-US" sz="1500" dirty="0"/>
                    </a:p>
                    <a:p>
                      <a:pPr lvl="0">
                        <a:buNone/>
                      </a:pPr>
                      <a:endParaRPr lang="en-US" sz="1500" dirty="0"/>
                    </a:p>
                    <a:p>
                      <a:pPr lvl="0">
                        <a:buNone/>
                      </a:pPr>
                      <a:r>
                        <a:rPr lang="en-US" sz="1500" dirty="0">
                          <a:hlinkClick r:id="rId5"/>
                        </a:rPr>
                        <a:t>The women behind the Wars of the Roses</a:t>
                      </a:r>
                      <a:endParaRPr lang="en-US" sz="1500" dirty="0"/>
                    </a:p>
                    <a:p>
                      <a:pPr lvl="0">
                        <a:buNone/>
                      </a:pPr>
                      <a:endParaRPr lang="en-US" sz="1500" dirty="0"/>
                    </a:p>
                    <a:p>
                      <a:pPr lvl="0">
                        <a:buNone/>
                      </a:pPr>
                      <a:r>
                        <a:rPr lang="en-US" sz="1500" dirty="0">
                          <a:hlinkClick r:id="rId6"/>
                        </a:rPr>
                        <a:t>Edward IV - Champion of the Wars of the Roses</a:t>
                      </a:r>
                    </a:p>
                    <a:p>
                      <a:pPr lvl="0">
                        <a:buNone/>
                      </a:pPr>
                      <a:endParaRPr lang="en-US" sz="1500" dirty="0"/>
                    </a:p>
                    <a:p>
                      <a:pPr lvl="0">
                        <a:buNone/>
                      </a:pPr>
                      <a:r>
                        <a:rPr lang="en-US" sz="1500" dirty="0">
                          <a:hlinkClick r:id="rId7"/>
                        </a:rPr>
                        <a:t>5 Greatest Mysteries behind the Wars of the Roses</a:t>
                      </a:r>
                    </a:p>
                    <a:p>
                      <a:pPr lvl="0">
                        <a:buNone/>
                      </a:pPr>
                      <a:endParaRPr lang="en-US" sz="1500" dirty="0"/>
                    </a:p>
                    <a:p>
                      <a:pPr lvl="0">
                        <a:buNone/>
                      </a:pPr>
                      <a:r>
                        <a:rPr lang="en-US" sz="1500" dirty="0">
                          <a:hlinkClick r:id="rId8"/>
                        </a:rPr>
                        <a:t>The Battle of Bosworth</a:t>
                      </a:r>
                      <a:endParaRPr lang="en-US" sz="1500" dirty="0"/>
                    </a:p>
                    <a:p>
                      <a:pPr lvl="0">
                        <a:buNone/>
                      </a:pPr>
                      <a:endParaRPr lang="en-US" sz="1500" dirty="0"/>
                    </a:p>
                    <a:p>
                      <a:pPr lvl="0">
                        <a:buNone/>
                      </a:pPr>
                      <a:r>
                        <a:rPr lang="en-US" sz="1500" dirty="0">
                          <a:hlinkClick r:id="rId9"/>
                        </a:rPr>
                        <a:t>The Downfall of Richard III</a:t>
                      </a:r>
                      <a:endParaRPr lang="en-US" sz="1500" dirty="0"/>
                    </a:p>
                  </a:txBody>
                  <a:tcPr marL="74295" marR="74295" marT="37148" marB="37148"/>
                </a:tc>
                <a:tc>
                  <a:txBody>
                    <a:bodyPr/>
                    <a:lstStyle/>
                    <a:p>
                      <a:r>
                        <a:rPr lang="en-US" sz="1500" dirty="0">
                          <a:hlinkClick r:id="rId10"/>
                        </a:rPr>
                        <a:t>Britain's Bloody Crown - The Mad King</a:t>
                      </a:r>
                    </a:p>
                    <a:p>
                      <a:pPr lvl="0">
                        <a:buNone/>
                      </a:pPr>
                      <a:endParaRPr lang="en-US" sz="1500" dirty="0"/>
                    </a:p>
                    <a:p>
                      <a:pPr lvl="0">
                        <a:buNone/>
                      </a:pPr>
                      <a:r>
                        <a:rPr lang="en-US" sz="1500" dirty="0">
                          <a:hlinkClick r:id="rId11"/>
                        </a:rPr>
                        <a:t>Britain's Bloody Crown - The Kingmaker Must Die</a:t>
                      </a:r>
                    </a:p>
                    <a:p>
                      <a:pPr lvl="0">
                        <a:buNone/>
                      </a:pPr>
                      <a:endParaRPr lang="en-US" sz="1500" dirty="0"/>
                    </a:p>
                    <a:p>
                      <a:pPr lvl="0">
                        <a:buNone/>
                      </a:pPr>
                      <a:r>
                        <a:rPr lang="en-US" sz="1500" dirty="0">
                          <a:hlinkClick r:id="rId12"/>
                        </a:rPr>
                        <a:t>Britain's Bloody Crown - The Princes Must Die</a:t>
                      </a:r>
                    </a:p>
                    <a:p>
                      <a:pPr lvl="0">
                        <a:buNone/>
                      </a:pPr>
                      <a:endParaRPr lang="en-US" sz="1500" dirty="0"/>
                    </a:p>
                    <a:p>
                      <a:pPr lvl="0">
                        <a:buNone/>
                      </a:pPr>
                      <a:r>
                        <a:rPr lang="en-US" sz="1500" dirty="0">
                          <a:hlinkClick r:id="rId13"/>
                        </a:rPr>
                        <a:t>Britain's Bloody Crown - A Mothers Love</a:t>
                      </a:r>
                    </a:p>
                    <a:p>
                      <a:pPr lvl="0">
                        <a:buNone/>
                      </a:pPr>
                      <a:endParaRPr lang="en-US" sz="1500" dirty="0"/>
                    </a:p>
                    <a:p>
                      <a:pPr lvl="0">
                        <a:buNone/>
                      </a:pPr>
                      <a:r>
                        <a:rPr lang="en-US" sz="1500" dirty="0">
                          <a:hlinkClick r:id="rId14"/>
                        </a:rPr>
                        <a:t>Timelines - The Battle of Towton</a:t>
                      </a:r>
                    </a:p>
                    <a:p>
                      <a:pPr lvl="0">
                        <a:buNone/>
                      </a:pPr>
                      <a:endParaRPr lang="en-US" sz="1500" dirty="0"/>
                    </a:p>
                    <a:p>
                      <a:pPr lvl="0">
                        <a:buNone/>
                      </a:pPr>
                      <a:r>
                        <a:rPr lang="en-US" sz="1500" dirty="0">
                          <a:hlinkClick r:id="rId15"/>
                        </a:rPr>
                        <a:t>Timelines -Richard III - Fact or Fiction</a:t>
                      </a:r>
                      <a:endParaRPr lang="en-US" sz="1500" dirty="0"/>
                    </a:p>
                  </a:txBody>
                  <a:tcPr marL="74295" marR="74295" marT="37148" marB="37148"/>
                </a:tc>
                <a:tc>
                  <a:txBody>
                    <a:bodyPr/>
                    <a:lstStyle/>
                    <a:p>
                      <a:r>
                        <a:rPr lang="en-US" sz="1500" dirty="0">
                          <a:hlinkClick r:id="rId16"/>
                        </a:rPr>
                        <a:t>A fresh view on the Wars of the Roses - Dan Jones</a:t>
                      </a:r>
                    </a:p>
                    <a:p>
                      <a:pPr lvl="0">
                        <a:buNone/>
                      </a:pPr>
                      <a:endParaRPr lang="en-US" sz="1500" dirty="0"/>
                    </a:p>
                    <a:p>
                      <a:pPr lvl="0">
                        <a:buNone/>
                      </a:pPr>
                      <a:r>
                        <a:rPr lang="en-US" sz="1500" dirty="0">
                          <a:hlinkClick r:id="rId17"/>
                        </a:rPr>
                        <a:t>The House of York - Thomas Penn</a:t>
                      </a:r>
                    </a:p>
                    <a:p>
                      <a:pPr lvl="0">
                        <a:buNone/>
                      </a:pPr>
                      <a:endParaRPr lang="en-US" sz="1500" dirty="0"/>
                    </a:p>
                    <a:p>
                      <a:pPr lvl="0">
                        <a:buNone/>
                      </a:pPr>
                      <a:r>
                        <a:rPr lang="en-US" sz="1500" dirty="0">
                          <a:hlinkClick r:id="rId18"/>
                        </a:rPr>
                        <a:t>Henry VI - A terrible king by Lauren Johnson</a:t>
                      </a:r>
                    </a:p>
                    <a:p>
                      <a:pPr lvl="0">
                        <a:buNone/>
                      </a:pPr>
                      <a:endParaRPr lang="en-US" sz="1500" dirty="0"/>
                    </a:p>
                    <a:p>
                      <a:pPr lvl="0">
                        <a:buNone/>
                      </a:pPr>
                      <a:r>
                        <a:rPr lang="en-US" sz="1500" dirty="0">
                          <a:hlinkClick r:id="rId19"/>
                        </a:rPr>
                        <a:t>History Hit - Margaret Beaufort</a:t>
                      </a:r>
                      <a:endParaRPr lang="en-US" sz="1500" dirty="0"/>
                    </a:p>
                  </a:txBody>
                  <a:tcPr marL="74295" marR="74295" marT="37148" marB="37148"/>
                </a:tc>
                <a:extLst>
                  <a:ext uri="{0D108BD9-81ED-4DB2-BD59-A6C34878D82A}">
                    <a16:rowId xmlns:a16="http://schemas.microsoft.com/office/drawing/2014/main" val="1084078670"/>
                  </a:ext>
                </a:extLst>
              </a:tr>
            </a:tbl>
          </a:graphicData>
        </a:graphic>
      </p:graphicFrame>
      <p:pic>
        <p:nvPicPr>
          <p:cNvPr id="6" name="Graphic 6" descr="Open book">
            <a:extLst>
              <a:ext uri="{FF2B5EF4-FFF2-40B4-BE49-F238E27FC236}">
                <a16:creationId xmlns:a16="http://schemas.microsoft.com/office/drawing/2014/main" id="{28ECEA5C-18FA-4508-A0A0-119519F02A6E}"/>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3413620" y="2185400"/>
            <a:ext cx="357458" cy="369139"/>
          </a:xfrm>
          <a:prstGeom prst="rect">
            <a:avLst/>
          </a:prstGeom>
        </p:spPr>
      </p:pic>
      <p:pic>
        <p:nvPicPr>
          <p:cNvPr id="8" name="Graphic 8" descr="Television">
            <a:extLst>
              <a:ext uri="{FF2B5EF4-FFF2-40B4-BE49-F238E27FC236}">
                <a16:creationId xmlns:a16="http://schemas.microsoft.com/office/drawing/2014/main" id="{D9609206-4531-4CD6-BD82-DB812DADF82E}"/>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6921748" y="2185400"/>
            <a:ext cx="357458" cy="369139"/>
          </a:xfrm>
          <a:prstGeom prst="rect">
            <a:avLst/>
          </a:prstGeom>
        </p:spPr>
      </p:pic>
      <p:pic>
        <p:nvPicPr>
          <p:cNvPr id="10" name="Graphic 10" descr="Earbuds">
            <a:extLst>
              <a:ext uri="{FF2B5EF4-FFF2-40B4-BE49-F238E27FC236}">
                <a16:creationId xmlns:a16="http://schemas.microsoft.com/office/drawing/2014/main" id="{EED48E64-CDD4-4E8A-846A-5D9A9D9B715A}"/>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1326221" y="2185400"/>
            <a:ext cx="439229" cy="450911"/>
          </a:xfrm>
          <a:prstGeom prst="rect">
            <a:avLst/>
          </a:prstGeom>
        </p:spPr>
      </p:pic>
    </p:spTree>
    <p:extLst>
      <p:ext uri="{BB962C8B-B14F-4D97-AF65-F5344CB8AC3E}">
        <p14:creationId xmlns:p14="http://schemas.microsoft.com/office/powerpoint/2010/main" val="44397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Work</a:t>
            </a:r>
          </a:p>
        </p:txBody>
      </p:sp>
      <p:sp>
        <p:nvSpPr>
          <p:cNvPr id="3" name="Content Placeholder 2"/>
          <p:cNvSpPr>
            <a:spLocks noGrp="1"/>
          </p:cNvSpPr>
          <p:nvPr>
            <p:ph idx="1"/>
          </p:nvPr>
        </p:nvSpPr>
        <p:spPr/>
        <p:txBody>
          <a:bodyPr vert="horz" lIns="0" tIns="45720" rIns="0" bIns="45720" rtlCol="0" anchor="t">
            <a:normAutofit lnSpcReduction="10000"/>
          </a:bodyPr>
          <a:lstStyle/>
          <a:p>
            <a:pPr marL="0" indent="0">
              <a:buNone/>
            </a:pPr>
            <a:r>
              <a:rPr lang="en-GB" dirty="0"/>
              <a:t>Please, work through this PowerPoint. </a:t>
            </a:r>
            <a:endParaRPr lang="en-US">
              <a:ea typeface="Calibri" panose="020F0502020204030204"/>
              <a:cs typeface="Calibri" panose="020F0502020204030204"/>
            </a:endParaRPr>
          </a:p>
          <a:p>
            <a:pPr marL="0" indent="0">
              <a:buNone/>
            </a:pPr>
            <a:r>
              <a:rPr lang="en-GB" dirty="0"/>
              <a:t>It focusses on the situation BEFORE the Wars of the Roses. Although this will not be on your exam, it is</a:t>
            </a:r>
            <a:r>
              <a:rPr lang="en-GB" b="1" dirty="0"/>
              <a:t> invaluable background detail </a:t>
            </a:r>
            <a:r>
              <a:rPr lang="en-GB" dirty="0"/>
              <a:t>that will give you an appreciation of the situation c.1450, the starting point of our course. You are not expected to memorise all of this, but knowing who the kings were from Edward III, as well as an awareness of the changing political situation is very useful.</a:t>
            </a: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r>
              <a:rPr lang="en-GB" dirty="0"/>
              <a:t>You will need to read sections, and complete activities as you go through.</a:t>
            </a:r>
            <a:endParaRPr lang="en-GB" dirty="0">
              <a:ea typeface="Calibri" panose="020F0502020204030204"/>
              <a:cs typeface="Calibri" panose="020F0502020204030204"/>
            </a:endParaRPr>
          </a:p>
          <a:p>
            <a:pPr marL="0" indent="0">
              <a:buNone/>
            </a:pPr>
            <a:r>
              <a:rPr lang="en-GB" dirty="0"/>
              <a:t>There are </a:t>
            </a:r>
            <a:r>
              <a:rPr lang="en-GB" b="1" dirty="0"/>
              <a:t>3 main activities</a:t>
            </a:r>
            <a:r>
              <a:rPr lang="en-GB" dirty="0"/>
              <a:t> to work on. Complete these to the best of your ability.</a:t>
            </a: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r>
              <a:rPr lang="en-GB" dirty="0"/>
              <a:t>There is opportunity for additional work to prepare you for the course.</a:t>
            </a: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362954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C011-8F15-4878-B7F0-BEFB2DF69607}"/>
              </a:ext>
            </a:extLst>
          </p:cNvPr>
          <p:cNvSpPr>
            <a:spLocks noGrp="1"/>
          </p:cNvSpPr>
          <p:nvPr>
            <p:ph type="title"/>
          </p:nvPr>
        </p:nvSpPr>
        <p:spPr>
          <a:xfrm>
            <a:off x="1108486" y="264191"/>
            <a:ext cx="10058400" cy="1450757"/>
          </a:xfrm>
        </p:spPr>
        <p:txBody>
          <a:bodyPr/>
          <a:lstStyle/>
          <a:p>
            <a:r>
              <a:rPr lang="en-GB"/>
              <a:t>Outline</a:t>
            </a:r>
          </a:p>
        </p:txBody>
      </p:sp>
      <p:sp>
        <p:nvSpPr>
          <p:cNvPr id="3" name="Content Placeholder 2">
            <a:extLst>
              <a:ext uri="{FF2B5EF4-FFF2-40B4-BE49-F238E27FC236}">
                <a16:creationId xmlns:a16="http://schemas.microsoft.com/office/drawing/2014/main" id="{E3B0AF09-EC63-4408-BDB6-2EA911D5DC79}"/>
              </a:ext>
            </a:extLst>
          </p:cNvPr>
          <p:cNvSpPr>
            <a:spLocks noGrp="1"/>
          </p:cNvSpPr>
          <p:nvPr>
            <p:ph idx="1"/>
          </p:nvPr>
        </p:nvSpPr>
        <p:spPr>
          <a:xfrm>
            <a:off x="838200" y="1825625"/>
            <a:ext cx="5257800" cy="4351338"/>
          </a:xfrm>
        </p:spPr>
        <p:txBody>
          <a:bodyPr vert="horz" lIns="0" tIns="45720" rIns="0" bIns="45720" rtlCol="0" anchor="t">
            <a:normAutofit/>
          </a:bodyPr>
          <a:lstStyle/>
          <a:p>
            <a:r>
              <a:rPr lang="en-GB" b="1" dirty="0"/>
              <a:t>Traditional</a:t>
            </a:r>
            <a:r>
              <a:rPr lang="en-GB" dirty="0"/>
              <a:t> view – The Wars of the Roses = a </a:t>
            </a:r>
            <a:r>
              <a:rPr lang="en-GB" b="1" dirty="0"/>
              <a:t>dynastic conflict</a:t>
            </a:r>
            <a:r>
              <a:rPr lang="en-GB" dirty="0"/>
              <a:t> stemming from rival claims from descendants of Edward III’s 2nd and 3rd sons – </a:t>
            </a:r>
            <a:r>
              <a:rPr lang="en-GB" b="1" dirty="0"/>
              <a:t>Lionel, Duke of Clarence + John of Gaunt, Duke of Lancaster.</a:t>
            </a:r>
            <a:endParaRPr lang="en-GB" b="1" dirty="0">
              <a:ea typeface="Calibri"/>
              <a:cs typeface="Calibri"/>
            </a:endParaRPr>
          </a:p>
          <a:p>
            <a:r>
              <a:rPr lang="en-GB" dirty="0"/>
              <a:t>Richard II (son of Edward’s eldest son) was childless + he </a:t>
            </a:r>
            <a:r>
              <a:rPr lang="en-GB" b="1" dirty="0"/>
              <a:t>favoured the Mortimer line</a:t>
            </a:r>
            <a:r>
              <a:rPr lang="en-GB" dirty="0"/>
              <a:t> (descendants from the Duke of Clarence) to succeed.</a:t>
            </a:r>
          </a:p>
          <a:p>
            <a:r>
              <a:rPr lang="en-GB" dirty="0"/>
              <a:t>1399 – Henry IV </a:t>
            </a:r>
            <a:r>
              <a:rPr lang="en-GB" b="1" dirty="0"/>
              <a:t>usurped</a:t>
            </a:r>
            <a:r>
              <a:rPr lang="en-GB" dirty="0"/>
              <a:t> Richard II but he had a rival with a stronger claim.</a:t>
            </a:r>
          </a:p>
          <a:p>
            <a:r>
              <a:rPr lang="en-GB" dirty="0"/>
              <a:t>1413 – Henry IV died. </a:t>
            </a:r>
            <a:r>
              <a:rPr lang="en-GB" b="1" dirty="0"/>
              <a:t>Henry V ruled</a:t>
            </a:r>
            <a:r>
              <a:rPr lang="en-GB" dirty="0"/>
              <a:t>. Perhaps one of the </a:t>
            </a:r>
            <a:r>
              <a:rPr lang="en-GB" b="1" dirty="0"/>
              <a:t>most able</a:t>
            </a:r>
            <a:r>
              <a:rPr lang="en-GB" dirty="0"/>
              <a:t> kings of the Middle Ages.</a:t>
            </a:r>
          </a:p>
          <a:p>
            <a:endParaRPr lang="en-GB" dirty="0"/>
          </a:p>
        </p:txBody>
      </p:sp>
      <p:pic>
        <p:nvPicPr>
          <p:cNvPr id="1026" name="Picture 2" descr="Wars of the Roses - Children's British History Encyclopedia">
            <a:extLst>
              <a:ext uri="{FF2B5EF4-FFF2-40B4-BE49-F238E27FC236}">
                <a16:creationId xmlns:a16="http://schemas.microsoft.com/office/drawing/2014/main" id="{B0006AD0-5B4A-4A62-9EBC-564427A81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352" y="2204189"/>
            <a:ext cx="5071972" cy="244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30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EF672-2354-41C0-8C1F-CBC5B02841D1}"/>
              </a:ext>
            </a:extLst>
          </p:cNvPr>
          <p:cNvSpPr>
            <a:spLocks noGrp="1"/>
          </p:cNvSpPr>
          <p:nvPr>
            <p:ph idx="1"/>
          </p:nvPr>
        </p:nvSpPr>
        <p:spPr>
          <a:xfrm>
            <a:off x="838200" y="1825625"/>
            <a:ext cx="5525022" cy="4351338"/>
          </a:xfrm>
        </p:spPr>
        <p:txBody>
          <a:bodyPr vert="horz" lIns="0" tIns="45720" rIns="0" bIns="45720" rtlCol="0" anchor="t">
            <a:normAutofit/>
          </a:bodyPr>
          <a:lstStyle/>
          <a:p>
            <a:r>
              <a:rPr lang="en-GB"/>
              <a:t>1422 – Henry V died. Premature. Only 35.</a:t>
            </a:r>
            <a:endParaRPr lang="en-US"/>
          </a:p>
          <a:p>
            <a:r>
              <a:rPr lang="en-GB" dirty="0"/>
              <a:t>Henry’s son was </a:t>
            </a:r>
            <a:r>
              <a:rPr lang="en-GB" b="1" dirty="0"/>
              <a:t>nine months old</a:t>
            </a:r>
            <a:r>
              <a:rPr lang="en-GB" dirty="0"/>
              <a:t> and became </a:t>
            </a:r>
            <a:r>
              <a:rPr lang="en-GB" b="1" dirty="0"/>
              <a:t>Henry VI. </a:t>
            </a:r>
            <a:endParaRPr lang="en-GB" b="1" dirty="0">
              <a:ea typeface="Calibri"/>
              <a:cs typeface="Calibri"/>
            </a:endParaRPr>
          </a:p>
          <a:p>
            <a:r>
              <a:rPr lang="en-GB" dirty="0"/>
              <a:t>A lengthy </a:t>
            </a:r>
            <a:r>
              <a:rPr lang="en-GB" b="1" dirty="0"/>
              <a:t>minority</a:t>
            </a:r>
            <a:r>
              <a:rPr lang="en-GB" dirty="0"/>
              <a:t> began leading to the rise in </a:t>
            </a:r>
            <a:r>
              <a:rPr lang="en-GB" b="1" dirty="0"/>
              <a:t>factions</a:t>
            </a:r>
            <a:r>
              <a:rPr lang="en-GB" dirty="0"/>
              <a:t> and rebellion at home and the struggle to maintain</a:t>
            </a:r>
            <a:r>
              <a:rPr lang="en-GB"/>
              <a:t> English stronghold of France.</a:t>
            </a:r>
            <a:endParaRPr lang="en-GB">
              <a:ea typeface="Calibri"/>
              <a:cs typeface="Calibri"/>
            </a:endParaRPr>
          </a:p>
        </p:txBody>
      </p:sp>
      <p:pic>
        <p:nvPicPr>
          <p:cNvPr id="2050" name="Picture 2" descr="Henry VI of England - Simple English Wikipedia, the free encyclopedia">
            <a:extLst>
              <a:ext uri="{FF2B5EF4-FFF2-40B4-BE49-F238E27FC236}">
                <a16:creationId xmlns:a16="http://schemas.microsoft.com/office/drawing/2014/main" id="{3D02BE92-73D8-422E-AAE2-F3292403330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30521" y="811016"/>
            <a:ext cx="3435295"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1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662E-5FF8-445C-911E-3D6147E82363}"/>
              </a:ext>
            </a:extLst>
          </p:cNvPr>
          <p:cNvSpPr>
            <a:spLocks noGrp="1"/>
          </p:cNvSpPr>
          <p:nvPr>
            <p:ph type="title"/>
          </p:nvPr>
        </p:nvSpPr>
        <p:spPr>
          <a:xfrm>
            <a:off x="256453" y="286603"/>
            <a:ext cx="10899227" cy="1437620"/>
          </a:xfrm>
        </p:spPr>
        <p:txBody>
          <a:bodyPr/>
          <a:lstStyle/>
          <a:p>
            <a:r>
              <a:rPr lang="en-GB"/>
              <a:t>Part One: Edward III (13</a:t>
            </a:r>
            <a:r>
              <a:rPr lang="en-GB" baseline="30000" dirty="0"/>
              <a:t>th</a:t>
            </a:r>
            <a:r>
              <a:rPr lang="en-GB" dirty="0"/>
              <a:t> November 1312 – 21</a:t>
            </a:r>
            <a:r>
              <a:rPr lang="en-GB" baseline="30000" dirty="0"/>
              <a:t>st</a:t>
            </a:r>
            <a:r>
              <a:rPr lang="en-GB" dirty="0"/>
              <a:t> June 1377)</a:t>
            </a:r>
          </a:p>
        </p:txBody>
      </p:sp>
      <p:sp>
        <p:nvSpPr>
          <p:cNvPr id="3" name="Content Placeholder 2">
            <a:extLst>
              <a:ext uri="{FF2B5EF4-FFF2-40B4-BE49-F238E27FC236}">
                <a16:creationId xmlns:a16="http://schemas.microsoft.com/office/drawing/2014/main" id="{2B9FBC17-1389-4CF8-8B70-F8EC68ACC56C}"/>
              </a:ext>
            </a:extLst>
          </p:cNvPr>
          <p:cNvSpPr>
            <a:spLocks noGrp="1"/>
          </p:cNvSpPr>
          <p:nvPr>
            <p:ph idx="1"/>
          </p:nvPr>
        </p:nvSpPr>
        <p:spPr>
          <a:xfrm>
            <a:off x="312683" y="1825625"/>
            <a:ext cx="7607150" cy="4913378"/>
          </a:xfrm>
        </p:spPr>
        <p:txBody>
          <a:bodyPr vert="horz" lIns="0" tIns="45720" rIns="0" bIns="45720" rtlCol="0" anchor="t">
            <a:normAutofit/>
          </a:bodyPr>
          <a:lstStyle/>
          <a:p>
            <a:r>
              <a:rPr lang="en-GB" sz="2400" dirty="0"/>
              <a:t>1327 – Crowned King of England at age </a:t>
            </a:r>
            <a:r>
              <a:rPr lang="en-GB" sz="2400" b="1" dirty="0"/>
              <a:t>fourteen</a:t>
            </a:r>
            <a:r>
              <a:rPr lang="en-GB" sz="2400" dirty="0"/>
              <a:t> after his father (Edward II) was </a:t>
            </a:r>
            <a:r>
              <a:rPr lang="en-GB" sz="2400" b="1" dirty="0"/>
              <a:t>deposed</a:t>
            </a:r>
            <a:r>
              <a:rPr lang="en-GB" sz="2400" dirty="0"/>
              <a:t> by his mother, Isabella of France, and her lover Roger Mortimer. </a:t>
            </a:r>
          </a:p>
          <a:p>
            <a:r>
              <a:rPr lang="en-GB" sz="2400" dirty="0"/>
              <a:t>Aged seventeen – took the </a:t>
            </a:r>
            <a:r>
              <a:rPr lang="en-GB" sz="2400" b="1" dirty="0"/>
              <a:t>throne for himself </a:t>
            </a:r>
            <a:r>
              <a:rPr lang="en-GB" sz="2400" dirty="0"/>
              <a:t>from his mother and Mortimer.</a:t>
            </a:r>
          </a:p>
          <a:p>
            <a:r>
              <a:rPr lang="en-GB" sz="2400" dirty="0"/>
              <a:t>1337 - After a successful campaign in Scotland he declared himself </a:t>
            </a:r>
            <a:r>
              <a:rPr lang="en-GB" sz="2400" b="1" dirty="0"/>
              <a:t>rightful heir</a:t>
            </a:r>
            <a:r>
              <a:rPr lang="en-GB" sz="2400" dirty="0"/>
              <a:t> to the French throne. This started the </a:t>
            </a:r>
            <a:r>
              <a:rPr lang="en-GB" sz="2400" b="1" dirty="0"/>
              <a:t>Hundred Years' War.</a:t>
            </a:r>
            <a:endParaRPr lang="en-GB" sz="2400" b="1" dirty="0">
              <a:ea typeface="Calibri"/>
              <a:cs typeface="Calibri"/>
            </a:endParaRPr>
          </a:p>
          <a:p>
            <a:r>
              <a:rPr lang="en-GB" sz="2400" b="1" dirty="0"/>
              <a:t>First phase</a:t>
            </a:r>
            <a:r>
              <a:rPr lang="en-GB" sz="2400" dirty="0"/>
              <a:t> of the war went exceptionally well for England - victories at </a:t>
            </a:r>
            <a:r>
              <a:rPr lang="en-GB" sz="2400" dirty="0" err="1"/>
              <a:t>Crécy</a:t>
            </a:r>
            <a:r>
              <a:rPr lang="en-GB" sz="2400" dirty="0"/>
              <a:t> and Poitiers led to the highly favourable Treaty of </a:t>
            </a:r>
            <a:r>
              <a:rPr lang="en-GB" sz="2400" dirty="0" err="1"/>
              <a:t>Brétigny</a:t>
            </a:r>
            <a:r>
              <a:rPr lang="en-GB" sz="2400" dirty="0"/>
              <a:t>, in which England made </a:t>
            </a:r>
            <a:r>
              <a:rPr lang="en-GB" sz="2400" b="1" dirty="0"/>
              <a:t>territorial gains</a:t>
            </a:r>
            <a:r>
              <a:rPr lang="en-GB" sz="2400" dirty="0"/>
              <a:t>, and Edward renounced his claim to the French throne. </a:t>
            </a:r>
          </a:p>
          <a:p>
            <a:pPr marL="0" indent="0">
              <a:buNone/>
            </a:pPr>
            <a:endParaRPr lang="en-GB" sz="1600" dirty="0"/>
          </a:p>
        </p:txBody>
      </p:sp>
      <p:pic>
        <p:nvPicPr>
          <p:cNvPr id="2050" name="Picture 2" descr="Bronze effigy of man's face with flowing shoulder-length hair and long moustache and beard">
            <a:extLst>
              <a:ext uri="{FF2B5EF4-FFF2-40B4-BE49-F238E27FC236}">
                <a16:creationId xmlns:a16="http://schemas.microsoft.com/office/drawing/2014/main" id="{063B7C54-44E6-4D56-84A1-E5F087F78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454" y="2126250"/>
            <a:ext cx="3515134" cy="358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69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662E-5FF8-445C-911E-3D6147E82363}"/>
              </a:ext>
            </a:extLst>
          </p:cNvPr>
          <p:cNvSpPr>
            <a:spLocks noGrp="1"/>
          </p:cNvSpPr>
          <p:nvPr>
            <p:ph type="title"/>
          </p:nvPr>
        </p:nvSpPr>
        <p:spPr/>
        <p:txBody>
          <a:bodyPr/>
          <a:lstStyle/>
          <a:p>
            <a:r>
              <a:rPr lang="en-GB" dirty="0"/>
              <a:t>Edward III (13</a:t>
            </a:r>
            <a:r>
              <a:rPr lang="en-GB" baseline="30000" dirty="0"/>
              <a:t>th</a:t>
            </a:r>
            <a:r>
              <a:rPr lang="en-GB" dirty="0"/>
              <a:t> November 1312 – 21</a:t>
            </a:r>
            <a:r>
              <a:rPr lang="en-GB" baseline="30000" dirty="0"/>
              <a:t>st</a:t>
            </a:r>
            <a:r>
              <a:rPr lang="en-GB" dirty="0"/>
              <a:t> June 1377)</a:t>
            </a:r>
          </a:p>
        </p:txBody>
      </p:sp>
      <p:sp>
        <p:nvSpPr>
          <p:cNvPr id="3" name="Content Placeholder 2">
            <a:extLst>
              <a:ext uri="{FF2B5EF4-FFF2-40B4-BE49-F238E27FC236}">
                <a16:creationId xmlns:a16="http://schemas.microsoft.com/office/drawing/2014/main" id="{2B9FBC17-1389-4CF8-8B70-F8EC68ACC56C}"/>
              </a:ext>
            </a:extLst>
          </p:cNvPr>
          <p:cNvSpPr>
            <a:spLocks noGrp="1"/>
          </p:cNvSpPr>
          <p:nvPr>
            <p:ph idx="1"/>
          </p:nvPr>
        </p:nvSpPr>
        <p:spPr>
          <a:xfrm>
            <a:off x="220718" y="1825625"/>
            <a:ext cx="7332477" cy="4913378"/>
          </a:xfrm>
        </p:spPr>
        <p:txBody>
          <a:bodyPr vert="horz" lIns="0" tIns="45720" rIns="0" bIns="45720" rtlCol="0" anchor="t">
            <a:normAutofit/>
          </a:bodyPr>
          <a:lstStyle/>
          <a:p>
            <a:r>
              <a:rPr lang="en-GB" sz="2400" dirty="0"/>
              <a:t>Transformed the Kingdom of England into one of the most </a:t>
            </a:r>
            <a:r>
              <a:rPr lang="en-GB" sz="2400" b="1" dirty="0"/>
              <a:t>formidable military powers</a:t>
            </a:r>
            <a:r>
              <a:rPr lang="en-GB" sz="2400" dirty="0"/>
              <a:t> in Europe. </a:t>
            </a:r>
            <a:endParaRPr lang="en-GB" sz="2400" dirty="0">
              <a:ea typeface="Calibri"/>
              <a:cs typeface="Calibri"/>
            </a:endParaRPr>
          </a:p>
          <a:p>
            <a:r>
              <a:rPr lang="en-GB" sz="2400" dirty="0"/>
              <a:t>Later years - </a:t>
            </a:r>
            <a:r>
              <a:rPr lang="en-GB" sz="2400" b="1" dirty="0"/>
              <a:t>inactivity and poor health</a:t>
            </a:r>
            <a:r>
              <a:rPr lang="en-GB" sz="2400" dirty="0"/>
              <a:t> led to failures.</a:t>
            </a:r>
            <a:endParaRPr lang="en-GB" sz="2400">
              <a:ea typeface="Calibri"/>
              <a:cs typeface="Calibri"/>
            </a:endParaRPr>
          </a:p>
          <a:p>
            <a:r>
              <a:rPr lang="en-GB" sz="2400" dirty="0"/>
              <a:t>Reign saw vital developments in </a:t>
            </a:r>
            <a:r>
              <a:rPr lang="en-GB" sz="2400" b="1" dirty="0"/>
              <a:t>legislation and government</a:t>
            </a:r>
            <a:r>
              <a:rPr lang="en-GB" sz="2400" dirty="0"/>
              <a:t>, in particular the evolution of the English Parliament, as well as the Black Death. </a:t>
            </a:r>
            <a:endParaRPr lang="en-GB" sz="2400" dirty="0">
              <a:ea typeface="Calibri"/>
              <a:cs typeface="Calibri"/>
            </a:endParaRPr>
          </a:p>
          <a:p>
            <a:r>
              <a:rPr lang="en-GB" sz="2400" dirty="0"/>
              <a:t>Edward was a </a:t>
            </a:r>
            <a:r>
              <a:rPr lang="en-GB" sz="2400" b="1" dirty="0"/>
              <a:t>temperamental man</a:t>
            </a:r>
            <a:r>
              <a:rPr lang="en-GB" sz="2400" dirty="0"/>
              <a:t> but capable of unusual mercy. </a:t>
            </a:r>
            <a:endParaRPr lang="en-GB" sz="2400" dirty="0">
              <a:ea typeface="Calibri"/>
              <a:cs typeface="Calibri"/>
            </a:endParaRPr>
          </a:p>
        </p:txBody>
      </p:sp>
      <p:pic>
        <p:nvPicPr>
          <p:cNvPr id="3074" name="Picture 2" descr="Edward III (King of England) - On This Day">
            <a:extLst>
              <a:ext uri="{FF2B5EF4-FFF2-40B4-BE49-F238E27FC236}">
                <a16:creationId xmlns:a16="http://schemas.microsoft.com/office/drawing/2014/main" id="{511B977B-654C-4AB4-893C-58002B9FE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690688"/>
            <a:ext cx="3429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2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78A7-9D13-4133-919C-AAD8F41983A0}"/>
              </a:ext>
            </a:extLst>
          </p:cNvPr>
          <p:cNvSpPr>
            <a:spLocks noGrp="1"/>
          </p:cNvSpPr>
          <p:nvPr>
            <p:ph type="title"/>
          </p:nvPr>
        </p:nvSpPr>
        <p:spPr/>
        <p:txBody>
          <a:bodyPr/>
          <a:lstStyle/>
          <a:p>
            <a:r>
              <a:rPr lang="en-GB" dirty="0"/>
              <a:t>Edward III’s Children</a:t>
            </a:r>
          </a:p>
        </p:txBody>
      </p:sp>
      <p:pic>
        <p:nvPicPr>
          <p:cNvPr id="1028" name="Picture 4" descr="Edward III's sons – starting to sort the Plantagenets out. | The History Jar">
            <a:extLst>
              <a:ext uri="{FF2B5EF4-FFF2-40B4-BE49-F238E27FC236}">
                <a16:creationId xmlns:a16="http://schemas.microsoft.com/office/drawing/2014/main" id="{FD234411-FB74-4141-9908-CC3D40A81E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1" t="4571" r="2275"/>
          <a:stretch/>
        </p:blipFill>
        <p:spPr bwMode="auto">
          <a:xfrm>
            <a:off x="791127" y="1553021"/>
            <a:ext cx="10878387" cy="478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0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175B-4121-4DD0-8608-CC4EC1A1A593}"/>
              </a:ext>
            </a:extLst>
          </p:cNvPr>
          <p:cNvSpPr>
            <a:spLocks noGrp="1"/>
          </p:cNvSpPr>
          <p:nvPr>
            <p:ph type="title"/>
          </p:nvPr>
        </p:nvSpPr>
        <p:spPr/>
        <p:txBody>
          <a:bodyPr/>
          <a:lstStyle/>
          <a:p>
            <a:r>
              <a:rPr lang="en-GB" dirty="0">
                <a:cs typeface="Calibri Light"/>
              </a:rPr>
              <a:t>Activity 1</a:t>
            </a:r>
          </a:p>
        </p:txBody>
      </p:sp>
      <p:sp>
        <p:nvSpPr>
          <p:cNvPr id="3" name="Content Placeholder 2">
            <a:extLst>
              <a:ext uri="{FF2B5EF4-FFF2-40B4-BE49-F238E27FC236}">
                <a16:creationId xmlns:a16="http://schemas.microsoft.com/office/drawing/2014/main" id="{C824A449-DB3F-4828-8D10-2E9DB2C4971A}"/>
              </a:ext>
            </a:extLst>
          </p:cNvPr>
          <p:cNvSpPr>
            <a:spLocks noGrp="1"/>
          </p:cNvSpPr>
          <p:nvPr>
            <p:ph idx="1"/>
          </p:nvPr>
        </p:nvSpPr>
        <p:spPr/>
        <p:txBody>
          <a:bodyPr vert="horz" lIns="91440" tIns="45720" rIns="91440" bIns="45720" rtlCol="0" anchor="t">
            <a:normAutofit/>
          </a:bodyPr>
          <a:lstStyle/>
          <a:p>
            <a:r>
              <a:rPr lang="en-GB" dirty="0">
                <a:cs typeface="Calibri"/>
              </a:rPr>
              <a:t>Create a copy of </a:t>
            </a:r>
            <a:r>
              <a:rPr lang="en-GB" b="1" dirty="0">
                <a:cs typeface="Calibri"/>
              </a:rPr>
              <a:t>Edward's immediate family tree</a:t>
            </a:r>
            <a:r>
              <a:rPr lang="en-GB" dirty="0">
                <a:cs typeface="Calibri"/>
              </a:rPr>
              <a:t>. (As seen on the previous slide).</a:t>
            </a:r>
          </a:p>
          <a:p>
            <a:endParaRPr lang="en-GB" dirty="0">
              <a:cs typeface="Calibri"/>
            </a:endParaRPr>
          </a:p>
          <a:p>
            <a:r>
              <a:rPr lang="en-GB" b="1" dirty="0">
                <a:cs typeface="Calibri"/>
              </a:rPr>
              <a:t>Add notes</a:t>
            </a:r>
            <a:r>
              <a:rPr lang="en-GB" dirty="0">
                <a:cs typeface="Calibri"/>
              </a:rPr>
              <a:t> about the lineage of Edward following his </a:t>
            </a:r>
            <a:r>
              <a:rPr lang="en-GB" b="1" dirty="0">
                <a:cs typeface="Calibri"/>
              </a:rPr>
              <a:t>three eldest children.</a:t>
            </a:r>
            <a:r>
              <a:rPr lang="en-GB" dirty="0">
                <a:cs typeface="Calibri"/>
              </a:rPr>
              <a:t> </a:t>
            </a:r>
          </a:p>
          <a:p>
            <a:endParaRPr lang="en-GB" dirty="0">
              <a:cs typeface="Calibri"/>
            </a:endParaRPr>
          </a:p>
          <a:p>
            <a:r>
              <a:rPr lang="en-GB" dirty="0">
                <a:cs typeface="Calibri"/>
              </a:rPr>
              <a:t>Use the </a:t>
            </a:r>
            <a:r>
              <a:rPr lang="en-GB" b="1" dirty="0">
                <a:cs typeface="Calibri"/>
              </a:rPr>
              <a:t>following slides</a:t>
            </a:r>
            <a:r>
              <a:rPr lang="en-GB" dirty="0">
                <a:cs typeface="Calibri"/>
              </a:rPr>
              <a:t> to support.</a:t>
            </a:r>
          </a:p>
        </p:txBody>
      </p:sp>
    </p:spTree>
    <p:extLst>
      <p:ext uri="{BB962C8B-B14F-4D97-AF65-F5344CB8AC3E}">
        <p14:creationId xmlns:p14="http://schemas.microsoft.com/office/powerpoint/2010/main" val="231021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8542-B03E-481E-9A6B-CC9675F9D8B2}"/>
              </a:ext>
            </a:extLst>
          </p:cNvPr>
          <p:cNvSpPr>
            <a:spLocks noGrp="1"/>
          </p:cNvSpPr>
          <p:nvPr>
            <p:ph type="title"/>
          </p:nvPr>
        </p:nvSpPr>
        <p:spPr/>
        <p:txBody>
          <a:bodyPr/>
          <a:lstStyle/>
          <a:p>
            <a:r>
              <a:rPr lang="en-GB" dirty="0"/>
              <a:t>Edward ‘The Black Prince’ (15</a:t>
            </a:r>
            <a:r>
              <a:rPr lang="en-GB" baseline="30000" dirty="0"/>
              <a:t>th</a:t>
            </a:r>
            <a:r>
              <a:rPr lang="en-GB" dirty="0"/>
              <a:t> June 1330 – 8</a:t>
            </a:r>
            <a:r>
              <a:rPr lang="en-GB" baseline="30000" dirty="0"/>
              <a:t>th</a:t>
            </a:r>
            <a:r>
              <a:rPr lang="en-GB" dirty="0"/>
              <a:t> June 1376) </a:t>
            </a:r>
          </a:p>
        </p:txBody>
      </p:sp>
      <p:sp>
        <p:nvSpPr>
          <p:cNvPr id="3" name="Content Placeholder 2">
            <a:extLst>
              <a:ext uri="{FF2B5EF4-FFF2-40B4-BE49-F238E27FC236}">
                <a16:creationId xmlns:a16="http://schemas.microsoft.com/office/drawing/2014/main" id="{AD919963-AE4C-4AAD-8356-0477459D2A78}"/>
              </a:ext>
            </a:extLst>
          </p:cNvPr>
          <p:cNvSpPr>
            <a:spLocks noGrp="1"/>
          </p:cNvSpPr>
          <p:nvPr>
            <p:ph idx="1"/>
          </p:nvPr>
        </p:nvSpPr>
        <p:spPr>
          <a:xfrm>
            <a:off x="838200" y="1825625"/>
            <a:ext cx="6753784" cy="4667250"/>
          </a:xfrm>
        </p:spPr>
        <p:txBody>
          <a:bodyPr vert="horz" lIns="0" tIns="45720" rIns="0" bIns="45720" rtlCol="0" anchor="t">
            <a:normAutofit lnSpcReduction="10000"/>
          </a:bodyPr>
          <a:lstStyle/>
          <a:p>
            <a:pPr marL="0" indent="0">
              <a:buNone/>
            </a:pPr>
            <a:r>
              <a:rPr lang="en-GB" dirty="0"/>
              <a:t>Known as Edward of Woodstock (place of birth).</a:t>
            </a:r>
            <a:endParaRPr lang="en-US"/>
          </a:p>
          <a:p>
            <a:pPr marL="0" indent="0">
              <a:buNone/>
            </a:pPr>
            <a:r>
              <a:rPr lang="en-GB" dirty="0"/>
              <a:t>Guardian of the kingdom in his father's absence in 1338, 1340, and 1342. </a:t>
            </a:r>
            <a:endParaRPr lang="en-GB" dirty="0">
              <a:ea typeface="Calibri" panose="020F0502020204030204"/>
              <a:cs typeface="Calibri" panose="020F0502020204030204"/>
            </a:endParaRPr>
          </a:p>
          <a:p>
            <a:pPr marL="0" indent="0">
              <a:buNone/>
            </a:pPr>
            <a:r>
              <a:rPr lang="en-GB" dirty="0"/>
              <a:t>1343 – Made Prince of Wales (aged 13).</a:t>
            </a:r>
            <a:endParaRPr lang="en-GB" dirty="0">
              <a:ea typeface="Calibri" panose="020F0502020204030204"/>
              <a:cs typeface="Calibri" panose="020F0502020204030204"/>
            </a:endParaRPr>
          </a:p>
          <a:p>
            <a:pPr marL="0" indent="0">
              <a:buNone/>
            </a:pPr>
            <a:r>
              <a:rPr lang="en-GB" dirty="0"/>
              <a:t>1346 – commanded the vanguard at the Battle of </a:t>
            </a:r>
            <a:r>
              <a:rPr lang="en-GB"/>
              <a:t>Crécy</a:t>
            </a:r>
            <a:r>
              <a:rPr lang="en-GB" dirty="0"/>
              <a:t>, Edward III intentionally leaving him to win the battle. Knighted.</a:t>
            </a:r>
            <a:endParaRPr lang="en-GB" dirty="0">
              <a:ea typeface="Calibri" panose="020F0502020204030204"/>
              <a:cs typeface="Calibri" panose="020F0502020204030204"/>
            </a:endParaRPr>
          </a:p>
          <a:p>
            <a:pPr marL="0" indent="0">
              <a:buNone/>
            </a:pPr>
            <a:r>
              <a:rPr lang="en-GB" dirty="0"/>
              <a:t>1355 - was appointed the king's lieutenant in Gascony – pillaged </a:t>
            </a:r>
            <a:r>
              <a:rPr lang="en-GB" dirty="0" err="1"/>
              <a:t>Avignonet</a:t>
            </a:r>
            <a:r>
              <a:rPr lang="en-GB" dirty="0"/>
              <a:t> and </a:t>
            </a:r>
            <a:r>
              <a:rPr lang="en-GB" dirty="0" err="1"/>
              <a:t>Castelnaudary</a:t>
            </a:r>
            <a:r>
              <a:rPr lang="en-GB" dirty="0"/>
              <a:t>, sacked Carcassonne, and plundered Narbonne. </a:t>
            </a:r>
            <a:endParaRPr lang="en-GB" dirty="0">
              <a:ea typeface="Calibri" panose="020F0502020204030204"/>
              <a:cs typeface="Calibri" panose="020F0502020204030204"/>
            </a:endParaRPr>
          </a:p>
          <a:p>
            <a:pPr marL="0" indent="0">
              <a:buNone/>
            </a:pPr>
            <a:r>
              <a:rPr lang="en-GB" dirty="0"/>
              <a:t>Offered terms of peace to King John II of France, who had outflanked him near Poitiers, but refused to surrender himself as the price of their acceptance. This led to the Battle of Poitiers, where his army routed the French and took King John prisoner. Peace was negotiated.</a:t>
            </a:r>
            <a:endParaRPr lang="en-GB" dirty="0">
              <a:ea typeface="Calibri" panose="020F0502020204030204"/>
              <a:cs typeface="Calibri" panose="020F0502020204030204"/>
            </a:endParaRPr>
          </a:p>
          <a:p>
            <a:endParaRPr lang="en-GB" dirty="0"/>
          </a:p>
        </p:txBody>
      </p:sp>
      <p:pic>
        <p:nvPicPr>
          <p:cNvPr id="3074" name="Picture 2" descr="Edward, The Black Prince - Edward's lll's eldest son | Edward the black  prince, Plantagenet, British history">
            <a:extLst>
              <a:ext uri="{FF2B5EF4-FFF2-40B4-BE49-F238E27FC236}">
                <a16:creationId xmlns:a16="http://schemas.microsoft.com/office/drawing/2014/main" id="{949178CC-FF54-4FB2-92DF-06D9492A0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989" y="1240077"/>
            <a:ext cx="3128485" cy="494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9171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84ac98-43fb-478f-9dfa-e29a6e986592">
      <Terms xmlns="http://schemas.microsoft.com/office/infopath/2007/PartnerControls"/>
    </lcf76f155ced4ddcb4097134ff3c332f>
    <TaxCatchAll xmlns="62082727-bf99-444c-b5bd-694c0ed53c36" xsi:nil="true"/>
    <SharedWithUsers xmlns="62082727-bf99-444c-b5bd-694c0ed53c36">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C53DE9E367654AB7BF158445108B8D" ma:contentTypeVersion="15" ma:contentTypeDescription="Create a new document." ma:contentTypeScope="" ma:versionID="23d7899dc01c6508bd6be9cab4d0aec9">
  <xsd:schema xmlns:xsd="http://www.w3.org/2001/XMLSchema" xmlns:xs="http://www.w3.org/2001/XMLSchema" xmlns:p="http://schemas.microsoft.com/office/2006/metadata/properties" xmlns:ns2="fc84ac98-43fb-478f-9dfa-e29a6e986592" xmlns:ns3="62082727-bf99-444c-b5bd-694c0ed53c36" targetNamespace="http://schemas.microsoft.com/office/2006/metadata/properties" ma:root="true" ma:fieldsID="69767e45a914f4a2995ad51f27b39e3f" ns2:_="" ns3:_="">
    <xsd:import namespace="fc84ac98-43fb-478f-9dfa-e29a6e986592"/>
    <xsd:import namespace="62082727-bf99-444c-b5bd-694c0ed53c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4ac98-43fb-478f-9dfa-e29a6e986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f0d1153-d944-4c21-b182-0bc1117e9fb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082727-bf99-444c-b5bd-694c0ed53c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62ab058-addc-4ab0-bffc-8846e07e2627}" ma:internalName="TaxCatchAll" ma:showField="CatchAllData" ma:web="62082727-bf99-444c-b5bd-694c0ed53c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D305D3-45EC-47AE-8EEE-D2C7B10848C3}">
  <ds:schemaRefs>
    <ds:schemaRef ds:uri="http://schemas.microsoft.com/sharepoint/v3/contenttype/forms"/>
  </ds:schemaRefs>
</ds:datastoreItem>
</file>

<file path=customXml/itemProps2.xml><?xml version="1.0" encoding="utf-8"?>
<ds:datastoreItem xmlns:ds="http://schemas.openxmlformats.org/officeDocument/2006/customXml" ds:itemID="{5C24BEF2-B35C-4E33-B9B9-D4C3EA33FE6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515360b-63fb-4a82-a909-e615d5dc31e2"/>
    <ds:schemaRef ds:uri="http://www.w3.org/XML/1998/namespace"/>
    <ds:schemaRef ds:uri="http://purl.org/dc/dcmitype/"/>
  </ds:schemaRefs>
</ds:datastoreItem>
</file>

<file path=customXml/itemProps3.xml><?xml version="1.0" encoding="utf-8"?>
<ds:datastoreItem xmlns:ds="http://schemas.openxmlformats.org/officeDocument/2006/customXml" ds:itemID="{21945BEA-AF1D-4F8B-847B-E5EF3858A893}"/>
</file>

<file path=docProps/app.xml><?xml version="1.0" encoding="utf-8"?>
<Properties xmlns="http://schemas.openxmlformats.org/officeDocument/2006/extended-properties" xmlns:vt="http://schemas.openxmlformats.org/officeDocument/2006/docPropsVTypes">
  <Template>Retrospect</Template>
  <TotalTime>1288</TotalTime>
  <Words>1822</Words>
  <Application>Microsoft Office PowerPoint</Application>
  <PresentationFormat>Widescreen</PresentationFormat>
  <Paragraphs>148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Background to the Wars of the Roses: Transition Work</vt:lpstr>
      <vt:lpstr>Transition Work</vt:lpstr>
      <vt:lpstr>Outline</vt:lpstr>
      <vt:lpstr>PowerPoint Presentation</vt:lpstr>
      <vt:lpstr>Part One: Edward III (13th November 1312 – 21st June 1377)</vt:lpstr>
      <vt:lpstr>Edward III (13th November 1312 – 21st June 1377)</vt:lpstr>
      <vt:lpstr>Edward III’s Children</vt:lpstr>
      <vt:lpstr>Activity 1</vt:lpstr>
      <vt:lpstr>Edward ‘The Black Prince’ (15th June 1330 – 8th June 1376) </vt:lpstr>
      <vt:lpstr>Edward ‘The Black Prince’ (15th June 1330 – 8th June 1376) </vt:lpstr>
      <vt:lpstr>Lionel of Antwerp (29th November 1338 – 17th October 1368)</vt:lpstr>
      <vt:lpstr>John of Gaunt (6th March 1340 – 3rd February 1399) </vt:lpstr>
      <vt:lpstr>Part Two: Succession</vt:lpstr>
      <vt:lpstr>Richard II</vt:lpstr>
      <vt:lpstr>Henry IV and the Mortimers</vt:lpstr>
      <vt:lpstr>PowerPoint Presentation</vt:lpstr>
      <vt:lpstr>Activity 2</vt:lpstr>
      <vt:lpstr>Activity 3</vt:lpstr>
      <vt:lpstr>Stretch: Additional Resources to read, watch or listen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Manton</dc:creator>
  <cp:lastModifiedBy>J Manton</cp:lastModifiedBy>
  <cp:revision>206</cp:revision>
  <dcterms:created xsi:type="dcterms:W3CDTF">2020-10-23T10:52:56Z</dcterms:created>
  <dcterms:modified xsi:type="dcterms:W3CDTF">2026-05-12T11:50:29Z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0x010100BCC53DE9E367654AB7BF158445108B8D</vt:lpwstr>
  </property>
  <property fmtid="{D5CDD505-2E9C-101B-9397-08002B2CF9AE}" pid="3" name="Order">
    <vt:r8>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