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43A4-C882-4AC4-AB17-557153CC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E5599-67A3-4A02-8520-BF6E6369B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91287-8FD9-41EF-A2B2-BD4DFA22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6797-6D33-49C6-9991-78712437FB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6A645-42FF-4D3F-9FAF-31468236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BD719-CBF1-472C-ACD1-594E028F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6F1E-D996-40FF-A9F3-48309452E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5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577B-15D1-4559-B7EA-ADF07E5F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DB5CC-1B42-4FA7-9FA4-B575756CD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F96FD-DF96-418B-B5EE-7BDECB1A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6797-6D33-49C6-9991-78712437FB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E2C5F-D088-4EC1-8BFD-63D30BD8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2724D-C0FD-441B-97D6-02B8B418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6F1E-D996-40FF-A9F3-48309452E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0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EBFD5-FE96-46D5-BA5C-3223718D6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3DD4B-1892-4A2A-8B2B-BA134DF7B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B4B0C-D4A1-4701-A8A5-AB42DCD5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6797-6D33-49C6-9991-78712437FB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1DA6C-3FD3-4EEA-B36A-166BCB2E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D71C8-029D-4E91-ADFD-7E0EDDCD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6F1E-D996-40FF-A9F3-48309452E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8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DADF-13D3-47F2-B5BB-BE677FED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2EABF-2689-4A21-A6BC-FF0F91AE5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EF9C2-215E-47D0-82C2-87B43916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6797-6D33-49C6-9991-78712437FB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2BE9B-B2C9-486F-A5F0-396C0F89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F04B6-FC81-457E-887B-FE905EB2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6F1E-D996-40FF-A9F3-48309452E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77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4DC1-0F44-4E29-B984-FBEB184A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210D0-4A0B-49C5-8C4F-5BC837CCB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C541F-1BEE-4EDB-BCB7-6D92640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6797-6D33-49C6-9991-78712437FB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FBF1E-42C4-495F-9D3D-B4A3B121E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0CA9-6A63-48B0-9CA4-081497B9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6F1E-D996-40FF-A9F3-48309452E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8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B8BA-7545-4560-A414-45AF2C02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42FC9-0949-4BF9-A5F4-1E97353EE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8154B-0FAC-44D3-BA6C-204A5B9EA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1CBF9-0A50-44E2-8203-012DB440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6797-6D33-49C6-9991-78712437FB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9CFE8-0147-46AA-BAB1-DE38847D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C3AA3-F298-4558-8FD1-7D1AE3F9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6F1E-D996-40FF-A9F3-48309452E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0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79F9-0B2E-48CB-9628-5C99DC9F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1234C-6011-4FCC-82C3-38CCB525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1013C-2FD1-42DC-8955-1A14BA697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99ADA-A6B9-4D7A-8397-0F701FF78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90DEB5-1B4E-4159-ABB6-730AF66CC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129C6-9DFB-446B-82C3-18E3B092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6797-6D33-49C6-9991-78712437FB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3601A-948E-449B-BEFA-A8223FB7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DDE29-4355-463F-804D-F0546E1D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6F1E-D996-40FF-A9F3-48309452E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59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D7609-A717-4151-9E3B-496E276F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AD219-F4D3-4D46-9366-7EA10F6D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6797-6D33-49C6-9991-78712437FB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8C55F-E9CB-4248-9821-AA33D808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51D39-4442-4F9E-B319-090AFD7B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6F1E-D996-40FF-A9F3-48309452E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5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B6304-8873-4679-9E21-3EE7A0C7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6797-6D33-49C6-9991-78712437FB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3818F-B7E7-43B2-A604-C65DB856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5C465-75F1-4931-AE2D-5B86A81A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6F1E-D996-40FF-A9F3-48309452E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2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7BE7-679E-432D-AF3E-D9B00524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F02D2-1452-4176-9F02-D3BF6FC5E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22AD0-00F4-4468-A55D-5BE0606F9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D19FF-3CB9-4DAF-8CED-D7166FEC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6797-6D33-49C6-9991-78712437FB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8BABE-F342-42C5-B59F-34276E71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7573-44F0-4AE9-8162-BEEEF216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6F1E-D996-40FF-A9F3-48309452E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2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77F1-0A85-43B5-BD16-E1BE419E2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88308-B7C0-4B61-A4EF-7615688CC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2BB37-1633-4908-A3C4-E03CD357C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764B6-847B-4F5E-8A3E-39A03740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6797-6D33-49C6-9991-78712437FB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4FDC0-BB40-40F9-B3CD-B3D8FF37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D28CE-BC74-4597-95D4-77D1A3EF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6F1E-D996-40FF-A9F3-48309452E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10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4832E0-2519-48D8-9EF0-4AC73B06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BA089-C5EC-42AE-ABDC-E60B421A6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23847-A438-4BAA-9825-6AC70CA1C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6797-6D33-49C6-9991-78712437FB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E341C-2BFA-421F-8BF8-B87DD5B69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8262D-BA30-4B43-83A7-4C7136A8E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86F1E-D996-40FF-A9F3-48309452E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42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Art Knowledge Organiser.</a:t>
            </a:r>
          </a:p>
          <a:p>
            <a:r>
              <a:rPr lang="en-GB" sz="2400" b="1" u="sng" dirty="0">
                <a:solidFill>
                  <a:srgbClr val="FF0066"/>
                </a:solidFill>
                <a:latin typeface="XCCW Joined 1a" panose="03050602040000000000" pitchFamily="66" charset="0"/>
              </a:rPr>
              <a:t>Drawing: KS1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39061" y="1102290"/>
            <a:ext cx="2943616" cy="3553931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65650" y="1102290"/>
            <a:ext cx="2943616" cy="3553931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34069"/>
              </p:ext>
            </p:extLst>
          </p:nvPr>
        </p:nvGraphicFramePr>
        <p:xfrm>
          <a:off x="6392239" y="888977"/>
          <a:ext cx="5535904" cy="39725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08806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727098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An object which helps us to complete a task.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texture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feel and appearance of a surface.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observing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Watching or noticing something.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repeated, decorative design.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outside part or top layer of an object.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shadow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darker area of shape created by blocking the source of light.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85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shading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Darkening/colouring of a drawing using straight lines which are side by side.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3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sketch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rough drawing used to assist in the final piece of artwork.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1663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34672" y="11273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61261" y="11273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9391588" y="195769"/>
            <a:ext cx="2536555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Delightful drawing vocabulary!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3176735">
            <a:off x="8904588" y="447461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4882C9-444F-44D6-AD0B-0692FAF96ACF}"/>
              </a:ext>
            </a:extLst>
          </p:cNvPr>
          <p:cNvSpPr/>
          <p:nvPr/>
        </p:nvSpPr>
        <p:spPr>
          <a:xfrm>
            <a:off x="3356513" y="1526479"/>
            <a:ext cx="2943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E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xtend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to a variety of drawing tools and varying surfaces.</a:t>
            </a: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raw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a way of recording my experiences and feelings.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iscuss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and use shadows, light and dark shading. 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evelop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sketching skills to make quick records of objects.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67B57C-B2DB-420E-AEDD-6CCD21C3154A}"/>
              </a:ext>
            </a:extLst>
          </p:cNvPr>
          <p:cNvSpPr/>
          <p:nvPr/>
        </p:nvSpPr>
        <p:spPr>
          <a:xfrm>
            <a:off x="139061" y="1521726"/>
            <a:ext cx="280714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E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xtend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to a variety of drawing tools and explore different textures with these tools. 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Observe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and draw simple landscapes. 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O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bserve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and create simple patterns. 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O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bserve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patterns and simple anatomy such as faces and limbs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. 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46210" y="2538725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23A12D4-1BDB-4AA6-ABC4-C63E87A0D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2758" y="4860750"/>
            <a:ext cx="1588653" cy="21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346AA2-8637-42AB-B531-690AA8CCB51B}"/>
              </a:ext>
            </a:extLst>
          </p:cNvPr>
          <p:cNvSpPr/>
          <p:nvPr/>
        </p:nvSpPr>
        <p:spPr>
          <a:xfrm rot="19891436">
            <a:off x="5396840" y="5197086"/>
            <a:ext cx="1784633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Super sketching examples!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8B97EBD-FE8D-4DA8-B665-5EF7562664F1}"/>
              </a:ext>
            </a:extLst>
          </p:cNvPr>
          <p:cNvSpPr/>
          <p:nvPr/>
        </p:nvSpPr>
        <p:spPr>
          <a:xfrm rot="17572359">
            <a:off x="6514175" y="6008182"/>
            <a:ext cx="317718" cy="292388"/>
          </a:xfrm>
          <a:prstGeom prst="downArrow">
            <a:avLst>
              <a:gd name="adj1" fmla="val 54764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Image result for art pattern ks1 picture">
            <a:extLst>
              <a:ext uri="{FF2B5EF4-FFF2-40B4-BE49-F238E27FC236}">
                <a16:creationId xmlns:a16="http://schemas.microsoft.com/office/drawing/2014/main" id="{AF976026-AFC2-4615-AB20-1F455B9F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980" y="5015426"/>
            <a:ext cx="2639163" cy="12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285CE2D-4998-4AB8-A031-55A04E3A832A}"/>
              </a:ext>
            </a:extLst>
          </p:cNvPr>
          <p:cNvSpPr/>
          <p:nvPr/>
        </p:nvSpPr>
        <p:spPr>
          <a:xfrm>
            <a:off x="9655444" y="6281365"/>
            <a:ext cx="1631123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Pretty pattern examples!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2ECE21C-C197-4411-AA4F-A5D0F320FE7A}"/>
              </a:ext>
            </a:extLst>
          </p:cNvPr>
          <p:cNvSpPr/>
          <p:nvPr/>
        </p:nvSpPr>
        <p:spPr>
          <a:xfrm rot="12658684">
            <a:off x="11276643" y="6342279"/>
            <a:ext cx="317718" cy="292388"/>
          </a:xfrm>
          <a:prstGeom prst="downArrow">
            <a:avLst>
              <a:gd name="adj1" fmla="val 54764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 descr="Image result for lowry landscape ks1 picture">
            <a:extLst>
              <a:ext uri="{FF2B5EF4-FFF2-40B4-BE49-F238E27FC236}">
                <a16:creationId xmlns:a16="http://schemas.microsoft.com/office/drawing/2014/main" id="{F28305B9-E76E-4C72-8DFD-0165C3114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7" y="4889583"/>
            <a:ext cx="2268188" cy="17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36FDE33-3264-4CDD-B575-2F14FA96776D}"/>
              </a:ext>
            </a:extLst>
          </p:cNvPr>
          <p:cNvSpPr/>
          <p:nvPr/>
        </p:nvSpPr>
        <p:spPr>
          <a:xfrm rot="1477244">
            <a:off x="2396273" y="4784955"/>
            <a:ext cx="162019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Lowry Landscapes!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44546362-8AB9-4244-B968-50FC1785B2E2}"/>
              </a:ext>
            </a:extLst>
          </p:cNvPr>
          <p:cNvSpPr/>
          <p:nvPr/>
        </p:nvSpPr>
        <p:spPr>
          <a:xfrm rot="3126210">
            <a:off x="2745869" y="5307116"/>
            <a:ext cx="317718" cy="292388"/>
          </a:xfrm>
          <a:prstGeom prst="downArrow">
            <a:avLst>
              <a:gd name="adj1" fmla="val 54764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2" name="Picture 8" descr="Image result for pencil">
            <a:extLst>
              <a:ext uri="{FF2B5EF4-FFF2-40B4-BE49-F238E27FC236}">
                <a16:creationId xmlns:a16="http://schemas.microsoft.com/office/drawing/2014/main" id="{0BFE2803-40FF-4EAF-A0D1-600C39E95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68" y="4891251"/>
            <a:ext cx="645106" cy="6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arcoal pencil">
            <a:extLst>
              <a:ext uri="{FF2B5EF4-FFF2-40B4-BE49-F238E27FC236}">
                <a16:creationId xmlns:a16="http://schemas.microsoft.com/office/drawing/2014/main" id="{203F5FC5-F4B0-4BFA-8562-0154FC032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24" y="4812990"/>
            <a:ext cx="766262" cy="76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rayon">
            <a:extLst>
              <a:ext uri="{FF2B5EF4-FFF2-40B4-BE49-F238E27FC236}">
                <a16:creationId xmlns:a16="http://schemas.microsoft.com/office/drawing/2014/main" id="{BD3C029D-DF0F-4BA9-971D-D1CB83964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47" y="5398705"/>
            <a:ext cx="799302" cy="53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fine liner">
            <a:extLst>
              <a:ext uri="{FF2B5EF4-FFF2-40B4-BE49-F238E27FC236}">
                <a16:creationId xmlns:a16="http://schemas.microsoft.com/office/drawing/2014/main" id="{4ACA0FE5-FD7C-4523-816F-9331CA50D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923" y="5857296"/>
            <a:ext cx="787281" cy="78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42D41DF-08F5-4F7B-9011-C908788D132A}"/>
              </a:ext>
            </a:extLst>
          </p:cNvPr>
          <p:cNvSpPr/>
          <p:nvPr/>
        </p:nvSpPr>
        <p:spPr>
          <a:xfrm rot="1477244">
            <a:off x="4047083" y="6027844"/>
            <a:ext cx="1620194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Dandy drawing tools!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7579FD17-AB55-4245-A7F6-D2B1E766EF43}"/>
              </a:ext>
            </a:extLst>
          </p:cNvPr>
          <p:cNvSpPr/>
          <p:nvPr/>
        </p:nvSpPr>
        <p:spPr>
          <a:xfrm rot="9325822">
            <a:off x="5304672" y="5922197"/>
            <a:ext cx="317718" cy="292388"/>
          </a:xfrm>
          <a:prstGeom prst="downArrow">
            <a:avLst>
              <a:gd name="adj1" fmla="val 54764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Art Knowledge Organiser.</a:t>
            </a:r>
          </a:p>
          <a:p>
            <a:r>
              <a:rPr lang="en-GB" sz="2400" b="1" u="sng" dirty="0">
                <a:solidFill>
                  <a:srgbClr val="FF0066"/>
                </a:solidFill>
                <a:latin typeface="XCCW Joined 1a" panose="03050602040000000000" pitchFamily="66" charset="0"/>
              </a:rPr>
              <a:t>Drawing: LKS2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39061" y="1102289"/>
            <a:ext cx="2943616" cy="3826171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65650" y="1102290"/>
            <a:ext cx="2943616" cy="3826171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061570"/>
              </p:ext>
            </p:extLst>
          </p:nvPr>
        </p:nvGraphicFramePr>
        <p:xfrm>
          <a:off x="6392239" y="802500"/>
          <a:ext cx="5618946" cy="4028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35940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783006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observing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Watching or </a:t>
                      </a:r>
                      <a:r>
                        <a:rPr lang="en-GB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noticing</a:t>
                      </a:r>
                      <a:r>
                        <a:rPr lang="en-GB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</a:t>
                      </a:r>
                      <a:r>
                        <a:rPr lang="en-GB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something</a:t>
                      </a:r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accuracy</a:t>
                      </a:r>
                      <a:r>
                        <a:rPr lang="en-GB" b="1" baseline="0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 </a:t>
                      </a:r>
                      <a:endParaRPr lang="en-GB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Creating</a:t>
                      </a:r>
                      <a:r>
                        <a:rPr lang="en-GB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something which is correct and precise.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scale</a:t>
                      </a:r>
                      <a:endParaRPr lang="en-GB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size</a:t>
                      </a:r>
                      <a:r>
                        <a:rPr lang="en-GB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of an object in relation to another.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proportion</a:t>
                      </a:r>
                      <a:endParaRPr lang="en-GB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size of an object when compared</a:t>
                      </a:r>
                      <a:r>
                        <a:rPr lang="en-GB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to another. 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placement</a:t>
                      </a:r>
                      <a:endParaRPr lang="en-GB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area in which</a:t>
                      </a:r>
                      <a:r>
                        <a:rPr lang="en-GB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you position sketched or painted aspects on a page.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852929"/>
                  </a:ext>
                </a:extLst>
              </a:tr>
              <a:tr h="554721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sketch</a:t>
                      </a:r>
                      <a:endParaRPr lang="en-GB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rgbClr val="FF0066"/>
                        </a:solidFill>
                      </a:endParaRPr>
                    </a:p>
                    <a:p>
                      <a:endParaRPr lang="en-GB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35404"/>
                  </a:ext>
                </a:extLst>
              </a:tr>
              <a:tr h="525768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stimuli </a:t>
                      </a:r>
                      <a:endParaRPr lang="en-GB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Something</a:t>
                      </a:r>
                      <a:r>
                        <a:rPr lang="en-GB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which interests an artist or designer and gives them new ideas. 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1663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34672" y="11273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61261" y="11273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9655445" y="150313"/>
            <a:ext cx="253655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Drawing 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3176735">
            <a:off x="9708982" y="488582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43337" y="2792228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" name="Rectangle 2"/>
          <p:cNvSpPr/>
          <p:nvPr/>
        </p:nvSpPr>
        <p:spPr>
          <a:xfrm>
            <a:off x="215337" y="1680943"/>
            <a:ext cx="2822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 with the potential of various pencils. 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121" y="2410976"/>
            <a:ext cx="26832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Create close observation sketches of stimuli.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lang="en-GB" sz="12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initial sketches as preparation for painting.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 </a:t>
            </a:r>
            <a:endParaRPr lang="en-GB" sz="12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accurate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drawings of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people, particularly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faces. 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5650" y="1732758"/>
            <a:ext cx="30187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draw the effect of light, scale and proportion on various stimuli. </a:t>
            </a:r>
            <a:endParaRPr lang="en-GB" sz="12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accurate drawings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of whole people including proportion and placement. </a:t>
            </a:r>
            <a:endParaRPr lang="en-GB" sz="12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Work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on a variety of scales using viewfinders to create a closer effect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 </a:t>
            </a:r>
            <a:endParaRPr lang="en-GB" sz="12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computer generated drawings using ICT software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18959" y="3472805"/>
            <a:ext cx="3722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A rough drawing used to assist in the final piece of artwork. </a:t>
            </a:r>
          </a:p>
        </p:txBody>
      </p:sp>
      <p:pic>
        <p:nvPicPr>
          <p:cNvPr id="18" name="Picture 2" descr="Related image">
            <a:extLst>
              <a:ext uri="{FF2B5EF4-FFF2-40B4-BE49-F238E27FC236}">
                <a16:creationId xmlns:a16="http://schemas.microsoft.com/office/drawing/2014/main" id="{D23A12D4-1BDB-4AA6-ABC4-C63E87A0D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2778" y="4950146"/>
            <a:ext cx="1521570" cy="21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346AA2-8637-42AB-B531-690AA8CCB51B}"/>
              </a:ext>
            </a:extLst>
          </p:cNvPr>
          <p:cNvSpPr/>
          <p:nvPr/>
        </p:nvSpPr>
        <p:spPr>
          <a:xfrm rot="19891436">
            <a:off x="3150815" y="5964992"/>
            <a:ext cx="1784633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Sketching techniques!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8B97EBD-FE8D-4DA8-B665-5EF7562664F1}"/>
              </a:ext>
            </a:extLst>
          </p:cNvPr>
          <p:cNvSpPr/>
          <p:nvPr/>
        </p:nvSpPr>
        <p:spPr>
          <a:xfrm rot="17572359">
            <a:off x="4690489" y="5897145"/>
            <a:ext cx="317718" cy="292388"/>
          </a:xfrm>
          <a:prstGeom prst="downArrow">
            <a:avLst>
              <a:gd name="adj1" fmla="val 54764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Design in Art: Scale and Proportion Tutorial | Sophia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37" y="5073450"/>
            <a:ext cx="3132143" cy="17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4346AA2-8637-42AB-B531-690AA8CCB51B}"/>
              </a:ext>
            </a:extLst>
          </p:cNvPr>
          <p:cNvSpPr/>
          <p:nvPr/>
        </p:nvSpPr>
        <p:spPr>
          <a:xfrm rot="602557">
            <a:off x="3114625" y="5148603"/>
            <a:ext cx="1784633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Scale and proportion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4" name="Arrow: Down 26">
            <a:extLst>
              <a:ext uri="{FF2B5EF4-FFF2-40B4-BE49-F238E27FC236}">
                <a16:creationId xmlns:a16="http://schemas.microsoft.com/office/drawing/2014/main" id="{44546362-8AB9-4244-B968-50FC1785B2E2}"/>
              </a:ext>
            </a:extLst>
          </p:cNvPr>
          <p:cNvSpPr/>
          <p:nvPr/>
        </p:nvSpPr>
        <p:spPr>
          <a:xfrm rot="3126210">
            <a:off x="3408108" y="5652645"/>
            <a:ext cx="317718" cy="292388"/>
          </a:xfrm>
          <a:prstGeom prst="downArrow">
            <a:avLst>
              <a:gd name="adj1" fmla="val 54764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565088" y="4174459"/>
            <a:ext cx="1886865" cy="336695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4346AA2-8637-42AB-B531-690AA8CCB51B}"/>
              </a:ext>
            </a:extLst>
          </p:cNvPr>
          <p:cNvSpPr/>
          <p:nvPr/>
        </p:nvSpPr>
        <p:spPr>
          <a:xfrm rot="19891436">
            <a:off x="7044651" y="5576075"/>
            <a:ext cx="1784633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Sketching pencils!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7" name="Arrow: Down 20">
            <a:extLst>
              <a:ext uri="{FF2B5EF4-FFF2-40B4-BE49-F238E27FC236}">
                <a16:creationId xmlns:a16="http://schemas.microsoft.com/office/drawing/2014/main" id="{48B97EBD-FE8D-4DA8-B665-5EF7562664F1}"/>
              </a:ext>
            </a:extLst>
          </p:cNvPr>
          <p:cNvSpPr/>
          <p:nvPr/>
        </p:nvSpPr>
        <p:spPr>
          <a:xfrm rot="17572359">
            <a:off x="8072805" y="6155883"/>
            <a:ext cx="317718" cy="292388"/>
          </a:xfrm>
          <a:prstGeom prst="downArrow">
            <a:avLst>
              <a:gd name="adj1" fmla="val 54764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Art Knowledge Organiser.</a:t>
            </a:r>
          </a:p>
          <a:p>
            <a:r>
              <a:rPr lang="en-GB" sz="2400" b="1" u="sng" dirty="0">
                <a:solidFill>
                  <a:srgbClr val="FF0066"/>
                </a:solidFill>
                <a:latin typeface="XCCW Joined 1a" panose="03050602040000000000" pitchFamily="66" charset="0"/>
              </a:rPr>
              <a:t>Drawing: UKS2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39061" y="1102290"/>
            <a:ext cx="2943616" cy="3051864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65650" y="1102290"/>
            <a:ext cx="2943616" cy="3051864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41463"/>
              </p:ext>
            </p:extLst>
          </p:nvPr>
        </p:nvGraphicFramePr>
        <p:xfrm>
          <a:off x="6406492" y="586948"/>
          <a:ext cx="5665442" cy="39932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51131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814311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61426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surface</a:t>
                      </a:r>
                      <a:endParaRPr lang="en-GB" sz="1600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outside part or top layer of an object.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4396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texture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feel or appearance of an object or surface.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4396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perspective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Creating a 3-dimensional object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on a 2-dimensional surface (paper/card etc.) in a way that is natural and realistic.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4396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accurate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Creating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something which is correct and precise.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4396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direction (light)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Looking and interpreting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light on objects from their source and observing the effect of this.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  <a:tr h="4396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develop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Growing an idea or piece so that it improves and refines over time.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852929"/>
                  </a:ext>
                </a:extLst>
              </a:tr>
              <a:tr h="72719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evaluate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Discussing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work to assess its particular strengths and weaknesses.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354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34672" y="11273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61261" y="11273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9659438" y="2173"/>
            <a:ext cx="253655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Drawing 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3176735">
            <a:off x="9835331" y="211694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10679" y="2396210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6632" y="1521726"/>
            <a:ext cx="2696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Interpret and use different textures and surfaces.</a:t>
            </a:r>
          </a:p>
          <a:p>
            <a:endParaRPr lang="en-GB" sz="12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Produce increasingly accurate drawings of people.</a:t>
            </a:r>
          </a:p>
          <a:p>
            <a:endParaRPr lang="en-GB" sz="12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Develop and discuss the effect of light on object and people from different directions. 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8356" y="1521726"/>
            <a:ext cx="27466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Interpret the texture and use of surface in various artists work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  <a:cs typeface="Times New Roman" panose="02020603050405020304" pitchFamily="18" charset="0"/>
              </a:rPr>
              <a:t>Produce accurate drawings of people.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  <a:cs typeface="Times New Roman" panose="02020603050405020304" pitchFamily="18" charset="0"/>
              </a:rPr>
              <a:t>Use different perspectives to create a variety of sketched and painted work. 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pic>
        <p:nvPicPr>
          <p:cNvPr id="2050" name="Picture 2" descr="Perspective Drawing Examples ~ NATA HELPER | Perspective draw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91" y="4224142"/>
            <a:ext cx="2421713" cy="14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Beginning Artist's Guide to Perspective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2" y="4252320"/>
            <a:ext cx="2605679" cy="260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9868125">
            <a:off x="2264001" y="5913207"/>
            <a:ext cx="253655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Examples of perspective!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0" name="Arrow: Down 32">
            <a:extLst>
              <a:ext uri="{FF2B5EF4-FFF2-40B4-BE49-F238E27FC236}">
                <a16:creationId xmlns:a16="http://schemas.microsoft.com/office/drawing/2014/main" id="{7579FD17-AB55-4245-A7F6-D2B1E766EF43}"/>
              </a:ext>
            </a:extLst>
          </p:cNvPr>
          <p:cNvSpPr/>
          <p:nvPr/>
        </p:nvSpPr>
        <p:spPr>
          <a:xfrm rot="9325822">
            <a:off x="3011980" y="5607975"/>
            <a:ext cx="317718" cy="292388"/>
          </a:xfrm>
          <a:prstGeom prst="downArrow">
            <a:avLst>
              <a:gd name="adj1" fmla="val 54764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4" name="Picture 6" descr="Fundamentals of Art, Lesson 5.0 – My Art Resour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56" y="4652995"/>
            <a:ext cx="3074786" cy="200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9868125">
            <a:off x="4119012" y="5682280"/>
            <a:ext cx="253655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The effect of light from different directions!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3" name="Arrow: Down 20">
            <a:extLst>
              <a:ext uri="{FF2B5EF4-FFF2-40B4-BE49-F238E27FC236}">
                <a16:creationId xmlns:a16="http://schemas.microsoft.com/office/drawing/2014/main" id="{48B97EBD-FE8D-4DA8-B665-5EF7562664F1}"/>
              </a:ext>
            </a:extLst>
          </p:cNvPr>
          <p:cNvSpPr/>
          <p:nvPr/>
        </p:nvSpPr>
        <p:spPr>
          <a:xfrm rot="17572359">
            <a:off x="6220197" y="6059399"/>
            <a:ext cx="317718" cy="292388"/>
          </a:xfrm>
          <a:prstGeom prst="downArrow">
            <a:avLst>
              <a:gd name="adj1" fmla="val 54764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6" name="Picture 8" descr="How to Draw a Face - Facial Proportions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9144" y="4594349"/>
            <a:ext cx="1631234" cy="168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w to Draw a Face - Facial Proportions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28" y="4622930"/>
            <a:ext cx="1420706" cy="16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9661800" y="6228839"/>
            <a:ext cx="253655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Accurate drawings of people!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7" name="Arrow: Down 23">
            <a:extLst>
              <a:ext uri="{FF2B5EF4-FFF2-40B4-BE49-F238E27FC236}">
                <a16:creationId xmlns:a16="http://schemas.microsoft.com/office/drawing/2014/main" id="{22ECE21C-C197-4411-AA4F-A5D0F320FE7A}"/>
              </a:ext>
            </a:extLst>
          </p:cNvPr>
          <p:cNvSpPr/>
          <p:nvPr/>
        </p:nvSpPr>
        <p:spPr>
          <a:xfrm rot="12658684">
            <a:off x="9379862" y="6207277"/>
            <a:ext cx="317718" cy="292388"/>
          </a:xfrm>
          <a:prstGeom prst="downArrow">
            <a:avLst>
              <a:gd name="adj1" fmla="val 54764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87B63AFD616E4AA68D867F86812868" ma:contentTypeVersion="13" ma:contentTypeDescription="Create a new document." ma:contentTypeScope="" ma:versionID="bea3f101e7852f7b8d45923bd3db349d">
  <xsd:schema xmlns:xsd="http://www.w3.org/2001/XMLSchema" xmlns:xs="http://www.w3.org/2001/XMLSchema" xmlns:p="http://schemas.microsoft.com/office/2006/metadata/properties" xmlns:ns3="2f8282b5-3436-45cd-96da-8245d066f704" xmlns:ns4="bea6b5ce-bdd9-41ee-9940-990e86131e19" targetNamespace="http://schemas.microsoft.com/office/2006/metadata/properties" ma:root="true" ma:fieldsID="0c22957a5fb2114f442d84c7d448cd52" ns3:_="" ns4:_="">
    <xsd:import namespace="2f8282b5-3436-45cd-96da-8245d066f704"/>
    <xsd:import namespace="bea6b5ce-bdd9-41ee-9940-990e86131e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282b5-3436-45cd-96da-8245d066f7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6b5ce-bdd9-41ee-9940-990e86131e1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7B786B-C516-467B-99DD-94E613DC6C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282b5-3436-45cd-96da-8245d066f704"/>
    <ds:schemaRef ds:uri="bea6b5ce-bdd9-41ee-9940-990e86131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8D1A10-B637-4B88-AE7F-8B484AF23F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EFD77D-E44C-4464-817B-1184F782B675}">
  <ds:schemaRefs>
    <ds:schemaRef ds:uri="http://purl.org/dc/terms/"/>
    <ds:schemaRef ds:uri="2f8282b5-3436-45cd-96da-8245d066f70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ea6b5ce-bdd9-41ee-9940-990e86131e1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13287</TotalTime>
  <Words>587</Words>
  <Application>Microsoft Office PowerPoint</Application>
  <PresentationFormat>Widescreen</PresentationFormat>
  <Paragraphs>106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Times New Roman</vt:lpstr>
      <vt:lpstr>Wingdings</vt:lpstr>
      <vt:lpstr>XCCW Joined 1a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James</dc:creator>
  <cp:lastModifiedBy>Emily James</cp:lastModifiedBy>
  <cp:revision>21</cp:revision>
  <dcterms:created xsi:type="dcterms:W3CDTF">2019-12-06T13:34:35Z</dcterms:created>
  <dcterms:modified xsi:type="dcterms:W3CDTF">2020-05-20T07:44:37Z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0x0101009B87B63AFD616E4AA68D867F86812868</vt:lpwstr>
  </property>
</Properties>
</file>