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E334-D95D-4543-BDAB-08DE77C1354C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E5A6-19BF-4295-B08B-098F64C30E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4621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E334-D95D-4543-BDAB-08DE77C1354C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E5A6-19BF-4295-B08B-098F64C30E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2684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E334-D95D-4543-BDAB-08DE77C1354C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E5A6-19BF-4295-B08B-098F64C30E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484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E334-D95D-4543-BDAB-08DE77C1354C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E5A6-19BF-4295-B08B-098F64C30E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378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E334-D95D-4543-BDAB-08DE77C1354C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E5A6-19BF-4295-B08B-098F64C30E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8990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E334-D95D-4543-BDAB-08DE77C1354C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E5A6-19BF-4295-B08B-098F64C30E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196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E334-D95D-4543-BDAB-08DE77C1354C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E5A6-19BF-4295-B08B-098F64C30E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2817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E334-D95D-4543-BDAB-08DE77C1354C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E5A6-19BF-4295-B08B-098F64C30E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444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E334-D95D-4543-BDAB-08DE77C1354C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E5A6-19BF-4295-B08B-098F64C30E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114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E334-D95D-4543-BDAB-08DE77C1354C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E5A6-19BF-4295-B08B-098F64C30E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10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E334-D95D-4543-BDAB-08DE77C1354C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E5A6-19BF-4295-B08B-098F64C30E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0319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CE334-D95D-4543-BDAB-08DE77C1354C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FE5A6-19BF-4295-B08B-098F64C30E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09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07E8FC8-AC84-4B75-9580-173F0AB3BF6B}"/>
              </a:ext>
            </a:extLst>
          </p:cNvPr>
          <p:cNvSpPr txBox="1"/>
          <p:nvPr/>
        </p:nvSpPr>
        <p:spPr>
          <a:xfrm>
            <a:off x="263047" y="150313"/>
            <a:ext cx="76534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Sherdley Primary School: Art Knowledge Organiser.</a:t>
            </a:r>
          </a:p>
          <a:p>
            <a:r>
              <a:rPr lang="en-GB" sz="2400" b="1" u="sng" dirty="0" smtClean="0">
                <a:solidFill>
                  <a:srgbClr val="FF0066"/>
                </a:solidFill>
                <a:latin typeface="XCCW Joined 1a" panose="03050602040000000000" pitchFamily="66" charset="0"/>
              </a:rPr>
              <a:t>Colour: </a:t>
            </a:r>
            <a:r>
              <a:rPr lang="en-GB" sz="2400" b="1" u="sng" dirty="0">
                <a:solidFill>
                  <a:srgbClr val="FF0066"/>
                </a:solidFill>
                <a:latin typeface="XCCW Joined 1a" panose="03050602040000000000" pitchFamily="66" charset="0"/>
              </a:rPr>
              <a:t>KS1</a:t>
            </a:r>
            <a:endParaRPr lang="en-GB" b="1" u="sng" dirty="0">
              <a:solidFill>
                <a:srgbClr val="FF0066"/>
              </a:solidFill>
              <a:latin typeface="XCCW Joined 1a" panose="03050602040000000000" pitchFamily="66" charset="0"/>
            </a:endParaRPr>
          </a:p>
        </p:txBody>
      </p:sp>
      <p:sp>
        <p:nvSpPr>
          <p:cNvPr id="5" name="Rectangle: Rounded Corners 8">
            <a:extLst>
              <a:ext uri="{FF2B5EF4-FFF2-40B4-BE49-F238E27FC236}">
                <a16:creationId xmlns:a16="http://schemas.microsoft.com/office/drawing/2014/main" id="{3E3A019C-ECCF-4EDB-87D8-726DD76D8465}"/>
              </a:ext>
            </a:extLst>
          </p:cNvPr>
          <p:cNvSpPr/>
          <p:nvPr/>
        </p:nvSpPr>
        <p:spPr>
          <a:xfrm>
            <a:off x="161422" y="961791"/>
            <a:ext cx="2943616" cy="3133544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7C80"/>
              </a:solidFill>
            </a:endParaRPr>
          </a:p>
        </p:txBody>
      </p:sp>
      <p:sp>
        <p:nvSpPr>
          <p:cNvPr id="6" name="Rectangle: Rounded Corners 9">
            <a:extLst>
              <a:ext uri="{FF2B5EF4-FFF2-40B4-BE49-F238E27FC236}">
                <a16:creationId xmlns:a16="http://schemas.microsoft.com/office/drawing/2014/main" id="{B9CC20A1-3381-47E5-90A3-CF7F70263CA7}"/>
              </a:ext>
            </a:extLst>
          </p:cNvPr>
          <p:cNvSpPr/>
          <p:nvPr/>
        </p:nvSpPr>
        <p:spPr>
          <a:xfrm>
            <a:off x="3288011" y="961791"/>
            <a:ext cx="2943616" cy="3133544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790F467-1F69-47D3-99A4-ED8C1EA1C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3552532"/>
              </p:ext>
            </p:extLst>
          </p:nvPr>
        </p:nvGraphicFramePr>
        <p:xfrm>
          <a:off x="6392239" y="724572"/>
          <a:ext cx="5535904" cy="32004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808806">
                  <a:extLst>
                    <a:ext uri="{9D8B030D-6E8A-4147-A177-3AD203B41FA5}">
                      <a16:colId xmlns:a16="http://schemas.microsoft.com/office/drawing/2014/main" val="317216896"/>
                    </a:ext>
                  </a:extLst>
                </a:gridCol>
                <a:gridCol w="3727098">
                  <a:extLst>
                    <a:ext uri="{9D8B030D-6E8A-4147-A177-3AD203B41FA5}">
                      <a16:colId xmlns:a16="http://schemas.microsoft.com/office/drawing/2014/main" val="13460986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tools</a:t>
                      </a:r>
                      <a:endParaRPr lang="en-GB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An</a:t>
                      </a:r>
                      <a:r>
                        <a:rPr lang="en-GB" sz="1200" b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object which helps us to complete a task. </a:t>
                      </a:r>
                      <a:endParaRPr lang="en-GB" sz="12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102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mixing colours</a:t>
                      </a:r>
                      <a:endParaRPr lang="en-GB" sz="14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Adding two or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more colours to make a new one. 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174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describe</a:t>
                      </a:r>
                      <a:endParaRPr lang="en-GB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Observing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what something looks like and discussing this.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22816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primary colour</a:t>
                      </a:r>
                      <a:endParaRPr lang="en-GB" sz="14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Colours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which cannot be produced by mixing other colours. 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34289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darken</a:t>
                      </a:r>
                      <a:endParaRPr lang="en-GB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Creating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a new colour by adding a darker shade such as black.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527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lighten</a:t>
                      </a:r>
                      <a:endParaRPr lang="en-GB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Creating a new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colour by adding a light shade such as white. 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852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collections</a:t>
                      </a:r>
                      <a:endParaRPr lang="en-GB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group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of objects often with similar characteristics. 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3535404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5D40E08-CD4D-4C97-8B17-4FBF2478B8B9}"/>
              </a:ext>
            </a:extLst>
          </p:cNvPr>
          <p:cNvSpPr txBox="1"/>
          <p:nvPr/>
        </p:nvSpPr>
        <p:spPr>
          <a:xfrm>
            <a:off x="1057033" y="986842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FCD91C-E28B-437C-B645-A39623B08E51}"/>
              </a:ext>
            </a:extLst>
          </p:cNvPr>
          <p:cNvSpPr txBox="1"/>
          <p:nvPr/>
        </p:nvSpPr>
        <p:spPr>
          <a:xfrm>
            <a:off x="4183622" y="986842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8567006" y="29111"/>
            <a:ext cx="3241343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Cool colour </a:t>
            </a:r>
            <a:r>
              <a:rPr lang="en-US" sz="1600" b="1" cap="none" spc="0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vocabulary</a:t>
            </a:r>
            <a:r>
              <a:rPr lang="en-US" sz="1600" b="1" cap="none" spc="0" dirty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!</a:t>
            </a:r>
          </a:p>
        </p:txBody>
      </p:sp>
      <p:sp>
        <p:nvSpPr>
          <p:cNvPr id="11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783312">
            <a:off x="10224137" y="359193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Arrow: Right 17">
            <a:extLst>
              <a:ext uri="{FF2B5EF4-FFF2-40B4-BE49-F238E27FC236}">
                <a16:creationId xmlns:a16="http://schemas.microsoft.com/office/drawing/2014/main" id="{1E2C6A45-510F-4147-964D-A164435CAD02}"/>
              </a:ext>
            </a:extLst>
          </p:cNvPr>
          <p:cNvSpPr/>
          <p:nvPr/>
        </p:nvSpPr>
        <p:spPr>
          <a:xfrm>
            <a:off x="2968571" y="2398225"/>
            <a:ext cx="520321" cy="4640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36FDE33-3264-4CDD-B575-2F14FA96776D}"/>
              </a:ext>
            </a:extLst>
          </p:cNvPr>
          <p:cNvSpPr/>
          <p:nvPr/>
        </p:nvSpPr>
        <p:spPr>
          <a:xfrm rot="1477244">
            <a:off x="3079337" y="4190093"/>
            <a:ext cx="1620194" cy="73866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b="1" cap="none" spc="0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Pretty primary colours!</a:t>
            </a:r>
            <a:endParaRPr lang="en-US" sz="14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3" name="Arrow: Down 26">
            <a:extLst>
              <a:ext uri="{FF2B5EF4-FFF2-40B4-BE49-F238E27FC236}">
                <a16:creationId xmlns:a16="http://schemas.microsoft.com/office/drawing/2014/main" id="{44546362-8AB9-4244-B968-50FC1785B2E2}"/>
              </a:ext>
            </a:extLst>
          </p:cNvPr>
          <p:cNvSpPr/>
          <p:nvPr/>
        </p:nvSpPr>
        <p:spPr>
          <a:xfrm rot="2258966">
            <a:off x="3452317" y="4877652"/>
            <a:ext cx="317718" cy="292388"/>
          </a:xfrm>
          <a:prstGeom prst="downArrow">
            <a:avLst>
              <a:gd name="adj1" fmla="val 54764"/>
              <a:gd name="adj2" fmla="val 50000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18832" y="1402225"/>
            <a:ext cx="268271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Name all of the colours used in their work.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200" dirty="0" smtClean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Mix colours to create new ones.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200" dirty="0" smtClean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Find collections of colours – colour wheel (DO not make, just discuss)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200" dirty="0" smtClean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Apply colour using different tools. 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418461" y="1463754"/>
            <a:ext cx="268271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Begin to describe colours in different objects.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2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Name all primary colours.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2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Darken colours with black.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2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Lighten colours with white. </a:t>
            </a:r>
          </a:p>
        </p:txBody>
      </p:sp>
      <p:pic>
        <p:nvPicPr>
          <p:cNvPr id="1026" name="Picture 2" descr="Primary Colours Poster | Primary and secondary colors, Visual art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80" y="4235834"/>
            <a:ext cx="3306419" cy="251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577d1d6a174121623374bdbf8eea308.jpg (1024×935) | Color mixing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4551" y="4104645"/>
            <a:ext cx="2044620" cy="265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836FDE33-3264-4CDD-B575-2F14FA96776D}"/>
              </a:ext>
            </a:extLst>
          </p:cNvPr>
          <p:cNvSpPr/>
          <p:nvPr/>
        </p:nvSpPr>
        <p:spPr>
          <a:xfrm rot="19480398">
            <a:off x="8703961" y="5666787"/>
            <a:ext cx="1620194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b="1" cap="none" spc="0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Cool colour mixing!</a:t>
            </a:r>
            <a:endParaRPr lang="en-US" sz="14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36" name="Arrow: Down 26">
            <a:extLst>
              <a:ext uri="{FF2B5EF4-FFF2-40B4-BE49-F238E27FC236}">
                <a16:creationId xmlns:a16="http://schemas.microsoft.com/office/drawing/2014/main" id="{44546362-8AB9-4244-B968-50FC1785B2E2}"/>
              </a:ext>
            </a:extLst>
          </p:cNvPr>
          <p:cNvSpPr/>
          <p:nvPr/>
        </p:nvSpPr>
        <p:spPr>
          <a:xfrm rot="6362503" flipV="1">
            <a:off x="9616550" y="6252321"/>
            <a:ext cx="352508" cy="284434"/>
          </a:xfrm>
          <a:prstGeom prst="downArrow">
            <a:avLst>
              <a:gd name="adj1" fmla="val 54764"/>
              <a:gd name="adj2" fmla="val 50000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1950" y="5254730"/>
            <a:ext cx="1986141" cy="160327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5"/>
          <a:srcRect t="18613"/>
          <a:stretch/>
        </p:blipFill>
        <p:spPr>
          <a:xfrm>
            <a:off x="5654258" y="5513696"/>
            <a:ext cx="3169063" cy="1344304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836FDE33-3264-4CDD-B575-2F14FA96776D}"/>
              </a:ext>
            </a:extLst>
          </p:cNvPr>
          <p:cNvSpPr/>
          <p:nvPr/>
        </p:nvSpPr>
        <p:spPr>
          <a:xfrm rot="20196676">
            <a:off x="4235244" y="4577228"/>
            <a:ext cx="1620194" cy="30777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b="1" cap="none" spc="0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Terrific tools!</a:t>
            </a:r>
            <a:endParaRPr lang="en-US" sz="14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40" name="Arrow: Down 26">
            <a:extLst>
              <a:ext uri="{FF2B5EF4-FFF2-40B4-BE49-F238E27FC236}">
                <a16:creationId xmlns:a16="http://schemas.microsoft.com/office/drawing/2014/main" id="{44546362-8AB9-4244-B968-50FC1785B2E2}"/>
              </a:ext>
            </a:extLst>
          </p:cNvPr>
          <p:cNvSpPr/>
          <p:nvPr/>
        </p:nvSpPr>
        <p:spPr>
          <a:xfrm rot="8851089" flipV="1">
            <a:off x="5078349" y="4899359"/>
            <a:ext cx="352508" cy="284434"/>
          </a:xfrm>
          <a:prstGeom prst="downArrow">
            <a:avLst>
              <a:gd name="adj1" fmla="val 54764"/>
              <a:gd name="adj2" fmla="val 50000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30" name="Picture 6" descr="How to Darken Acrylic Paint Colors by Shading - dummie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36093" y="3967025"/>
            <a:ext cx="1037928" cy="137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inting Acrylic Paint Colors - dummie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756928" y="3943240"/>
            <a:ext cx="1124490" cy="1504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836FDE33-3264-4CDD-B575-2F14FA96776D}"/>
              </a:ext>
            </a:extLst>
          </p:cNvPr>
          <p:cNvSpPr/>
          <p:nvPr/>
        </p:nvSpPr>
        <p:spPr>
          <a:xfrm>
            <a:off x="7362312" y="4495007"/>
            <a:ext cx="1142677" cy="93871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00" b="1" cap="none" spc="0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Darkening with black </a:t>
            </a:r>
          </a:p>
          <a:p>
            <a:pPr algn="ctr"/>
            <a:r>
              <a:rPr lang="en-US" sz="11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&amp;</a:t>
            </a:r>
          </a:p>
          <a:p>
            <a:pPr algn="ctr"/>
            <a:r>
              <a:rPr lang="en-US" sz="1100" b="1" dirty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l</a:t>
            </a:r>
            <a:r>
              <a:rPr lang="en-US" sz="1100" b="1" cap="none" spc="0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ightening with white!</a:t>
            </a:r>
            <a:endParaRPr lang="en-US" sz="11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37" name="Curved Down Arrow 36"/>
          <p:cNvSpPr/>
          <p:nvPr/>
        </p:nvSpPr>
        <p:spPr>
          <a:xfrm rot="10373509">
            <a:off x="8462330" y="5178908"/>
            <a:ext cx="485295" cy="177421"/>
          </a:xfrm>
          <a:prstGeom prst="curved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Curved Down Arrow 44"/>
          <p:cNvSpPr/>
          <p:nvPr/>
        </p:nvSpPr>
        <p:spPr>
          <a:xfrm rot="2309854">
            <a:off x="7346136" y="4183533"/>
            <a:ext cx="485295" cy="188666"/>
          </a:xfrm>
          <a:prstGeom prst="curved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33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07E8FC8-AC84-4B75-9580-173F0AB3BF6B}"/>
              </a:ext>
            </a:extLst>
          </p:cNvPr>
          <p:cNvSpPr txBox="1"/>
          <p:nvPr/>
        </p:nvSpPr>
        <p:spPr>
          <a:xfrm>
            <a:off x="263047" y="150313"/>
            <a:ext cx="76534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Sherdley Primary School: Art Knowledge Organiser.</a:t>
            </a:r>
          </a:p>
          <a:p>
            <a:r>
              <a:rPr lang="en-GB" sz="2400" b="1" u="sng" dirty="0" smtClean="0">
                <a:solidFill>
                  <a:srgbClr val="FF0066"/>
                </a:solidFill>
                <a:latin typeface="XCCW Joined 1a" panose="03050602040000000000" pitchFamily="66" charset="0"/>
              </a:rPr>
              <a:t>Colour: LKS2</a:t>
            </a:r>
            <a:endParaRPr lang="en-GB" b="1" u="sng" dirty="0">
              <a:solidFill>
                <a:srgbClr val="FF0066"/>
              </a:solidFill>
              <a:latin typeface="XCCW Joined 1a" panose="03050602040000000000" pitchFamily="66" charset="0"/>
            </a:endParaRPr>
          </a:p>
        </p:txBody>
      </p:sp>
      <p:sp>
        <p:nvSpPr>
          <p:cNvPr id="5" name="Rectangle: Rounded Corners 8">
            <a:extLst>
              <a:ext uri="{FF2B5EF4-FFF2-40B4-BE49-F238E27FC236}">
                <a16:creationId xmlns:a16="http://schemas.microsoft.com/office/drawing/2014/main" id="{3E3A019C-ECCF-4EDB-87D8-726DD76D8465}"/>
              </a:ext>
            </a:extLst>
          </p:cNvPr>
          <p:cNvSpPr/>
          <p:nvPr/>
        </p:nvSpPr>
        <p:spPr>
          <a:xfrm>
            <a:off x="161422" y="961791"/>
            <a:ext cx="2943616" cy="3672088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7C80"/>
              </a:solidFill>
            </a:endParaRPr>
          </a:p>
        </p:txBody>
      </p:sp>
      <p:sp>
        <p:nvSpPr>
          <p:cNvPr id="6" name="Rectangle: Rounded Corners 9">
            <a:extLst>
              <a:ext uri="{FF2B5EF4-FFF2-40B4-BE49-F238E27FC236}">
                <a16:creationId xmlns:a16="http://schemas.microsoft.com/office/drawing/2014/main" id="{B9CC20A1-3381-47E5-90A3-CF7F70263CA7}"/>
              </a:ext>
            </a:extLst>
          </p:cNvPr>
          <p:cNvSpPr/>
          <p:nvPr/>
        </p:nvSpPr>
        <p:spPr>
          <a:xfrm>
            <a:off x="3288011" y="961791"/>
            <a:ext cx="2943616" cy="3672088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790F467-1F69-47D3-99A4-ED8C1EA1C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8959549"/>
              </p:ext>
            </p:extLst>
          </p:nvPr>
        </p:nvGraphicFramePr>
        <p:xfrm>
          <a:off x="6339512" y="526776"/>
          <a:ext cx="5686030" cy="3588436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013349">
                  <a:extLst>
                    <a:ext uri="{9D8B030D-6E8A-4147-A177-3AD203B41FA5}">
                      <a16:colId xmlns:a16="http://schemas.microsoft.com/office/drawing/2014/main" val="317216896"/>
                    </a:ext>
                  </a:extLst>
                </a:gridCol>
                <a:gridCol w="3672681">
                  <a:extLst>
                    <a:ext uri="{9D8B030D-6E8A-4147-A177-3AD203B41FA5}">
                      <a16:colId xmlns:a16="http://schemas.microsoft.com/office/drawing/2014/main" val="1346098601"/>
                    </a:ext>
                  </a:extLst>
                </a:gridCol>
              </a:tblGrid>
              <a:tr h="39823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shade/shadow</a:t>
                      </a:r>
                      <a:endParaRPr lang="en-GB" sz="16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mixture</a:t>
                      </a:r>
                      <a:r>
                        <a:rPr lang="en-GB" sz="1100" b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of colour with black which increases darkness. </a:t>
                      </a:r>
                      <a:endParaRPr lang="en-GB" sz="11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10236"/>
                  </a:ext>
                </a:extLst>
              </a:tr>
              <a:tr h="39823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tint</a:t>
                      </a:r>
                      <a:endParaRPr lang="en-GB" sz="16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</a:t>
                      </a:r>
                      <a:r>
                        <a:rPr lang="en-GB" sz="11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mixture of colour with white which reduces darkness</a:t>
                      </a:r>
                      <a:endParaRPr lang="en-GB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174787"/>
                  </a:ext>
                </a:extLst>
              </a:tr>
              <a:tr h="39823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tone</a:t>
                      </a:r>
                      <a:endParaRPr lang="en-GB" sz="16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The</a:t>
                      </a:r>
                      <a:r>
                        <a:rPr lang="en-GB" sz="11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amount and effect of dark and light colours in a piece of artwork. </a:t>
                      </a:r>
                      <a:endParaRPr lang="en-GB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2281660"/>
                  </a:ext>
                </a:extLst>
              </a:tr>
              <a:tr h="554684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technique</a:t>
                      </a:r>
                      <a:endParaRPr lang="en-GB" sz="12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The</a:t>
                      </a:r>
                      <a:r>
                        <a:rPr lang="en-GB" sz="11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manner in which an artist employs his/her skills to complete a piece of artwork.</a:t>
                      </a:r>
                      <a:endParaRPr lang="en-GB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3428907"/>
                  </a:ext>
                </a:extLst>
              </a:tr>
              <a:tr h="540461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mood &amp; emotion</a:t>
                      </a:r>
                      <a:endParaRPr lang="en-GB" sz="16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The feeling or atmosphere</a:t>
                      </a:r>
                      <a:r>
                        <a:rPr lang="en-GB" sz="11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that a work of art generates i.e. fear, tranquillity.</a:t>
                      </a:r>
                      <a:endParaRPr lang="en-GB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527225"/>
                  </a:ext>
                </a:extLst>
              </a:tr>
              <a:tr h="472468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secondary colour  </a:t>
                      </a:r>
                      <a:endParaRPr lang="en-GB" sz="16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</a:t>
                      </a:r>
                      <a:r>
                        <a:rPr lang="en-GB" sz="11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colour produced by mixing 2 primary colours.</a:t>
                      </a:r>
                      <a:endParaRPr lang="en-GB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3535404"/>
                  </a:ext>
                </a:extLst>
              </a:tr>
              <a:tr h="555676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tertiary colour</a:t>
                      </a:r>
                      <a:endParaRPr lang="en-GB" sz="16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colour produced</a:t>
                      </a:r>
                      <a:r>
                        <a:rPr lang="en-GB" sz="11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with mixing a primary and a secondary colour.</a:t>
                      </a:r>
                      <a:endParaRPr lang="en-GB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301734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5D40E08-CD4D-4C97-8B17-4FBF2478B8B9}"/>
              </a:ext>
            </a:extLst>
          </p:cNvPr>
          <p:cNvSpPr txBox="1"/>
          <p:nvPr/>
        </p:nvSpPr>
        <p:spPr>
          <a:xfrm>
            <a:off x="1057033" y="986842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</a:t>
            </a:r>
            <a:r>
              <a:rPr lang="en-GB" b="1" u="sng" dirty="0" smtClean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3</a:t>
            </a:r>
            <a:endParaRPr lang="en-GB" b="1" u="sng" dirty="0">
              <a:solidFill>
                <a:schemeClr val="bg1">
                  <a:lumMod val="75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FCD91C-E28B-437C-B645-A39623B08E51}"/>
              </a:ext>
            </a:extLst>
          </p:cNvPr>
          <p:cNvSpPr txBox="1"/>
          <p:nvPr/>
        </p:nvSpPr>
        <p:spPr>
          <a:xfrm>
            <a:off x="4183622" y="986842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</a:t>
            </a:r>
            <a:r>
              <a:rPr lang="en-GB" b="1" u="sng" dirty="0" smtClean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4</a:t>
            </a:r>
            <a:endParaRPr lang="en-GB" b="1" u="sng" dirty="0">
              <a:solidFill>
                <a:schemeClr val="bg1">
                  <a:lumMod val="75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8458904" y="0"/>
            <a:ext cx="3241343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Cool colour </a:t>
            </a:r>
            <a:r>
              <a:rPr lang="en-US" sz="1600" b="1" cap="none" spc="0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vocabulary</a:t>
            </a:r>
            <a:r>
              <a:rPr lang="en-US" sz="1600" b="1" cap="none" spc="0" dirty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!</a:t>
            </a:r>
          </a:p>
        </p:txBody>
      </p:sp>
      <p:sp>
        <p:nvSpPr>
          <p:cNvPr id="11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783312">
            <a:off x="8278570" y="166479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Arrow: Right 17">
            <a:extLst>
              <a:ext uri="{FF2B5EF4-FFF2-40B4-BE49-F238E27FC236}">
                <a16:creationId xmlns:a16="http://schemas.microsoft.com/office/drawing/2014/main" id="{1E2C6A45-510F-4147-964D-A164435CAD02}"/>
              </a:ext>
            </a:extLst>
          </p:cNvPr>
          <p:cNvSpPr/>
          <p:nvPr/>
        </p:nvSpPr>
        <p:spPr>
          <a:xfrm>
            <a:off x="2968571" y="2398225"/>
            <a:ext cx="520321" cy="4640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225836" y="1375705"/>
            <a:ext cx="278620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Mix various shades of colour to create effect.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2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Create an accurate colour wheel and name all primary/secondary/tertiary colours.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2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Introduce and use different types of paintbrushes.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2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Use a variety of techniques to develop the use of colour such as dotting, scratching and splashing. 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07280" y="1336396"/>
            <a:ext cx="282434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Colour mix and match to develop the knowledge of tint, tone and shade.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2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Observe the use of colour in famous artists’ work.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2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Choose suitable materials for a range of colour mixing opportunities.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2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Observe the use of colour when signifying mood and emotion. </a:t>
            </a:r>
          </a:p>
        </p:txBody>
      </p:sp>
      <p:pic>
        <p:nvPicPr>
          <p:cNvPr id="2050" name="Picture 2" descr="Color Wheel - MORRIS' ART RO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0886" y="4182475"/>
            <a:ext cx="2325539" cy="258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8807705" y="6248827"/>
            <a:ext cx="1408825" cy="58477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Colour wheel!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17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3110911">
            <a:off x="9485354" y="5929739"/>
            <a:ext cx="396610" cy="35749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52" name="Picture 4" descr="The Best Brushes for Oil Painting - Fine Art Tutoria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30" y="5075881"/>
            <a:ext cx="4507885" cy="169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20883775">
            <a:off x="-106569" y="4925552"/>
            <a:ext cx="2466317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Paintbrush types!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0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8591925">
            <a:off x="1746812" y="5120682"/>
            <a:ext cx="396610" cy="35749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54" name="Picture 6" descr="The Futur on Twitter: &quot;ℹ️Hue, tint, tone and shade Hue is pure ..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44"/>
          <a:stretch/>
        </p:blipFill>
        <p:spPr bwMode="auto">
          <a:xfrm>
            <a:off x="4502643" y="5048118"/>
            <a:ext cx="2936069" cy="163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2209427" y="4719064"/>
            <a:ext cx="2361992" cy="30777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Tint, tone &amp; shade! </a:t>
            </a:r>
            <a:endParaRPr lang="en-US" sz="14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3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7059201">
            <a:off x="4082094" y="4992909"/>
            <a:ext cx="396610" cy="35749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58" name="Picture 10" descr="Mood, Female Clouds, Paintings, Design, Widescreen, Emotion,art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799" y="4192816"/>
            <a:ext cx="2149152" cy="134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olor Theory - Color as Emoti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521" y="5161275"/>
            <a:ext cx="1384934" cy="1519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6340262" y="4144986"/>
            <a:ext cx="1151833" cy="83099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2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Colours to express emotion &amp; mood!</a:t>
            </a:r>
            <a:endParaRPr lang="en-US" sz="12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31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8528438">
            <a:off x="7423428" y="4533790"/>
            <a:ext cx="396610" cy="437434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29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07E8FC8-AC84-4B75-9580-173F0AB3BF6B}"/>
              </a:ext>
            </a:extLst>
          </p:cNvPr>
          <p:cNvSpPr txBox="1"/>
          <p:nvPr/>
        </p:nvSpPr>
        <p:spPr>
          <a:xfrm>
            <a:off x="263047" y="150313"/>
            <a:ext cx="76534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Sherdley Primary School: Art Knowledge Organiser.</a:t>
            </a:r>
          </a:p>
          <a:p>
            <a:r>
              <a:rPr lang="en-GB" sz="2400" b="1" u="sng" dirty="0" smtClean="0">
                <a:solidFill>
                  <a:srgbClr val="FF0066"/>
                </a:solidFill>
                <a:latin typeface="XCCW Joined 1a" panose="03050602040000000000" pitchFamily="66" charset="0"/>
              </a:rPr>
              <a:t>Colour: UKS2</a:t>
            </a:r>
            <a:endParaRPr lang="en-GB" b="1" u="sng" dirty="0">
              <a:solidFill>
                <a:srgbClr val="FF0066"/>
              </a:solidFill>
              <a:latin typeface="XCCW Joined 1a" panose="03050602040000000000" pitchFamily="66" charset="0"/>
            </a:endParaRPr>
          </a:p>
        </p:txBody>
      </p:sp>
      <p:sp>
        <p:nvSpPr>
          <p:cNvPr id="5" name="Rectangle: Rounded Corners 8">
            <a:extLst>
              <a:ext uri="{FF2B5EF4-FFF2-40B4-BE49-F238E27FC236}">
                <a16:creationId xmlns:a16="http://schemas.microsoft.com/office/drawing/2014/main" id="{3E3A019C-ECCF-4EDB-87D8-726DD76D8465}"/>
              </a:ext>
            </a:extLst>
          </p:cNvPr>
          <p:cNvSpPr/>
          <p:nvPr/>
        </p:nvSpPr>
        <p:spPr>
          <a:xfrm>
            <a:off x="161422" y="961791"/>
            <a:ext cx="2943616" cy="3364284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7C80"/>
              </a:solidFill>
            </a:endParaRPr>
          </a:p>
        </p:txBody>
      </p:sp>
      <p:sp>
        <p:nvSpPr>
          <p:cNvPr id="6" name="Rectangle: Rounded Corners 9">
            <a:extLst>
              <a:ext uri="{FF2B5EF4-FFF2-40B4-BE49-F238E27FC236}">
                <a16:creationId xmlns:a16="http://schemas.microsoft.com/office/drawing/2014/main" id="{B9CC20A1-3381-47E5-90A3-CF7F70263CA7}"/>
              </a:ext>
            </a:extLst>
          </p:cNvPr>
          <p:cNvSpPr/>
          <p:nvPr/>
        </p:nvSpPr>
        <p:spPr>
          <a:xfrm>
            <a:off x="3288011" y="961790"/>
            <a:ext cx="2943616" cy="3364285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790F467-1F69-47D3-99A4-ED8C1EA1C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93211"/>
              </p:ext>
            </p:extLst>
          </p:nvPr>
        </p:nvGraphicFramePr>
        <p:xfrm>
          <a:off x="6362077" y="545368"/>
          <a:ext cx="5535904" cy="37846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808806">
                  <a:extLst>
                    <a:ext uri="{9D8B030D-6E8A-4147-A177-3AD203B41FA5}">
                      <a16:colId xmlns:a16="http://schemas.microsoft.com/office/drawing/2014/main" val="317216896"/>
                    </a:ext>
                  </a:extLst>
                </a:gridCol>
                <a:gridCol w="3727098">
                  <a:extLst>
                    <a:ext uri="{9D8B030D-6E8A-4147-A177-3AD203B41FA5}">
                      <a16:colId xmlns:a16="http://schemas.microsoft.com/office/drawing/2014/main" val="13460986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hue</a:t>
                      </a:r>
                      <a:endParaRPr lang="en-GB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way of describing one</a:t>
                      </a:r>
                      <a:r>
                        <a:rPr lang="en-GB" sz="1200" b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solid colour. It can describe a colour and a shade of a colour such as red and pink – which is a tint of red. </a:t>
                      </a:r>
                      <a:endParaRPr lang="en-GB" sz="12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102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tone</a:t>
                      </a:r>
                      <a:endParaRPr lang="en-GB" sz="18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The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amount and effect of dark and light colours in a piece of artwork. 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174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tint</a:t>
                      </a:r>
                      <a:endParaRPr lang="en-GB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mixture of colour with white which reduces darkness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22816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shade/shadow</a:t>
                      </a:r>
                      <a:endParaRPr lang="en-GB" sz="11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mixture</a:t>
                      </a:r>
                      <a:r>
                        <a:rPr lang="en-GB" sz="1200" b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of colour with black which increases darkness. </a:t>
                      </a:r>
                      <a:endParaRPr lang="en-GB" sz="12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34289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mood</a:t>
                      </a:r>
                      <a:r>
                        <a:rPr lang="en-GB" sz="1600" b="1" baseline="0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 &amp; emotion</a:t>
                      </a:r>
                      <a:endParaRPr lang="en-GB" sz="16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The feeling or atmosphere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that a work of art generates i.e. fear, tranquillity.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527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texture</a:t>
                      </a:r>
                      <a:endParaRPr lang="en-GB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The feel and appearance of a surface.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852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inspiration</a:t>
                      </a:r>
                      <a:endParaRPr lang="en-GB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feeling of enthusiasm on a subject/object/person/piece of music etc. This prompts a piece of artwork.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3535404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5D40E08-CD4D-4C97-8B17-4FBF2478B8B9}"/>
              </a:ext>
            </a:extLst>
          </p:cNvPr>
          <p:cNvSpPr txBox="1"/>
          <p:nvPr/>
        </p:nvSpPr>
        <p:spPr>
          <a:xfrm>
            <a:off x="1057033" y="986842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</a:t>
            </a:r>
            <a:r>
              <a:rPr lang="en-GB" b="1" u="sng" dirty="0" smtClean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5</a:t>
            </a:r>
            <a:endParaRPr lang="en-GB" b="1" u="sng" dirty="0">
              <a:solidFill>
                <a:schemeClr val="bg1">
                  <a:lumMod val="75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FCD91C-E28B-437C-B645-A39623B08E51}"/>
              </a:ext>
            </a:extLst>
          </p:cNvPr>
          <p:cNvSpPr txBox="1"/>
          <p:nvPr/>
        </p:nvSpPr>
        <p:spPr>
          <a:xfrm>
            <a:off x="4183622" y="986842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</a:t>
            </a:r>
            <a:r>
              <a:rPr lang="en-GB" b="1" u="sng" dirty="0" smtClean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6</a:t>
            </a:r>
            <a:endParaRPr lang="en-GB" b="1" u="sng" dirty="0">
              <a:solidFill>
                <a:schemeClr val="bg1">
                  <a:lumMod val="75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8567006" y="29111"/>
            <a:ext cx="3241343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Cool colour </a:t>
            </a:r>
            <a:r>
              <a:rPr lang="en-US" sz="1600" b="1" cap="none" spc="0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vocabulary</a:t>
            </a:r>
            <a:r>
              <a:rPr lang="en-US" sz="1600" b="1" cap="none" spc="0" dirty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!</a:t>
            </a:r>
          </a:p>
        </p:txBody>
      </p:sp>
      <p:sp>
        <p:nvSpPr>
          <p:cNvPr id="11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783312">
            <a:off x="8277697" y="193453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Arrow: Right 17">
            <a:extLst>
              <a:ext uri="{FF2B5EF4-FFF2-40B4-BE49-F238E27FC236}">
                <a16:creationId xmlns:a16="http://schemas.microsoft.com/office/drawing/2014/main" id="{1E2C6A45-510F-4147-964D-A164435CAD02}"/>
              </a:ext>
            </a:extLst>
          </p:cNvPr>
          <p:cNvSpPr/>
          <p:nvPr/>
        </p:nvSpPr>
        <p:spPr>
          <a:xfrm>
            <a:off x="2968571" y="2398225"/>
            <a:ext cx="520321" cy="4640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318832" y="1402225"/>
            <a:ext cx="268271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Experiment with hue, tone, tint shade and mood using a variety of colours.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4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Explore the use of texture in colour.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4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Explore the use of colour for different purposes. </a:t>
            </a:r>
            <a:endParaRPr lang="en-GB" sz="14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18461" y="1463754"/>
            <a:ext cx="268271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Create work with different uses of hue, tint, tone, shades and mood. Using inspiration from other artists for their own work.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2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Explore the use of texture in colour and how they are used for different purposes.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2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Create pieces of artwork which express feeling and mood. </a:t>
            </a:r>
          </a:p>
        </p:txBody>
      </p:sp>
      <p:pic>
        <p:nvPicPr>
          <p:cNvPr id="18" name="Picture 6" descr="The Futur on Twitter: &quot;ℹ️Hue, tint, tone and shade Hue is pur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1" y="4443474"/>
            <a:ext cx="3352980" cy="228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3228731" y="4342360"/>
            <a:ext cx="2361992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Hue, tint, tone &amp; shade! </a:t>
            </a:r>
            <a:endParaRPr lang="en-US" sz="14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0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2952400">
            <a:off x="3487052" y="4649615"/>
            <a:ext cx="364965" cy="348325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098" name="Picture 2" descr="Color Theory - Color as Emoti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233" y="4395484"/>
            <a:ext cx="1551521" cy="2380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8448892" y="4395484"/>
            <a:ext cx="2134882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Pablo Picasso </a:t>
            </a:r>
          </a:p>
          <a:p>
            <a:pPr algn="ctr"/>
            <a:r>
              <a:rPr lang="en-US" sz="14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– The Tragedy.</a:t>
            </a:r>
          </a:p>
        </p:txBody>
      </p:sp>
      <p:sp>
        <p:nvSpPr>
          <p:cNvPr id="25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8011241">
            <a:off x="10044583" y="4931936"/>
            <a:ext cx="364965" cy="364462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AutoShape 4" descr="https://www.verywellmind.com/thmb/FvmCB3RU7dBLRqOL3iKQj07t1fw=/1500x0/filters:no_upscale():max_bytes(150000):strip_icc():format(webp)/2795824-color-psychology-5b0478de04d1cf003aac162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3577" y="4732957"/>
            <a:ext cx="3032872" cy="105491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8206" y="5787869"/>
            <a:ext cx="3038243" cy="986993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3418459" y="5142825"/>
            <a:ext cx="1418868" cy="138499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Colour to impact mood and feelings! Discussion topic!</a:t>
            </a:r>
          </a:p>
        </p:txBody>
      </p:sp>
      <p:sp>
        <p:nvSpPr>
          <p:cNvPr id="30" name="Arrow: Right 17">
            <a:extLst>
              <a:ext uri="{FF2B5EF4-FFF2-40B4-BE49-F238E27FC236}">
                <a16:creationId xmlns:a16="http://schemas.microsoft.com/office/drawing/2014/main" id="{1E2C6A45-510F-4147-964D-A164435CAD02}"/>
              </a:ext>
            </a:extLst>
          </p:cNvPr>
          <p:cNvSpPr/>
          <p:nvPr/>
        </p:nvSpPr>
        <p:spPr>
          <a:xfrm rot="20626283">
            <a:off x="4498312" y="6279818"/>
            <a:ext cx="412120" cy="349589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Arrow: Right 17">
            <a:extLst>
              <a:ext uri="{FF2B5EF4-FFF2-40B4-BE49-F238E27FC236}">
                <a16:creationId xmlns:a16="http://schemas.microsoft.com/office/drawing/2014/main" id="{1E2C6A45-510F-4147-964D-A164435CAD02}"/>
              </a:ext>
            </a:extLst>
          </p:cNvPr>
          <p:cNvSpPr/>
          <p:nvPr/>
        </p:nvSpPr>
        <p:spPr>
          <a:xfrm rot="20626283">
            <a:off x="4633504" y="4561127"/>
            <a:ext cx="1978456" cy="349589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Arrow: Right 17">
            <a:extLst>
              <a:ext uri="{FF2B5EF4-FFF2-40B4-BE49-F238E27FC236}">
                <a16:creationId xmlns:a16="http://schemas.microsoft.com/office/drawing/2014/main" id="{1E2C6A45-510F-4147-964D-A164435CAD02}"/>
              </a:ext>
            </a:extLst>
          </p:cNvPr>
          <p:cNvSpPr/>
          <p:nvPr/>
        </p:nvSpPr>
        <p:spPr>
          <a:xfrm>
            <a:off x="6625932" y="4350610"/>
            <a:ext cx="2021066" cy="349589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102" name="Picture 6" descr="The Distorted, Absorbing New Portraits of Mathieu Laca | Art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999" y="5762331"/>
            <a:ext cx="1067028" cy="1067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The Importance of Texture in Abstract Art | Ideelar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265" y="5175033"/>
            <a:ext cx="1210596" cy="78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The use of thick paint to create such a texture is known as .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9563" y="5792660"/>
            <a:ext cx="951200" cy="1006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20238946">
            <a:off x="7274333" y="5037574"/>
            <a:ext cx="2134882" cy="30777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Texture</a:t>
            </a:r>
          </a:p>
        </p:txBody>
      </p:sp>
      <p:sp>
        <p:nvSpPr>
          <p:cNvPr id="40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8011241">
            <a:off x="8365139" y="5292796"/>
            <a:ext cx="364965" cy="364462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13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1893</TotalTime>
  <Words>660</Words>
  <Application>Microsoft Office PowerPoint</Application>
  <PresentationFormat>Widescreen</PresentationFormat>
  <Paragraphs>110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Wingdings</vt:lpstr>
      <vt:lpstr>XCCW Joined 1a</vt:lpstr>
      <vt:lpstr>Office Theme</vt:lpstr>
      <vt:lpstr>PowerPoint Presentation</vt:lpstr>
      <vt:lpstr>PowerPoint Presentation</vt:lpstr>
      <vt:lpstr>PowerPoint Presentation</vt:lpstr>
    </vt:vector>
  </TitlesOfParts>
  <Company>St Helens Schools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James</dc:creator>
  <cp:lastModifiedBy>Emily James</cp:lastModifiedBy>
  <cp:revision>18</cp:revision>
  <dcterms:created xsi:type="dcterms:W3CDTF">2020-05-12T12:53:00Z</dcterms:created>
  <dcterms:modified xsi:type="dcterms:W3CDTF">2020-05-20T07:43:53Z</dcterms:modified>
</cp:coreProperties>
</file>