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1274D3-FA0A-4403-9250-6941CB0BDC27}"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311727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274D3-FA0A-4403-9250-6941CB0BDC27}"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142967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274D3-FA0A-4403-9250-6941CB0BDC27}"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25704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274D3-FA0A-4403-9250-6941CB0BDC27}"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274125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1274D3-FA0A-4403-9250-6941CB0BDC27}"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238436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1274D3-FA0A-4403-9250-6941CB0BDC27}"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19633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1274D3-FA0A-4403-9250-6941CB0BDC27}"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25403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1274D3-FA0A-4403-9250-6941CB0BDC27}"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424633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274D3-FA0A-4403-9250-6941CB0BDC27}"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360641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1274D3-FA0A-4403-9250-6941CB0BDC27}"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32415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1274D3-FA0A-4403-9250-6941CB0BDC27}"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160933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274D3-FA0A-4403-9250-6941CB0BDC27}" type="datetimeFigureOut">
              <a:rPr lang="en-GB" smtClean="0"/>
              <a:t>31/10/2022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0B807-94EB-4F18-8514-C02790E1EABA}" type="slidenum">
              <a:rPr lang="en-GB" smtClean="0"/>
              <a:t>‹#›</a:t>
            </a:fld>
            <a:endParaRPr lang="en-GB"/>
          </a:p>
        </p:txBody>
      </p:sp>
    </p:spTree>
    <p:extLst>
      <p:ext uri="{BB962C8B-B14F-4D97-AF65-F5344CB8AC3E}">
        <p14:creationId xmlns:p14="http://schemas.microsoft.com/office/powerpoint/2010/main" val="319290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1: Information Technology</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3084912727"/>
              </p:ext>
            </p:extLst>
          </p:nvPr>
        </p:nvGraphicFramePr>
        <p:xfrm>
          <a:off x="163771" y="956607"/>
          <a:ext cx="6378123" cy="2390997"/>
        </p:xfrm>
        <a:graphic>
          <a:graphicData uri="http://schemas.openxmlformats.org/drawingml/2006/table">
            <a:tbl>
              <a:tblPr>
                <a:tableStyleId>{5C22544A-7EE6-4342-B048-85BDC9FD1C3A}</a:tableStyleId>
              </a:tblPr>
              <a:tblGrid>
                <a:gridCol w="638087">
                  <a:extLst>
                    <a:ext uri="{9D8B030D-6E8A-4147-A177-3AD203B41FA5}">
                      <a16:colId xmlns:a16="http://schemas.microsoft.com/office/drawing/2014/main" val="2711218735"/>
                    </a:ext>
                  </a:extLst>
                </a:gridCol>
                <a:gridCol w="5740036">
                  <a:extLst>
                    <a:ext uri="{9D8B030D-6E8A-4147-A177-3AD203B41FA5}">
                      <a16:colId xmlns:a16="http://schemas.microsoft.com/office/drawing/2014/main" val="1799347512"/>
                    </a:ext>
                  </a:extLst>
                </a:gridCol>
              </a:tblGrid>
              <a:tr h="392541">
                <a:tc>
                  <a:txBody>
                    <a:bodyPr/>
                    <a:lstStyle/>
                    <a:p>
                      <a:pPr algn="ctr">
                        <a:lnSpc>
                          <a:spcPct val="115000"/>
                        </a:lnSpc>
                      </a:pPr>
                      <a:r>
                        <a:rPr lang="en-GB" sz="1200" b="1">
                          <a:effectLst/>
                          <a:latin typeface="+mn-lt"/>
                          <a:ea typeface="Walter Turncoat"/>
                          <a:cs typeface="Walter Turncoat"/>
                        </a:rPr>
                        <a:t>IT1.1</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Can produce text, adding and making basic edits to text in appropriate software or app.</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508292">
                <a:tc>
                  <a:txBody>
                    <a:bodyPr/>
                    <a:lstStyle/>
                    <a:p>
                      <a:pPr algn="ctr">
                        <a:lnSpc>
                          <a:spcPct val="115000"/>
                        </a:lnSpc>
                      </a:pPr>
                      <a:r>
                        <a:rPr lang="en-GB" sz="1200" b="1">
                          <a:solidFill>
                            <a:srgbClr val="000000"/>
                          </a:solidFill>
                          <a:effectLst/>
                          <a:latin typeface="+mn-lt"/>
                          <a:ea typeface="Walter Turncoat"/>
                          <a:cs typeface="Walter Turncoat"/>
                        </a:rPr>
                        <a:t>IT1.2</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explore a range of simple tools within a digital art package, to create and alter the appearance of an image.</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392541">
                <a:tc>
                  <a:txBody>
                    <a:bodyPr/>
                    <a:lstStyle/>
                    <a:p>
                      <a:pPr algn="ctr">
                        <a:lnSpc>
                          <a:spcPct val="115000"/>
                        </a:lnSpc>
                      </a:pPr>
                      <a:r>
                        <a:rPr lang="en-GB" sz="1200" b="1">
                          <a:solidFill>
                            <a:srgbClr val="000000"/>
                          </a:solidFill>
                          <a:effectLst/>
                          <a:latin typeface="+mn-lt"/>
                          <a:ea typeface="Walter Turncoat"/>
                          <a:cs typeface="Walter Turncoat"/>
                        </a:rPr>
                        <a:t>IT1.3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Be able to use simple video or animation software.</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508292">
                <a:tc>
                  <a:txBody>
                    <a:bodyPr/>
                    <a:lstStyle/>
                    <a:p>
                      <a:pPr algn="ctr">
                        <a:lnSpc>
                          <a:spcPct val="115000"/>
                        </a:lnSpc>
                      </a:pPr>
                      <a:r>
                        <a:rPr lang="en-GB" sz="1200" b="1">
                          <a:solidFill>
                            <a:srgbClr val="000000"/>
                          </a:solidFill>
                          <a:effectLst/>
                          <a:latin typeface="+mn-lt"/>
                          <a:ea typeface="Walter Turncoat"/>
                          <a:cs typeface="Walter Turncoat"/>
                        </a:rPr>
                        <a:t>IT1.4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use a sound recorder to store information as sound, and create sounds or music by arranging sound markers.</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508292">
                <a:tc>
                  <a:txBody>
                    <a:bodyPr/>
                    <a:lstStyle/>
                    <a:p>
                      <a:pPr algn="ctr">
                        <a:lnSpc>
                          <a:spcPct val="115000"/>
                        </a:lnSpc>
                      </a:pPr>
                      <a:r>
                        <a:rPr lang="en-GB" sz="1200" b="1">
                          <a:solidFill>
                            <a:srgbClr val="000000"/>
                          </a:solidFill>
                          <a:effectLst/>
                          <a:latin typeface="+mn-lt"/>
                          <a:ea typeface="Walter Turncoat"/>
                          <a:cs typeface="Walter Turncoat"/>
                        </a:rPr>
                        <a:t>IT1.5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use suitable on-screen graphing software to represent information using pictographs.</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11" name="Table 23">
            <a:extLst>
              <a:ext uri="{FF2B5EF4-FFF2-40B4-BE49-F238E27FC236}">
                <a16:creationId xmlns:a16="http://schemas.microsoft.com/office/drawing/2014/main" id="{AA8C5E9A-DC1D-4230-83AA-7B3E268D3C55}"/>
              </a:ext>
            </a:extLst>
          </p:cNvPr>
          <p:cNvGraphicFramePr>
            <a:graphicFrameLocks noGrp="1"/>
          </p:cNvGraphicFramePr>
          <p:nvPr>
            <p:extLst>
              <p:ext uri="{D42A27DB-BD31-4B8C-83A1-F6EECF244321}">
                <p14:modId xmlns:p14="http://schemas.microsoft.com/office/powerpoint/2010/main" val="1168386759"/>
              </p:ext>
            </p:extLst>
          </p:nvPr>
        </p:nvGraphicFramePr>
        <p:xfrm>
          <a:off x="6628015" y="956605"/>
          <a:ext cx="2352214" cy="4206240"/>
        </p:xfrm>
        <a:graphic>
          <a:graphicData uri="http://schemas.openxmlformats.org/drawingml/2006/table">
            <a:tbl>
              <a:tblPr firstRow="1" bandRow="1">
                <a:tableStyleId>{1E171933-4619-4E11-9A3F-F7608DF75F80}</a:tableStyleId>
              </a:tblPr>
              <a:tblGrid>
                <a:gridCol w="2352214">
                  <a:extLst>
                    <a:ext uri="{9D8B030D-6E8A-4147-A177-3AD203B41FA5}">
                      <a16:colId xmlns:a16="http://schemas.microsoft.com/office/drawing/2014/main" val="1708471701"/>
                    </a:ext>
                  </a:extLst>
                </a:gridCol>
              </a:tblGrid>
              <a:tr h="258313">
                <a:tc>
                  <a:txBody>
                    <a:bodyPr/>
                    <a:lstStyle/>
                    <a:p>
                      <a:pPr algn="ctr"/>
                      <a:r>
                        <a:rPr lang="en-GB" sz="1200" dirty="0">
                          <a:solidFill>
                            <a:schemeClr val="tx1"/>
                          </a:solidFill>
                        </a:rPr>
                        <a:t>Information Technology</a:t>
                      </a:r>
                    </a:p>
                  </a:txBody>
                  <a:tcPr>
                    <a:solidFill>
                      <a:schemeClr val="accent4">
                        <a:lumMod val="60000"/>
                        <a:lumOff val="40000"/>
                      </a:schemeClr>
                    </a:solidFill>
                  </a:tcPr>
                </a:tc>
                <a:extLst>
                  <a:ext uri="{0D108BD9-81ED-4DB2-BD59-A6C34878D82A}">
                    <a16:rowId xmlns:a16="http://schemas.microsoft.com/office/drawing/2014/main" val="3672679638"/>
                  </a:ext>
                </a:extLst>
              </a:tr>
              <a:tr h="370840">
                <a:tc>
                  <a:txBody>
                    <a:bodyPr/>
                    <a:lstStyle/>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Image</a:t>
                      </a:r>
                      <a:r>
                        <a:rPr lang="en-GB" sz="1200" b="0" i="0" u="none" strike="noStrike" kern="1200" baseline="0" dirty="0">
                          <a:solidFill>
                            <a:schemeClr val="dk1"/>
                          </a:solidFill>
                          <a:latin typeface="+mn-lt"/>
                          <a:ea typeface="+mn-ea"/>
                          <a:cs typeface="+mn-cs"/>
                        </a:rPr>
                        <a:t> - A digital picture that is viewed or stored on a digital device.</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Text </a:t>
                      </a:r>
                      <a:r>
                        <a:rPr lang="en-GB" sz="1200" b="0" i="0" u="none" strike="noStrike" kern="1200" baseline="0" dirty="0">
                          <a:solidFill>
                            <a:schemeClr val="dk1"/>
                          </a:solidFill>
                          <a:latin typeface="+mn-lt"/>
                          <a:ea typeface="+mn-ea"/>
                          <a:cs typeface="+mn-cs"/>
                        </a:rPr>
                        <a:t>- A collection of digital letters or words.</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Video</a:t>
                      </a:r>
                      <a:r>
                        <a:rPr lang="en-GB" sz="1200" b="0" i="0" u="none" strike="noStrike" kern="1200" baseline="0" dirty="0">
                          <a:solidFill>
                            <a:schemeClr val="dk1"/>
                          </a:solidFill>
                          <a:latin typeface="+mn-lt"/>
                          <a:ea typeface="+mn-ea"/>
                          <a:cs typeface="+mn-cs"/>
                        </a:rPr>
                        <a:t> - A moving image that can be viewed, created, stored and edited using a digital device.</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Space bar </a:t>
                      </a:r>
                      <a:r>
                        <a:rPr lang="en-GB" sz="1200" b="0" i="0" u="none" strike="noStrike" kern="1200" baseline="0" dirty="0">
                          <a:solidFill>
                            <a:schemeClr val="dk1"/>
                          </a:solidFill>
                          <a:latin typeface="+mn-lt"/>
                          <a:ea typeface="+mn-ea"/>
                          <a:cs typeface="+mn-cs"/>
                        </a:rPr>
                        <a:t>- A long key on a computer keyboard, used for making space between words.</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Pictogram </a:t>
                      </a:r>
                      <a:r>
                        <a:rPr lang="en-GB" sz="1200" b="0" i="0" u="none" strike="noStrike" kern="1200" baseline="0" dirty="0">
                          <a:solidFill>
                            <a:schemeClr val="dk1"/>
                          </a:solidFill>
                          <a:latin typeface="+mn-lt"/>
                          <a:ea typeface="+mn-ea"/>
                          <a:cs typeface="+mn-cs"/>
                        </a:rPr>
                        <a:t>- A chart that uses pictures to represent data.</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Record</a:t>
                      </a:r>
                      <a:r>
                        <a:rPr lang="en-GB" sz="1200" b="0" i="0" u="none" strike="noStrike" kern="1200" baseline="0" dirty="0">
                          <a:solidFill>
                            <a:schemeClr val="dk1"/>
                          </a:solidFill>
                          <a:latin typeface="+mn-lt"/>
                          <a:ea typeface="+mn-ea"/>
                          <a:cs typeface="+mn-cs"/>
                        </a:rPr>
                        <a:t> - To make a digital copy of sound or film.</a:t>
                      </a:r>
                      <a:endParaRPr lang="en-GB" sz="1200" b="0" dirty="0"/>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1000179">
            <a:off x="8443736" y="535216"/>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4685C13-14F2-487D-92F9-D06E4D59B2B9}"/>
              </a:ext>
            </a:extLst>
          </p:cNvPr>
          <p:cNvPicPr>
            <a:picLocks noChangeAspect="1"/>
          </p:cNvPicPr>
          <p:nvPr/>
        </p:nvPicPr>
        <p:blipFill rotWithShape="1">
          <a:blip r:embed="rId3"/>
          <a:srcRect l="22000" t="26262" r="22053" b="10528"/>
          <a:stretch/>
        </p:blipFill>
        <p:spPr>
          <a:xfrm>
            <a:off x="623699" y="3428999"/>
            <a:ext cx="5537949" cy="3297079"/>
          </a:xfrm>
          <a:prstGeom prst="rect">
            <a:avLst/>
          </a:prstGeom>
        </p:spPr>
      </p:pic>
    </p:spTree>
    <p:extLst>
      <p:ext uri="{BB962C8B-B14F-4D97-AF65-F5344CB8AC3E}">
        <p14:creationId xmlns:p14="http://schemas.microsoft.com/office/powerpoint/2010/main" val="280550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2: Information Technology</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3004117203"/>
              </p:ext>
            </p:extLst>
          </p:nvPr>
        </p:nvGraphicFramePr>
        <p:xfrm>
          <a:off x="163772" y="873906"/>
          <a:ext cx="6268926" cy="2546979"/>
        </p:xfrm>
        <a:graphic>
          <a:graphicData uri="http://schemas.openxmlformats.org/drawingml/2006/table">
            <a:tbl>
              <a:tblPr>
                <a:tableStyleId>{5C22544A-7EE6-4342-B048-85BDC9FD1C3A}</a:tableStyleId>
              </a:tblPr>
              <a:tblGrid>
                <a:gridCol w="553680">
                  <a:extLst>
                    <a:ext uri="{9D8B030D-6E8A-4147-A177-3AD203B41FA5}">
                      <a16:colId xmlns:a16="http://schemas.microsoft.com/office/drawing/2014/main" val="2711218735"/>
                    </a:ext>
                  </a:extLst>
                </a:gridCol>
                <a:gridCol w="5715246">
                  <a:extLst>
                    <a:ext uri="{9D8B030D-6E8A-4147-A177-3AD203B41FA5}">
                      <a16:colId xmlns:a16="http://schemas.microsoft.com/office/drawing/2014/main" val="1799347512"/>
                    </a:ext>
                  </a:extLst>
                </a:gridCol>
              </a:tblGrid>
              <a:tr h="470532">
                <a:tc>
                  <a:txBody>
                    <a:bodyPr/>
                    <a:lstStyle/>
                    <a:p>
                      <a:pPr algn="ctr">
                        <a:lnSpc>
                          <a:spcPct val="115000"/>
                        </a:lnSpc>
                      </a:pPr>
                      <a:r>
                        <a:rPr lang="en-GB" sz="1200" b="1">
                          <a:effectLst/>
                          <a:latin typeface="+mn-lt"/>
                          <a:ea typeface="Walter Turncoat"/>
                          <a:cs typeface="Walter Turncoat"/>
                        </a:rPr>
                        <a:t>IT2.1</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When producing text, can add and edit text, considering style, colour, layout and font.</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495296">
                <a:tc>
                  <a:txBody>
                    <a:bodyPr/>
                    <a:lstStyle/>
                    <a:p>
                      <a:pPr algn="ctr">
                        <a:lnSpc>
                          <a:spcPct val="115000"/>
                        </a:lnSpc>
                      </a:pPr>
                      <a:r>
                        <a:rPr lang="en-GB" sz="1200" b="1">
                          <a:solidFill>
                            <a:srgbClr val="000000"/>
                          </a:solidFill>
                          <a:effectLst/>
                          <a:latin typeface="+mn-lt"/>
                          <a:ea typeface="Walter Turncoat"/>
                          <a:cs typeface="Walter Turncoat"/>
                        </a:rPr>
                        <a:t>IT2.2</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use simple tools within age-appropriate software to create digital art or alter an image, using tools such as crop, resize, and flip, and exploring effects such as symmetry.</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470532">
                <a:tc>
                  <a:txBody>
                    <a:bodyPr/>
                    <a:lstStyle/>
                    <a:p>
                      <a:pPr algn="ctr">
                        <a:lnSpc>
                          <a:spcPct val="115000"/>
                        </a:lnSpc>
                      </a:pPr>
                      <a:r>
                        <a:rPr lang="en-GB" sz="1200" b="1">
                          <a:solidFill>
                            <a:srgbClr val="000000"/>
                          </a:solidFill>
                          <a:effectLst/>
                          <a:latin typeface="+mn-lt"/>
                          <a:ea typeface="Walter Turncoat"/>
                          <a:cs typeface="Walter Turncoat"/>
                        </a:rPr>
                        <a:t>IT2.3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Be able to sequence and arrange images and text for a purpose.</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495296">
                <a:tc>
                  <a:txBody>
                    <a:bodyPr/>
                    <a:lstStyle/>
                    <a:p>
                      <a:pPr algn="ctr">
                        <a:lnSpc>
                          <a:spcPct val="115000"/>
                        </a:lnSpc>
                      </a:pPr>
                      <a:r>
                        <a:rPr lang="en-GB" sz="1200" b="1">
                          <a:solidFill>
                            <a:srgbClr val="000000"/>
                          </a:solidFill>
                          <a:effectLst/>
                          <a:latin typeface="+mn-lt"/>
                          <a:ea typeface="Walter Turncoat"/>
                          <a:cs typeface="Walter Turncoat"/>
                        </a:rPr>
                        <a:t>IT2.4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Be able to select and record musical phrases, sound-effects or voice-overs to enhance multimedia work.</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526907">
                <a:tc>
                  <a:txBody>
                    <a:bodyPr/>
                    <a:lstStyle/>
                    <a:p>
                      <a:pPr algn="ctr">
                        <a:lnSpc>
                          <a:spcPct val="115000"/>
                        </a:lnSpc>
                      </a:pPr>
                      <a:r>
                        <a:rPr lang="en-GB" sz="1200" b="1">
                          <a:solidFill>
                            <a:srgbClr val="000000"/>
                          </a:solidFill>
                          <a:effectLst/>
                          <a:latin typeface="+mn-lt"/>
                          <a:ea typeface="Walter Turncoat"/>
                          <a:cs typeface="Walter Turncoat"/>
                        </a:rPr>
                        <a:t>IT2.5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make use of different types of graphs (pictographs and bar charts) to represent data collected. </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21" name="Table 23">
            <a:extLst>
              <a:ext uri="{FF2B5EF4-FFF2-40B4-BE49-F238E27FC236}">
                <a16:creationId xmlns:a16="http://schemas.microsoft.com/office/drawing/2014/main" id="{636F69DC-94D7-447C-A7BA-6938A7283B4F}"/>
              </a:ext>
            </a:extLst>
          </p:cNvPr>
          <p:cNvGraphicFramePr>
            <a:graphicFrameLocks noGrp="1"/>
          </p:cNvGraphicFramePr>
          <p:nvPr>
            <p:extLst>
              <p:ext uri="{D42A27DB-BD31-4B8C-83A1-F6EECF244321}">
                <p14:modId xmlns:p14="http://schemas.microsoft.com/office/powerpoint/2010/main" val="4201718079"/>
              </p:ext>
            </p:extLst>
          </p:nvPr>
        </p:nvGraphicFramePr>
        <p:xfrm>
          <a:off x="6721531" y="873907"/>
          <a:ext cx="2284774" cy="4080374"/>
        </p:xfrm>
        <a:graphic>
          <a:graphicData uri="http://schemas.openxmlformats.org/drawingml/2006/table">
            <a:tbl>
              <a:tblPr firstRow="1" bandRow="1">
                <a:tableStyleId>{1E171933-4619-4E11-9A3F-F7608DF75F80}</a:tableStyleId>
              </a:tblPr>
              <a:tblGrid>
                <a:gridCol w="2284774">
                  <a:extLst>
                    <a:ext uri="{9D8B030D-6E8A-4147-A177-3AD203B41FA5}">
                      <a16:colId xmlns:a16="http://schemas.microsoft.com/office/drawing/2014/main" val="1708471701"/>
                    </a:ext>
                  </a:extLst>
                </a:gridCol>
              </a:tblGrid>
              <a:tr h="187461">
                <a:tc>
                  <a:txBody>
                    <a:bodyPr/>
                    <a:lstStyle/>
                    <a:p>
                      <a:pPr algn="ctr"/>
                      <a:r>
                        <a:rPr lang="en-GB" sz="1200" dirty="0">
                          <a:solidFill>
                            <a:schemeClr val="tx1"/>
                          </a:solidFill>
                        </a:rPr>
                        <a:t>Information Technology</a:t>
                      </a:r>
                    </a:p>
                  </a:txBody>
                  <a:tcPr>
                    <a:solidFill>
                      <a:schemeClr val="accent4">
                        <a:lumMod val="60000"/>
                        <a:lumOff val="40000"/>
                      </a:schemeClr>
                    </a:solidFill>
                  </a:tcPr>
                </a:tc>
                <a:extLst>
                  <a:ext uri="{0D108BD9-81ED-4DB2-BD59-A6C34878D82A}">
                    <a16:rowId xmlns:a16="http://schemas.microsoft.com/office/drawing/2014/main" val="3672679638"/>
                  </a:ext>
                </a:extLst>
              </a:tr>
              <a:tr h="3806054">
                <a:tc>
                  <a:txBody>
                    <a:bodyPr/>
                    <a:lstStyle/>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File</a:t>
                      </a:r>
                      <a:r>
                        <a:rPr lang="en-GB" sz="1200" b="0" i="0" u="none" strike="noStrike" kern="1200" baseline="0" dirty="0">
                          <a:solidFill>
                            <a:schemeClr val="dk1"/>
                          </a:solidFill>
                          <a:latin typeface="+mn-lt"/>
                          <a:ea typeface="+mn-ea"/>
                          <a:cs typeface="+mn-cs"/>
                        </a:rPr>
                        <a:t> - An object on a computer that stores information, identified by a filename.</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Document </a:t>
                      </a:r>
                      <a:r>
                        <a:rPr lang="en-GB" sz="1200" b="0" i="0" u="none" strike="noStrike" kern="1200" baseline="0" dirty="0">
                          <a:solidFill>
                            <a:schemeClr val="dk1"/>
                          </a:solidFill>
                          <a:latin typeface="+mn-lt"/>
                          <a:ea typeface="+mn-ea"/>
                          <a:cs typeface="+mn-cs"/>
                        </a:rPr>
                        <a:t>- A file created by software on a digital device.</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Chart</a:t>
                      </a:r>
                      <a:r>
                        <a:rPr lang="en-GB" sz="1200" b="0" i="0" u="none" strike="noStrike" kern="1200" baseline="0" dirty="0">
                          <a:solidFill>
                            <a:schemeClr val="dk1"/>
                          </a:solidFill>
                          <a:latin typeface="+mn-lt"/>
                          <a:ea typeface="+mn-ea"/>
                          <a:cs typeface="+mn-cs"/>
                        </a:rPr>
                        <a:t> - Information that is displayed as a diagram or graph.</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eBook</a:t>
                      </a:r>
                      <a:r>
                        <a:rPr lang="en-GB" sz="1200" b="0" i="0" u="none" strike="noStrike" kern="1200" baseline="0" dirty="0">
                          <a:solidFill>
                            <a:schemeClr val="dk1"/>
                          </a:solidFill>
                          <a:latin typeface="+mn-lt"/>
                          <a:ea typeface="+mn-ea"/>
                          <a:cs typeface="+mn-cs"/>
                        </a:rPr>
                        <a:t> - A digital representation of a book which may contain text, images, sound and video.</a:t>
                      </a:r>
                    </a:p>
                    <a:p>
                      <a:pPr marL="171450" indent="-171450">
                        <a:buFont typeface="Arial" panose="020B0604020202020204" pitchFamily="34" charset="0"/>
                        <a:buChar char="•"/>
                      </a:pPr>
                      <a:endParaRPr lang="en-GB" sz="12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Font</a:t>
                      </a:r>
                      <a:r>
                        <a:rPr lang="en-GB" sz="1200" b="0" i="0" u="none" strike="noStrike" kern="1200" baseline="0" dirty="0">
                          <a:solidFill>
                            <a:schemeClr val="dk1"/>
                          </a:solidFill>
                          <a:latin typeface="+mn-lt"/>
                          <a:ea typeface="+mn-ea"/>
                          <a:cs typeface="+mn-cs"/>
                        </a:rPr>
                        <a:t> - The style of text as displayed on a digital device or print-out.</a:t>
                      </a:r>
                      <a:endParaRPr lang="en-GB" sz="1200" b="0" dirty="0">
                        <a:latin typeface="+mn-lt"/>
                      </a:endParaRPr>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1000179">
            <a:off x="8443736" y="478944"/>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C81CA79-29CD-47C3-A9FC-5E8D711E52FD}"/>
              </a:ext>
            </a:extLst>
          </p:cNvPr>
          <p:cNvPicPr>
            <a:picLocks noChangeAspect="1"/>
          </p:cNvPicPr>
          <p:nvPr/>
        </p:nvPicPr>
        <p:blipFill rotWithShape="1">
          <a:blip r:embed="rId3"/>
          <a:srcRect l="22307" t="25988" r="48804" b="12169"/>
          <a:stretch/>
        </p:blipFill>
        <p:spPr>
          <a:xfrm>
            <a:off x="491730" y="3465931"/>
            <a:ext cx="2856381" cy="3265460"/>
          </a:xfrm>
          <a:prstGeom prst="rect">
            <a:avLst/>
          </a:prstGeom>
        </p:spPr>
      </p:pic>
      <p:pic>
        <p:nvPicPr>
          <p:cNvPr id="22" name="Picture 21">
            <a:extLst>
              <a:ext uri="{FF2B5EF4-FFF2-40B4-BE49-F238E27FC236}">
                <a16:creationId xmlns:a16="http://schemas.microsoft.com/office/drawing/2014/main" id="{82B32FDD-1F02-4F4F-9C48-C1F475D4679F}"/>
              </a:ext>
            </a:extLst>
          </p:cNvPr>
          <p:cNvPicPr>
            <a:picLocks noChangeAspect="1"/>
          </p:cNvPicPr>
          <p:nvPr/>
        </p:nvPicPr>
        <p:blipFill rotWithShape="1">
          <a:blip r:embed="rId4"/>
          <a:srcRect l="21846" t="25442" r="50154" b="11348"/>
          <a:stretch/>
        </p:blipFill>
        <p:spPr>
          <a:xfrm>
            <a:off x="3348110" y="3495240"/>
            <a:ext cx="2616591" cy="3321058"/>
          </a:xfrm>
          <a:prstGeom prst="rect">
            <a:avLst/>
          </a:prstGeom>
        </p:spPr>
      </p:pic>
    </p:spTree>
    <p:extLst>
      <p:ext uri="{BB962C8B-B14F-4D97-AF65-F5344CB8AC3E}">
        <p14:creationId xmlns:p14="http://schemas.microsoft.com/office/powerpoint/2010/main" val="380896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3: Information Technology</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923470009"/>
              </p:ext>
            </p:extLst>
          </p:nvPr>
        </p:nvGraphicFramePr>
        <p:xfrm>
          <a:off x="163771" y="924707"/>
          <a:ext cx="6307367" cy="2580894"/>
        </p:xfrm>
        <a:graphic>
          <a:graphicData uri="http://schemas.openxmlformats.org/drawingml/2006/table">
            <a:tbl>
              <a:tblPr>
                <a:tableStyleId>{5C22544A-7EE6-4342-B048-85BDC9FD1C3A}</a:tableStyleId>
              </a:tblPr>
              <a:tblGrid>
                <a:gridCol w="500459">
                  <a:extLst>
                    <a:ext uri="{9D8B030D-6E8A-4147-A177-3AD203B41FA5}">
                      <a16:colId xmlns:a16="http://schemas.microsoft.com/office/drawing/2014/main" val="2711218735"/>
                    </a:ext>
                  </a:extLst>
                </a:gridCol>
                <a:gridCol w="5806908">
                  <a:extLst>
                    <a:ext uri="{9D8B030D-6E8A-4147-A177-3AD203B41FA5}">
                      <a16:colId xmlns:a16="http://schemas.microsoft.com/office/drawing/2014/main" val="1799347512"/>
                    </a:ext>
                  </a:extLst>
                </a:gridCol>
              </a:tblGrid>
              <a:tr h="482215">
                <a:tc>
                  <a:txBody>
                    <a:bodyPr/>
                    <a:lstStyle/>
                    <a:p>
                      <a:pPr algn="ctr">
                        <a:lnSpc>
                          <a:spcPct val="115000"/>
                        </a:lnSpc>
                      </a:pPr>
                      <a:r>
                        <a:rPr lang="en-GB" sz="1200" b="1" dirty="0">
                          <a:effectLst/>
                          <a:latin typeface="+mn-lt"/>
                          <a:ea typeface="Walter Turncoat"/>
                          <a:cs typeface="Walter Turncoat"/>
                        </a:rPr>
                        <a:t>IT3.1</a:t>
                      </a:r>
                      <a:endParaRPr lang="en-GB" sz="120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Be able to format the text to indicate relative importance, including bold, italic, underline and strikethrough.</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482215">
                <a:tc>
                  <a:txBody>
                    <a:bodyPr/>
                    <a:lstStyle/>
                    <a:p>
                      <a:pPr algn="ctr">
                        <a:lnSpc>
                          <a:spcPct val="115000"/>
                        </a:lnSpc>
                      </a:pPr>
                      <a:r>
                        <a:rPr lang="en-GB" sz="1200" b="1" dirty="0">
                          <a:solidFill>
                            <a:srgbClr val="000000"/>
                          </a:solidFill>
                          <a:effectLst/>
                          <a:latin typeface="+mn-lt"/>
                          <a:ea typeface="Walter Turncoat"/>
                          <a:cs typeface="Walter Turncoat"/>
                        </a:rPr>
                        <a:t>IT3.2</a:t>
                      </a:r>
                      <a:endParaRPr lang="en-GB" sz="120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select and use appropriate editing tools in an image-editing package for a specific purpose.</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292761">
                <a:tc>
                  <a:txBody>
                    <a:bodyPr/>
                    <a:lstStyle/>
                    <a:p>
                      <a:pPr algn="ctr">
                        <a:lnSpc>
                          <a:spcPct val="115000"/>
                        </a:lnSpc>
                      </a:pPr>
                      <a:r>
                        <a:rPr lang="en-GB" sz="1200" b="1">
                          <a:solidFill>
                            <a:srgbClr val="000000"/>
                          </a:solidFill>
                          <a:effectLst/>
                          <a:latin typeface="+mn-lt"/>
                          <a:ea typeface="Walter Turncoat"/>
                          <a:cs typeface="Walter Turncoat"/>
                        </a:rPr>
                        <a:t>IT3.3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sequence still images, video, audio clips and text to create a video presentation.</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292761">
                <a:tc>
                  <a:txBody>
                    <a:bodyPr/>
                    <a:lstStyle/>
                    <a:p>
                      <a:pPr algn="ctr">
                        <a:lnSpc>
                          <a:spcPct val="115000"/>
                        </a:lnSpc>
                      </a:pPr>
                      <a:r>
                        <a:rPr lang="en-GB" sz="1200" b="1">
                          <a:solidFill>
                            <a:srgbClr val="000000"/>
                          </a:solidFill>
                          <a:effectLst/>
                          <a:latin typeface="+mn-lt"/>
                          <a:ea typeface="Walter Turncoat"/>
                          <a:cs typeface="Walter Turncoat"/>
                        </a:rPr>
                        <a:t>IT34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locate, record, save and retrieve sounds in multimedia software.</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482215">
                <a:tc>
                  <a:txBody>
                    <a:bodyPr/>
                    <a:lstStyle/>
                    <a:p>
                      <a:pPr algn="ctr">
                        <a:lnSpc>
                          <a:spcPct val="115000"/>
                        </a:lnSpc>
                      </a:pPr>
                      <a:r>
                        <a:rPr lang="en-GB" sz="1200" b="1">
                          <a:solidFill>
                            <a:srgbClr val="000000"/>
                          </a:solidFill>
                          <a:effectLst/>
                          <a:latin typeface="+mn-lt"/>
                          <a:ea typeface="Walter Turncoat"/>
                          <a:cs typeface="Walter Turncoat"/>
                        </a:rPr>
                        <a:t>IT3.5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use data loggers to collect snapshot information and use information from a given source.</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r h="292761">
                <a:tc>
                  <a:txBody>
                    <a:bodyPr/>
                    <a:lstStyle/>
                    <a:p>
                      <a:pPr algn="ctr">
                        <a:lnSpc>
                          <a:spcPct val="115000"/>
                        </a:lnSpc>
                      </a:pPr>
                      <a:r>
                        <a:rPr lang="en-GB" sz="1200" b="1">
                          <a:solidFill>
                            <a:srgbClr val="000000"/>
                          </a:solidFill>
                          <a:effectLst/>
                          <a:latin typeface="+mn-lt"/>
                          <a:ea typeface="Walter Turncoat"/>
                          <a:cs typeface="Walter Turncoat"/>
                        </a:rPr>
                        <a:t>IT3.6</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enter data into a graphing package and use it to create a range of graphs.</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818850532"/>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21" name="Table 23">
            <a:extLst>
              <a:ext uri="{FF2B5EF4-FFF2-40B4-BE49-F238E27FC236}">
                <a16:creationId xmlns:a16="http://schemas.microsoft.com/office/drawing/2014/main" id="{2C0EEECF-87F4-4903-83C6-7F39DB9EE787}"/>
              </a:ext>
            </a:extLst>
          </p:cNvPr>
          <p:cNvGraphicFramePr>
            <a:graphicFrameLocks noGrp="1"/>
          </p:cNvGraphicFramePr>
          <p:nvPr>
            <p:extLst>
              <p:ext uri="{D42A27DB-BD31-4B8C-83A1-F6EECF244321}">
                <p14:modId xmlns:p14="http://schemas.microsoft.com/office/powerpoint/2010/main" val="2031624361"/>
              </p:ext>
            </p:extLst>
          </p:nvPr>
        </p:nvGraphicFramePr>
        <p:xfrm>
          <a:off x="6630923" y="924708"/>
          <a:ext cx="2349306" cy="3612652"/>
        </p:xfrm>
        <a:graphic>
          <a:graphicData uri="http://schemas.openxmlformats.org/drawingml/2006/table">
            <a:tbl>
              <a:tblPr firstRow="1" bandRow="1">
                <a:tableStyleId>{1E171933-4619-4E11-9A3F-F7608DF75F80}</a:tableStyleId>
              </a:tblPr>
              <a:tblGrid>
                <a:gridCol w="2349306">
                  <a:extLst>
                    <a:ext uri="{9D8B030D-6E8A-4147-A177-3AD203B41FA5}">
                      <a16:colId xmlns:a16="http://schemas.microsoft.com/office/drawing/2014/main" val="1708471701"/>
                    </a:ext>
                  </a:extLst>
                </a:gridCol>
              </a:tblGrid>
              <a:tr h="237449">
                <a:tc>
                  <a:txBody>
                    <a:bodyPr/>
                    <a:lstStyle/>
                    <a:p>
                      <a:pPr algn="ctr"/>
                      <a:r>
                        <a:rPr lang="en-GB" sz="1100" dirty="0">
                          <a:solidFill>
                            <a:schemeClr val="tx1"/>
                          </a:solidFill>
                        </a:rPr>
                        <a:t>Information Technology</a:t>
                      </a:r>
                    </a:p>
                  </a:txBody>
                  <a:tcPr>
                    <a:solidFill>
                      <a:schemeClr val="accent4">
                        <a:lumMod val="60000"/>
                        <a:lumOff val="40000"/>
                      </a:schemeClr>
                    </a:solidFill>
                  </a:tcPr>
                </a:tc>
                <a:extLst>
                  <a:ext uri="{0D108BD9-81ED-4DB2-BD59-A6C34878D82A}">
                    <a16:rowId xmlns:a16="http://schemas.microsoft.com/office/drawing/2014/main" val="3672679638"/>
                  </a:ext>
                </a:extLst>
              </a:tr>
              <a:tr h="3353572">
                <a:tc>
                  <a:txBody>
                    <a:bodyPr/>
                    <a:lstStyle/>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Animation</a:t>
                      </a:r>
                      <a:r>
                        <a:rPr lang="en-GB" sz="1100" b="0" i="0" u="none" strike="noStrike" kern="1200" baseline="0" dirty="0">
                          <a:solidFill>
                            <a:schemeClr val="dk1"/>
                          </a:solidFill>
                          <a:latin typeface="+mn-lt"/>
                          <a:ea typeface="+mn-ea"/>
                          <a:cs typeface="+mn-cs"/>
                        </a:rPr>
                        <a:t> – Moving </a:t>
                      </a:r>
                      <a:r>
                        <a:rPr lang="fr-FR" sz="1100" b="0" i="0" u="none" strike="noStrike" kern="1200" baseline="0" dirty="0">
                          <a:solidFill>
                            <a:schemeClr val="dk1"/>
                          </a:solidFill>
                          <a:latin typeface="+mn-lt"/>
                          <a:ea typeface="+mn-ea"/>
                          <a:cs typeface="+mn-cs"/>
                        </a:rPr>
                        <a:t>images on a digital </a:t>
                      </a:r>
                      <a:r>
                        <a:rPr lang="fr-FR" sz="1100" b="0" i="0" u="none" strike="noStrike" kern="1200" baseline="0" dirty="0" err="1">
                          <a:solidFill>
                            <a:schemeClr val="dk1"/>
                          </a:solidFill>
                          <a:latin typeface="+mn-lt"/>
                          <a:ea typeface="+mn-ea"/>
                          <a:cs typeface="+mn-cs"/>
                        </a:rPr>
                        <a:t>device</a:t>
                      </a:r>
                      <a:r>
                        <a:rPr lang="fr-FR" sz="1100" b="0" i="0" u="none" strike="noStrike" kern="1200" baseline="0" dirty="0">
                          <a:solidFill>
                            <a:schemeClr val="dk1"/>
                          </a:solidFill>
                          <a:latin typeface="+mn-lt"/>
                          <a:ea typeface="+mn-ea"/>
                          <a:cs typeface="+mn-cs"/>
                        </a:rPr>
                        <a:t>.</a:t>
                      </a:r>
                    </a:p>
                    <a:p>
                      <a:pPr marL="171450" indent="-171450">
                        <a:buFont typeface="Arial" panose="020B0604020202020204" pitchFamily="34" charset="0"/>
                        <a:buChar char="•"/>
                      </a:pPr>
                      <a:endParaRPr lang="fr-FR"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Copy / Paste</a:t>
                      </a:r>
                      <a:r>
                        <a:rPr lang="en-GB" sz="1100" b="0" i="0" u="none" strike="noStrike" kern="1200" baseline="0" dirty="0">
                          <a:solidFill>
                            <a:schemeClr val="dk1"/>
                          </a:solidFill>
                          <a:latin typeface="+mn-lt"/>
                          <a:ea typeface="+mn-ea"/>
                          <a:cs typeface="+mn-cs"/>
                        </a:rPr>
                        <a:t> – A computer function that allows us to copy information from one location and paste it to another.</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Edit</a:t>
                      </a:r>
                      <a:r>
                        <a:rPr lang="en-GB" sz="1100" b="0" i="0" u="none" strike="noStrike" kern="1200" baseline="0" dirty="0">
                          <a:solidFill>
                            <a:schemeClr val="dk1"/>
                          </a:solidFill>
                          <a:latin typeface="+mn-lt"/>
                          <a:ea typeface="+mn-ea"/>
                          <a:cs typeface="+mn-cs"/>
                        </a:rPr>
                        <a:t> - Making changes or corrections.</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Import / Export </a:t>
                      </a:r>
                      <a:r>
                        <a:rPr lang="en-GB" sz="1100" b="0" i="0" u="none" strike="noStrike" kern="1200" baseline="0" dirty="0">
                          <a:solidFill>
                            <a:schemeClr val="dk1"/>
                          </a:solidFill>
                          <a:latin typeface="+mn-lt"/>
                          <a:ea typeface="+mn-ea"/>
                          <a:cs typeface="+mn-cs"/>
                        </a:rPr>
                        <a:t>– The process of moving data or information into or out of software, applications or devices.</a:t>
                      </a:r>
                    </a:p>
                    <a:p>
                      <a:pPr marL="0" indent="0">
                        <a:buFont typeface="Arial" panose="020B0604020202020204" pitchFamily="34" charset="0"/>
                        <a:buNone/>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Multimedia</a:t>
                      </a:r>
                      <a:r>
                        <a:rPr lang="en-GB" sz="1100" b="0" i="0" u="none" strike="noStrike" kern="1200" baseline="0" dirty="0">
                          <a:solidFill>
                            <a:schemeClr val="dk1"/>
                          </a:solidFill>
                          <a:latin typeface="+mn-lt"/>
                          <a:ea typeface="+mn-ea"/>
                          <a:cs typeface="+mn-cs"/>
                        </a:rPr>
                        <a:t> - a mixed media presentation, combining text, images, audio etc.</a:t>
                      </a:r>
                      <a:endParaRPr lang="en-GB" sz="1100" b="0" dirty="0">
                        <a:latin typeface="+mn-lt"/>
                      </a:endParaRPr>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1000179">
            <a:off x="8443736" y="478944"/>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5980402-A6AB-4A02-B4CD-05DDA9466912}"/>
              </a:ext>
            </a:extLst>
          </p:cNvPr>
          <p:cNvPicPr>
            <a:picLocks noChangeAspect="1"/>
          </p:cNvPicPr>
          <p:nvPr/>
        </p:nvPicPr>
        <p:blipFill rotWithShape="1">
          <a:blip r:embed="rId3"/>
          <a:srcRect l="51077" t="25442" r="22053" b="11348"/>
          <a:stretch/>
        </p:blipFill>
        <p:spPr>
          <a:xfrm>
            <a:off x="206910" y="3505600"/>
            <a:ext cx="2523313" cy="3337317"/>
          </a:xfrm>
          <a:prstGeom prst="rect">
            <a:avLst/>
          </a:prstGeom>
        </p:spPr>
      </p:pic>
      <p:pic>
        <p:nvPicPr>
          <p:cNvPr id="22" name="Picture 21">
            <a:extLst>
              <a:ext uri="{FF2B5EF4-FFF2-40B4-BE49-F238E27FC236}">
                <a16:creationId xmlns:a16="http://schemas.microsoft.com/office/drawing/2014/main" id="{74FE408F-59E0-424C-AB03-36D80294300B}"/>
              </a:ext>
            </a:extLst>
          </p:cNvPr>
          <p:cNvPicPr>
            <a:picLocks noChangeAspect="1"/>
          </p:cNvPicPr>
          <p:nvPr/>
        </p:nvPicPr>
        <p:blipFill rotWithShape="1">
          <a:blip r:embed="rId4"/>
          <a:srcRect l="49481" t="26535" r="22053" b="11895"/>
          <a:stretch/>
        </p:blipFill>
        <p:spPr>
          <a:xfrm>
            <a:off x="2744289" y="3505600"/>
            <a:ext cx="2578581" cy="3337317"/>
          </a:xfrm>
          <a:prstGeom prst="rect">
            <a:avLst/>
          </a:prstGeom>
        </p:spPr>
      </p:pic>
      <p:pic>
        <p:nvPicPr>
          <p:cNvPr id="3078" name="Picture 6" descr="How to Create Charts in Excel (Easy Tutorial)">
            <a:extLst>
              <a:ext uri="{FF2B5EF4-FFF2-40B4-BE49-F238E27FC236}">
                <a16:creationId xmlns:a16="http://schemas.microsoft.com/office/drawing/2014/main" id="{71361211-D4A7-421F-A824-949BC2ED5C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101" r="36561"/>
          <a:stretch/>
        </p:blipFill>
        <p:spPr bwMode="auto">
          <a:xfrm>
            <a:off x="6568794" y="4690652"/>
            <a:ext cx="1589781" cy="21522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ow to Create Charts in Excel (Easy Tutorial)">
            <a:extLst>
              <a:ext uri="{FF2B5EF4-FFF2-40B4-BE49-F238E27FC236}">
                <a16:creationId xmlns:a16="http://schemas.microsoft.com/office/drawing/2014/main" id="{AB7416F8-AC87-42B8-806E-13028CEE80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2522" b="7321"/>
          <a:stretch/>
        </p:blipFill>
        <p:spPr bwMode="auto">
          <a:xfrm>
            <a:off x="6262241" y="4690652"/>
            <a:ext cx="306553" cy="19947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ow to Create Charts in Excel (Easy Tutorial)">
            <a:extLst>
              <a:ext uri="{FF2B5EF4-FFF2-40B4-BE49-F238E27FC236}">
                <a16:creationId xmlns:a16="http://schemas.microsoft.com/office/drawing/2014/main" id="{41B493D4-4236-4B7E-A983-0361988214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684"/>
          <a:stretch/>
        </p:blipFill>
        <p:spPr bwMode="auto">
          <a:xfrm>
            <a:off x="8158575" y="4690652"/>
            <a:ext cx="504911" cy="215226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ECB0B54-EC36-4D24-A148-471E637ED788}"/>
              </a:ext>
            </a:extLst>
          </p:cNvPr>
          <p:cNvSpPr/>
          <p:nvPr/>
        </p:nvSpPr>
        <p:spPr>
          <a:xfrm>
            <a:off x="5265020" y="3593281"/>
            <a:ext cx="1274878" cy="954107"/>
          </a:xfrm>
          <a:prstGeom prst="rect">
            <a:avLst/>
          </a:prstGeom>
          <a:noFill/>
        </p:spPr>
        <p:txBody>
          <a:bodyPr wrap="square" lIns="91440" tIns="45720" rIns="91440" bIns="45720">
            <a:spAutoFit/>
          </a:bodyPr>
          <a:lstStyle/>
          <a:p>
            <a:pPr algn="ctr"/>
            <a:r>
              <a:rPr lang="en-US" sz="1400" b="0" cap="none" spc="0" dirty="0">
                <a:ln w="0"/>
                <a:solidFill>
                  <a:schemeClr val="accent1"/>
                </a:solidFill>
                <a:effectLst>
                  <a:outerShdw blurRad="38100" dist="25400" dir="5400000" algn="ctr" rotWithShape="0">
                    <a:srgbClr val="6E747A">
                      <a:alpha val="43000"/>
                    </a:srgbClr>
                  </a:outerShdw>
                </a:effectLst>
              </a:rPr>
              <a:t>An example of a bar chart in Microsoft Excel</a:t>
            </a:r>
          </a:p>
        </p:txBody>
      </p:sp>
      <p:sp>
        <p:nvSpPr>
          <p:cNvPr id="26" name="Arrow: Down 25">
            <a:extLst>
              <a:ext uri="{FF2B5EF4-FFF2-40B4-BE49-F238E27FC236}">
                <a16:creationId xmlns:a16="http://schemas.microsoft.com/office/drawing/2014/main" id="{CDEF26E7-BDB4-4B17-B260-3F934B9834B2}"/>
              </a:ext>
            </a:extLst>
          </p:cNvPr>
          <p:cNvSpPr/>
          <p:nvPr/>
        </p:nvSpPr>
        <p:spPr>
          <a:xfrm rot="18931594">
            <a:off x="6272296" y="4311187"/>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656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4: Information Technology</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191543603"/>
              </p:ext>
            </p:extLst>
          </p:nvPr>
        </p:nvGraphicFramePr>
        <p:xfrm>
          <a:off x="163772" y="853035"/>
          <a:ext cx="6560585" cy="2429256"/>
        </p:xfrm>
        <a:graphic>
          <a:graphicData uri="http://schemas.openxmlformats.org/drawingml/2006/table">
            <a:tbl>
              <a:tblPr>
                <a:tableStyleId>{5C22544A-7EE6-4342-B048-85BDC9FD1C3A}</a:tableStyleId>
              </a:tblPr>
              <a:tblGrid>
                <a:gridCol w="573829">
                  <a:extLst>
                    <a:ext uri="{9D8B030D-6E8A-4147-A177-3AD203B41FA5}">
                      <a16:colId xmlns:a16="http://schemas.microsoft.com/office/drawing/2014/main" val="2711218735"/>
                    </a:ext>
                  </a:extLst>
                </a:gridCol>
                <a:gridCol w="5986756">
                  <a:extLst>
                    <a:ext uri="{9D8B030D-6E8A-4147-A177-3AD203B41FA5}">
                      <a16:colId xmlns:a16="http://schemas.microsoft.com/office/drawing/2014/main" val="1799347512"/>
                    </a:ext>
                  </a:extLst>
                </a:gridCol>
              </a:tblGrid>
              <a:tr h="363392">
                <a:tc>
                  <a:txBody>
                    <a:bodyPr/>
                    <a:lstStyle/>
                    <a:p>
                      <a:pPr algn="ctr">
                        <a:lnSpc>
                          <a:spcPct val="115000"/>
                        </a:lnSpc>
                      </a:pPr>
                      <a:r>
                        <a:rPr lang="en-GB" sz="1100" b="1" dirty="0">
                          <a:effectLst/>
                          <a:latin typeface="+mn-lt"/>
                          <a:ea typeface="Walter Turncoat"/>
                          <a:cs typeface="Walter Turncoat"/>
                        </a:rPr>
                        <a:t>IT4.1</a:t>
                      </a:r>
                      <a:endParaRPr lang="en-GB" sz="110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Can use a range of features of layout and design such as text boxes, columns and borders, to control the layout and presentation of a document.</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363392">
                <a:tc>
                  <a:txBody>
                    <a:bodyPr/>
                    <a:lstStyle/>
                    <a:p>
                      <a:pPr algn="ctr">
                        <a:lnSpc>
                          <a:spcPct val="115000"/>
                        </a:lnSpc>
                      </a:pPr>
                      <a:r>
                        <a:rPr lang="en-GB" sz="1100" b="1">
                          <a:solidFill>
                            <a:srgbClr val="000000"/>
                          </a:solidFill>
                          <a:effectLst/>
                          <a:latin typeface="+mn-lt"/>
                          <a:ea typeface="Walter Turncoat"/>
                          <a:cs typeface="Walter Turncoat"/>
                        </a:rPr>
                        <a:t>IT4.2</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Be able to make use of a range of visual effects such as filters, hues, saturation, contrast and combining images to give different effects.</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363392">
                <a:tc>
                  <a:txBody>
                    <a:bodyPr/>
                    <a:lstStyle/>
                    <a:p>
                      <a:pPr algn="ctr">
                        <a:lnSpc>
                          <a:spcPct val="115000"/>
                        </a:lnSpc>
                      </a:pPr>
                      <a:r>
                        <a:rPr lang="en-GB" sz="1100" b="1">
                          <a:solidFill>
                            <a:srgbClr val="000000"/>
                          </a:solidFill>
                          <a:effectLst/>
                          <a:latin typeface="+mn-lt"/>
                          <a:ea typeface="Walter Turncoat"/>
                          <a:cs typeface="Walter Turncoat"/>
                        </a:rPr>
                        <a:t>IT4.3</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Be able to create and add text, video, sound and other graphic effects to a video presentation for an audience, using editing techniques such as crop and trim.</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223633">
                <a:tc>
                  <a:txBody>
                    <a:bodyPr/>
                    <a:lstStyle/>
                    <a:p>
                      <a:pPr algn="ctr">
                        <a:lnSpc>
                          <a:spcPct val="115000"/>
                        </a:lnSpc>
                      </a:pPr>
                      <a:r>
                        <a:rPr lang="en-GB" sz="1100" b="1">
                          <a:solidFill>
                            <a:srgbClr val="000000"/>
                          </a:solidFill>
                          <a:effectLst/>
                          <a:latin typeface="+mn-lt"/>
                          <a:ea typeface="Walter Turncoat"/>
                          <a:cs typeface="Walter Turncoat"/>
                        </a:rPr>
                        <a:t>IT4.4</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Layer sounds using music composition software.</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282384">
                <a:tc>
                  <a:txBody>
                    <a:bodyPr/>
                    <a:lstStyle/>
                    <a:p>
                      <a:pPr algn="ctr">
                        <a:lnSpc>
                          <a:spcPct val="115000"/>
                        </a:lnSpc>
                      </a:pPr>
                      <a:r>
                        <a:rPr lang="en-GB" sz="1100" b="1">
                          <a:solidFill>
                            <a:srgbClr val="000000"/>
                          </a:solidFill>
                          <a:effectLst/>
                          <a:latin typeface="+mn-lt"/>
                          <a:ea typeface="Walter Turncoat"/>
                          <a:cs typeface="Walter Turncoat"/>
                        </a:rPr>
                        <a:t>IT4.5</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Collect snapshot data from data loggers, selecting the appropriate tool to generate graphs or charts.</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r h="223633">
                <a:tc>
                  <a:txBody>
                    <a:bodyPr/>
                    <a:lstStyle/>
                    <a:p>
                      <a:pPr algn="ctr">
                        <a:lnSpc>
                          <a:spcPct val="115000"/>
                        </a:lnSpc>
                      </a:pPr>
                      <a:r>
                        <a:rPr lang="en-GB" sz="1100" b="1">
                          <a:solidFill>
                            <a:srgbClr val="000000"/>
                          </a:solidFill>
                          <a:effectLst/>
                          <a:latin typeface="+mn-lt"/>
                          <a:ea typeface="Walter Turncoat"/>
                          <a:cs typeface="Walter Turncoat"/>
                        </a:rPr>
                        <a:t>IT4.6</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Be able to create a branching database to sort and identify objects.</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1744572348"/>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pic>
        <p:nvPicPr>
          <p:cNvPr id="12" name="Picture 11">
            <a:extLst>
              <a:ext uri="{FF2B5EF4-FFF2-40B4-BE49-F238E27FC236}">
                <a16:creationId xmlns:a16="http://schemas.microsoft.com/office/drawing/2014/main" id="{E4413F55-4FA8-4F38-96D6-0151EA74D06A}"/>
              </a:ext>
            </a:extLst>
          </p:cNvPr>
          <p:cNvPicPr>
            <a:picLocks noChangeAspect="1"/>
          </p:cNvPicPr>
          <p:nvPr/>
        </p:nvPicPr>
        <p:blipFill rotWithShape="1">
          <a:blip r:embed="rId3"/>
          <a:srcRect l="22308" t="26535" r="50670" b="11895"/>
          <a:stretch/>
        </p:blipFill>
        <p:spPr>
          <a:xfrm>
            <a:off x="126897" y="3329624"/>
            <a:ext cx="2517829" cy="3432822"/>
          </a:xfrm>
          <a:prstGeom prst="rect">
            <a:avLst/>
          </a:prstGeom>
        </p:spPr>
      </p:pic>
      <p:pic>
        <p:nvPicPr>
          <p:cNvPr id="1026" name="Picture 2" descr="Ask Oscar Decision Tree">
            <a:extLst>
              <a:ext uri="{FF2B5EF4-FFF2-40B4-BE49-F238E27FC236}">
                <a16:creationId xmlns:a16="http://schemas.microsoft.com/office/drawing/2014/main" id="{C99F6853-F1E2-4295-9030-313DEAEBE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847" y="3414642"/>
            <a:ext cx="4680628" cy="334780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D3A5591-200A-4F1D-BE1C-0D5AE4CCD6F5}"/>
              </a:ext>
            </a:extLst>
          </p:cNvPr>
          <p:cNvSpPr/>
          <p:nvPr/>
        </p:nvSpPr>
        <p:spPr>
          <a:xfrm>
            <a:off x="7446972" y="5894116"/>
            <a:ext cx="1672830" cy="584775"/>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Branching database</a:t>
            </a:r>
          </a:p>
        </p:txBody>
      </p:sp>
      <p:sp>
        <p:nvSpPr>
          <p:cNvPr id="27" name="Arrow: Down 26">
            <a:extLst>
              <a:ext uri="{FF2B5EF4-FFF2-40B4-BE49-F238E27FC236}">
                <a16:creationId xmlns:a16="http://schemas.microsoft.com/office/drawing/2014/main" id="{84F2A20A-808E-4FC8-B898-F55BDAA2AD41}"/>
              </a:ext>
            </a:extLst>
          </p:cNvPr>
          <p:cNvSpPr/>
          <p:nvPr/>
        </p:nvSpPr>
        <p:spPr>
          <a:xfrm rot="7480549">
            <a:off x="7466459" y="5379066"/>
            <a:ext cx="273395" cy="513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Table 23">
            <a:extLst>
              <a:ext uri="{FF2B5EF4-FFF2-40B4-BE49-F238E27FC236}">
                <a16:creationId xmlns:a16="http://schemas.microsoft.com/office/drawing/2014/main" id="{3FC4FE38-7E0A-4FD0-B22F-ED79664FB2AE}"/>
              </a:ext>
            </a:extLst>
          </p:cNvPr>
          <p:cNvGraphicFramePr>
            <a:graphicFrameLocks noGrp="1"/>
          </p:cNvGraphicFramePr>
          <p:nvPr>
            <p:extLst>
              <p:ext uri="{D42A27DB-BD31-4B8C-83A1-F6EECF244321}">
                <p14:modId xmlns:p14="http://schemas.microsoft.com/office/powerpoint/2010/main" val="4172514090"/>
              </p:ext>
            </p:extLst>
          </p:nvPr>
        </p:nvGraphicFramePr>
        <p:xfrm>
          <a:off x="6907236" y="837027"/>
          <a:ext cx="2030811" cy="4053840"/>
        </p:xfrm>
        <a:graphic>
          <a:graphicData uri="http://schemas.openxmlformats.org/drawingml/2006/table">
            <a:tbl>
              <a:tblPr firstRow="1" bandRow="1">
                <a:tableStyleId>{1E171933-4619-4E11-9A3F-F7608DF75F80}</a:tableStyleId>
              </a:tblPr>
              <a:tblGrid>
                <a:gridCol w="2030811">
                  <a:extLst>
                    <a:ext uri="{9D8B030D-6E8A-4147-A177-3AD203B41FA5}">
                      <a16:colId xmlns:a16="http://schemas.microsoft.com/office/drawing/2014/main" val="1708471701"/>
                    </a:ext>
                  </a:extLst>
                </a:gridCol>
              </a:tblGrid>
              <a:tr h="244886">
                <a:tc>
                  <a:txBody>
                    <a:bodyPr/>
                    <a:lstStyle/>
                    <a:p>
                      <a:pPr algn="ctr"/>
                      <a:r>
                        <a:rPr lang="en-GB" sz="1200" dirty="0">
                          <a:solidFill>
                            <a:schemeClr val="tx1"/>
                          </a:solidFill>
                        </a:rPr>
                        <a:t>Information Technology</a:t>
                      </a:r>
                    </a:p>
                  </a:txBody>
                  <a:tcPr>
                    <a:solidFill>
                      <a:schemeClr val="accent4">
                        <a:lumMod val="60000"/>
                        <a:lumOff val="40000"/>
                      </a:schemeClr>
                    </a:solidFill>
                  </a:tcPr>
                </a:tc>
                <a:extLst>
                  <a:ext uri="{0D108BD9-81ED-4DB2-BD59-A6C34878D82A}">
                    <a16:rowId xmlns:a16="http://schemas.microsoft.com/office/drawing/2014/main" val="3672679638"/>
                  </a:ext>
                </a:extLst>
              </a:tr>
              <a:tr h="2646747">
                <a:tc>
                  <a:txBody>
                    <a:bodyPr/>
                    <a:lstStyle/>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Data</a:t>
                      </a:r>
                      <a:r>
                        <a:rPr lang="en-GB" sz="1100" b="0" i="0" u="none" strike="noStrike" kern="1200" baseline="0" dirty="0">
                          <a:solidFill>
                            <a:schemeClr val="dk1"/>
                          </a:solidFill>
                          <a:latin typeface="+mn-lt"/>
                          <a:ea typeface="+mn-ea"/>
                          <a:cs typeface="+mn-cs"/>
                        </a:rPr>
                        <a:t> - Information that can be displayed in a spreadsheet, table, graph, diagram or chart.</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Spreadsheet </a:t>
                      </a:r>
                      <a:r>
                        <a:rPr lang="en-GB" sz="1100" b="0" i="0" u="none" strike="noStrike" kern="1200" baseline="0" dirty="0">
                          <a:solidFill>
                            <a:schemeClr val="dk1"/>
                          </a:solidFill>
                          <a:latin typeface="+mn-lt"/>
                          <a:ea typeface="+mn-ea"/>
                          <a:cs typeface="+mn-cs"/>
                        </a:rPr>
                        <a:t>– An electronic document that organises data into cells, rows and columns. It can be used to organise information.</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Filter</a:t>
                      </a:r>
                      <a:r>
                        <a:rPr lang="en-GB" sz="1100" b="0" i="0" u="none" strike="noStrike" kern="1200" baseline="0" dirty="0">
                          <a:solidFill>
                            <a:schemeClr val="dk1"/>
                          </a:solidFill>
                          <a:latin typeface="+mn-lt"/>
                          <a:ea typeface="+mn-ea"/>
                          <a:cs typeface="+mn-cs"/>
                        </a:rPr>
                        <a:t> - A software routine that applies a set of changes to an image that alters the pixels in a given manner.</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i="0" u="none" strike="noStrike" kern="1200" baseline="0" dirty="0">
                          <a:solidFill>
                            <a:schemeClr val="dk1"/>
                          </a:solidFill>
                          <a:latin typeface="+mn-lt"/>
                          <a:ea typeface="+mn-ea"/>
                          <a:cs typeface="+mn-cs"/>
                        </a:rPr>
                        <a:t>Branching database</a:t>
                      </a:r>
                      <a:r>
                        <a:rPr lang="en-GB" sz="1100" b="0" i="0" u="none" strike="noStrike" kern="1200" baseline="0" dirty="0">
                          <a:solidFill>
                            <a:schemeClr val="dk1"/>
                          </a:solidFill>
                          <a:latin typeface="+mn-lt"/>
                          <a:ea typeface="+mn-ea"/>
                          <a:cs typeface="+mn-cs"/>
                        </a:rPr>
                        <a:t> – A way of classifying a group of objects using yes or no questions (sometimes called a binary tree).</a:t>
                      </a:r>
                    </a:p>
                    <a:p>
                      <a:pPr marL="171450" indent="-171450">
                        <a:buFont typeface="Arial" panose="020B0604020202020204" pitchFamily="34" charset="0"/>
                        <a:buChar char="•"/>
                      </a:pPr>
                      <a:endParaRPr lang="en-GB" sz="1100" b="0" dirty="0">
                        <a:latin typeface="+mn-lt"/>
                      </a:endParaRPr>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365119">
            <a:off x="8537520" y="448465"/>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7618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5: Information Technology</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125818275"/>
              </p:ext>
            </p:extLst>
          </p:nvPr>
        </p:nvGraphicFramePr>
        <p:xfrm>
          <a:off x="79362" y="853039"/>
          <a:ext cx="7418718" cy="2837688"/>
        </p:xfrm>
        <a:graphic>
          <a:graphicData uri="http://schemas.openxmlformats.org/drawingml/2006/table">
            <a:tbl>
              <a:tblPr>
                <a:tableStyleId>{5C22544A-7EE6-4342-B048-85BDC9FD1C3A}</a:tableStyleId>
              </a:tblPr>
              <a:tblGrid>
                <a:gridCol w="435087">
                  <a:extLst>
                    <a:ext uri="{9D8B030D-6E8A-4147-A177-3AD203B41FA5}">
                      <a16:colId xmlns:a16="http://schemas.microsoft.com/office/drawing/2014/main" val="2711218735"/>
                    </a:ext>
                  </a:extLst>
                </a:gridCol>
                <a:gridCol w="6983631">
                  <a:extLst>
                    <a:ext uri="{9D8B030D-6E8A-4147-A177-3AD203B41FA5}">
                      <a16:colId xmlns:a16="http://schemas.microsoft.com/office/drawing/2014/main" val="1799347512"/>
                    </a:ext>
                  </a:extLst>
                </a:gridCol>
              </a:tblGrid>
              <a:tr h="394924">
                <a:tc>
                  <a:txBody>
                    <a:bodyPr/>
                    <a:lstStyle/>
                    <a:p>
                      <a:pPr>
                        <a:lnSpc>
                          <a:spcPct val="115000"/>
                        </a:lnSpc>
                      </a:pPr>
                      <a:r>
                        <a:rPr lang="en-GB" sz="1050" b="1" dirty="0">
                          <a:effectLst/>
                          <a:latin typeface="+mn-lt"/>
                          <a:ea typeface="Walter Turncoat"/>
                          <a:cs typeface="Walter Turncoat"/>
                        </a:rPr>
                        <a:t>IT5.1</a:t>
                      </a:r>
                      <a:endParaRPr lang="en-GB" sz="105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050" dirty="0">
                          <a:solidFill>
                            <a:srgbClr val="000000"/>
                          </a:solidFill>
                          <a:effectLst/>
                          <a:latin typeface="+mn-lt"/>
                          <a:ea typeface="Century Gothic" panose="020B0502020202020204" pitchFamily="34" charset="0"/>
                          <a:cs typeface="Century Gothic" panose="020B0502020202020204" pitchFamily="34" charset="0"/>
                        </a:rPr>
                        <a:t>Can independently plan and structure the layout of multimedia presentations, drawing on a range of different techniques and styles as appropriate for the task. </a:t>
                      </a:r>
                      <a:endParaRPr lang="en-GB" sz="105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4123223639"/>
                  </a:ext>
                </a:extLst>
              </a:tr>
              <a:tr h="394924">
                <a:tc>
                  <a:txBody>
                    <a:bodyPr/>
                    <a:lstStyle/>
                    <a:p>
                      <a:pPr>
                        <a:lnSpc>
                          <a:spcPct val="115000"/>
                        </a:lnSpc>
                      </a:pPr>
                      <a:r>
                        <a:rPr lang="en-GB" sz="1050" b="1">
                          <a:solidFill>
                            <a:srgbClr val="000000"/>
                          </a:solidFill>
                          <a:effectLst/>
                          <a:latin typeface="+mn-lt"/>
                          <a:ea typeface="Walter Turncoat"/>
                          <a:cs typeface="Walter Turncoat"/>
                        </a:rPr>
                        <a:t>IT5.2</a:t>
                      </a:r>
                      <a:endParaRPr lang="en-GB" sz="1050">
                        <a:effectLst/>
                        <a:latin typeface="+mn-lt"/>
                        <a:ea typeface="Arial" panose="020B0604020202020204" pitchFamily="34" charset="0"/>
                      </a:endParaRPr>
                    </a:p>
                  </a:txBody>
                  <a:tcPr marL="63500" marR="63500" marT="63500" marB="63500" anchor="ctr"/>
                </a:tc>
                <a:tc>
                  <a:txBody>
                    <a:bodyPr/>
                    <a:lstStyle/>
                    <a:p>
                      <a:pPr>
                        <a:lnSpc>
                          <a:spcPct val="115000"/>
                        </a:lnSpc>
                      </a:pPr>
                      <a:r>
                        <a:rPr lang="en-GB" sz="1050" dirty="0">
                          <a:solidFill>
                            <a:srgbClr val="000000"/>
                          </a:solidFill>
                          <a:effectLst/>
                          <a:latin typeface="+mn-lt"/>
                          <a:ea typeface="Century Gothic" panose="020B0502020202020204" pitchFamily="34" charset="0"/>
                          <a:cs typeface="Century Gothic" panose="020B0502020202020204" pitchFamily="34" charset="0"/>
                        </a:rPr>
                        <a:t>When using digital art software, be able to select and change options within the creation tools to alter the effect or transform an image e.g. line width, opacity, blur, iterations, etc. </a:t>
                      </a:r>
                      <a:endParaRPr lang="en-GB" sz="105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244846">
                <a:tc>
                  <a:txBody>
                    <a:bodyPr/>
                    <a:lstStyle/>
                    <a:p>
                      <a:pPr>
                        <a:lnSpc>
                          <a:spcPct val="115000"/>
                        </a:lnSpc>
                      </a:pPr>
                      <a:r>
                        <a:rPr lang="en-GB" sz="1050" b="1">
                          <a:solidFill>
                            <a:srgbClr val="000000"/>
                          </a:solidFill>
                          <a:effectLst/>
                          <a:latin typeface="+mn-lt"/>
                          <a:ea typeface="Walter Turncoat"/>
                          <a:cs typeface="Walter Turncoat"/>
                        </a:rPr>
                        <a:t>IT5.3</a:t>
                      </a:r>
                      <a:endParaRPr lang="en-GB" sz="1050">
                        <a:effectLst/>
                        <a:latin typeface="+mn-lt"/>
                        <a:ea typeface="Arial" panose="020B0604020202020204" pitchFamily="34" charset="0"/>
                      </a:endParaRPr>
                    </a:p>
                  </a:txBody>
                  <a:tcPr marL="63500" marR="63500" marT="63500" marB="63500" anchor="ctr"/>
                </a:tc>
                <a:tc>
                  <a:txBody>
                    <a:bodyPr/>
                    <a:lstStyle/>
                    <a:p>
                      <a:pPr>
                        <a:lnSpc>
                          <a:spcPct val="115000"/>
                        </a:lnSpc>
                      </a:pPr>
                      <a:r>
                        <a:rPr lang="en-GB" sz="1050" dirty="0">
                          <a:solidFill>
                            <a:srgbClr val="000000"/>
                          </a:solidFill>
                          <a:effectLst/>
                          <a:latin typeface="+mn-lt"/>
                          <a:ea typeface="Century Gothic" panose="020B0502020202020204" pitchFamily="34" charset="0"/>
                          <a:cs typeface="Century Gothic" panose="020B0502020202020204" pitchFamily="34" charset="0"/>
                        </a:rPr>
                        <a:t>Include a range of media in documents or presentations, including images, video and sound, embedded media  and hyperlinks.</a:t>
                      </a:r>
                      <a:endParaRPr lang="en-GB" sz="105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244846">
                <a:tc>
                  <a:txBody>
                    <a:bodyPr/>
                    <a:lstStyle/>
                    <a:p>
                      <a:pPr>
                        <a:lnSpc>
                          <a:spcPct val="115000"/>
                        </a:lnSpc>
                      </a:pPr>
                      <a:r>
                        <a:rPr lang="en-GB" sz="1050" b="1">
                          <a:solidFill>
                            <a:srgbClr val="000000"/>
                          </a:solidFill>
                          <a:effectLst/>
                          <a:latin typeface="+mn-lt"/>
                          <a:ea typeface="Walter Turncoat"/>
                          <a:cs typeface="Walter Turncoat"/>
                        </a:rPr>
                        <a:t>IT5.4</a:t>
                      </a:r>
                      <a:endParaRPr lang="en-GB" sz="1050">
                        <a:effectLst/>
                        <a:latin typeface="+mn-lt"/>
                        <a:ea typeface="Arial" panose="020B0604020202020204" pitchFamily="34" charset="0"/>
                      </a:endParaRPr>
                    </a:p>
                  </a:txBody>
                  <a:tcPr marL="63500" marR="63500" marT="63500" marB="63500" anchor="ctr"/>
                </a:tc>
                <a:tc>
                  <a:txBody>
                    <a:bodyPr/>
                    <a:lstStyle/>
                    <a:p>
                      <a:pPr>
                        <a:lnSpc>
                          <a:spcPct val="115000"/>
                        </a:lnSpc>
                      </a:pPr>
                      <a:r>
                        <a:rPr lang="en-GB" sz="1050" dirty="0">
                          <a:solidFill>
                            <a:srgbClr val="000000"/>
                          </a:solidFill>
                          <a:effectLst/>
                          <a:latin typeface="+mn-lt"/>
                          <a:ea typeface="Century Gothic" panose="020B0502020202020204" pitchFamily="34" charset="0"/>
                          <a:cs typeface="Century Gothic" panose="020B0502020202020204" pitchFamily="34" charset="0"/>
                        </a:rPr>
                        <a:t>To be able to layer and edit sounds in appropriate sound editing software.</a:t>
                      </a:r>
                      <a:endParaRPr lang="en-GB" sz="105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244846">
                <a:tc>
                  <a:txBody>
                    <a:bodyPr/>
                    <a:lstStyle/>
                    <a:p>
                      <a:pPr>
                        <a:lnSpc>
                          <a:spcPct val="115000"/>
                        </a:lnSpc>
                      </a:pPr>
                      <a:r>
                        <a:rPr lang="en-GB" sz="1050" b="1">
                          <a:solidFill>
                            <a:srgbClr val="000000"/>
                          </a:solidFill>
                          <a:effectLst/>
                          <a:latin typeface="+mn-lt"/>
                          <a:ea typeface="Walter Turncoat"/>
                          <a:cs typeface="Walter Turncoat"/>
                        </a:rPr>
                        <a:t>IT5.5</a:t>
                      </a:r>
                      <a:endParaRPr lang="en-GB" sz="1050">
                        <a:effectLst/>
                        <a:latin typeface="+mn-lt"/>
                        <a:ea typeface="Arial" panose="020B0604020202020204" pitchFamily="34" charset="0"/>
                      </a:endParaRPr>
                    </a:p>
                  </a:txBody>
                  <a:tcPr marL="63500" marR="63500" marT="63500" marB="63500" anchor="ctr"/>
                </a:tc>
                <a:tc>
                  <a:txBody>
                    <a:bodyPr/>
                    <a:lstStyle/>
                    <a:p>
                      <a:pPr>
                        <a:lnSpc>
                          <a:spcPct val="115000"/>
                        </a:lnSpc>
                      </a:pPr>
                      <a:r>
                        <a:rPr lang="en-GB" sz="1050" dirty="0">
                          <a:solidFill>
                            <a:srgbClr val="000000"/>
                          </a:solidFill>
                          <a:effectLst/>
                          <a:latin typeface="+mn-lt"/>
                          <a:ea typeface="Century Gothic" panose="020B0502020202020204" pitchFamily="34" charset="0"/>
                          <a:cs typeface="Century Gothic" panose="020B0502020202020204" pitchFamily="34" charset="0"/>
                        </a:rPr>
                        <a:t>With support, be able to organise data by designing fields and entering records in a database, checking for accuracy. </a:t>
                      </a:r>
                      <a:endParaRPr lang="en-GB" sz="105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394924">
                <a:tc>
                  <a:txBody>
                    <a:bodyPr/>
                    <a:lstStyle/>
                    <a:p>
                      <a:pPr>
                        <a:lnSpc>
                          <a:spcPct val="115000"/>
                        </a:lnSpc>
                      </a:pPr>
                      <a:r>
                        <a:rPr lang="en-GB" sz="1050" b="1">
                          <a:solidFill>
                            <a:srgbClr val="000000"/>
                          </a:solidFill>
                          <a:effectLst/>
                          <a:latin typeface="+mn-lt"/>
                          <a:ea typeface="Walter Turncoat"/>
                          <a:cs typeface="Walter Turncoat"/>
                        </a:rPr>
                        <a:t>IT5.6</a:t>
                      </a:r>
                      <a:endParaRPr lang="en-GB" sz="1050">
                        <a:effectLst/>
                        <a:latin typeface="+mn-lt"/>
                        <a:ea typeface="Arial" panose="020B0604020202020204" pitchFamily="34" charset="0"/>
                      </a:endParaRPr>
                    </a:p>
                  </a:txBody>
                  <a:tcPr marL="63500" marR="63500" marT="63500" marB="63500" anchor="ctr"/>
                </a:tc>
                <a:tc>
                  <a:txBody>
                    <a:bodyPr/>
                    <a:lstStyle/>
                    <a:p>
                      <a:pPr>
                        <a:lnSpc>
                          <a:spcPct val="115000"/>
                        </a:lnSpc>
                      </a:pPr>
                      <a:r>
                        <a:rPr lang="en-GB" sz="1050" dirty="0">
                          <a:solidFill>
                            <a:srgbClr val="000000"/>
                          </a:solidFill>
                          <a:effectLst/>
                          <a:latin typeface="+mn-lt"/>
                          <a:ea typeface="Century Gothic" panose="020B0502020202020204" pitchFamily="34" charset="0"/>
                          <a:cs typeface="Century Gothic" panose="020B0502020202020204" pitchFamily="34" charset="0"/>
                        </a:rPr>
                        <a:t>Query a database using keywords and filters to search a large database, for example using 'greater than', 'equal to' and 'contains'.</a:t>
                      </a:r>
                      <a:endParaRPr lang="en-GB" sz="105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r h="394924">
                <a:tc>
                  <a:txBody>
                    <a:bodyPr/>
                    <a:lstStyle/>
                    <a:p>
                      <a:pPr>
                        <a:lnSpc>
                          <a:spcPct val="115000"/>
                        </a:lnSpc>
                      </a:pPr>
                      <a:r>
                        <a:rPr lang="en-GB" sz="1050" b="1">
                          <a:solidFill>
                            <a:srgbClr val="000000"/>
                          </a:solidFill>
                          <a:effectLst/>
                          <a:latin typeface="+mn-lt"/>
                          <a:ea typeface="Walter Turncoat"/>
                          <a:cs typeface="Walter Turncoat"/>
                        </a:rPr>
                        <a:t>IT5.7</a:t>
                      </a:r>
                      <a:endParaRPr lang="en-GB" sz="1050">
                        <a:effectLst/>
                        <a:latin typeface="+mn-lt"/>
                        <a:ea typeface="Arial" panose="020B0604020202020204" pitchFamily="34" charset="0"/>
                      </a:endParaRPr>
                    </a:p>
                  </a:txBody>
                  <a:tcPr marL="63500" marR="63500" marT="63500" marB="63500" anchor="ctr"/>
                </a:tc>
                <a:tc>
                  <a:txBody>
                    <a:bodyPr/>
                    <a:lstStyle/>
                    <a:p>
                      <a:pPr>
                        <a:lnSpc>
                          <a:spcPct val="115000"/>
                        </a:lnSpc>
                      </a:pPr>
                      <a:r>
                        <a:rPr lang="en-GB" sz="1050" dirty="0">
                          <a:solidFill>
                            <a:srgbClr val="000000"/>
                          </a:solidFill>
                          <a:effectLst/>
                          <a:latin typeface="+mn-lt"/>
                          <a:ea typeface="Century Gothic" panose="020B0502020202020204" pitchFamily="34" charset="0"/>
                          <a:cs typeface="Century Gothic" panose="020B0502020202020204" pitchFamily="34" charset="0"/>
                        </a:rPr>
                        <a:t>Understand that spreadsheets perform calculations. Explore the effect of changing the cell values in a pre-prepared spreadsheet.</a:t>
                      </a:r>
                      <a:endParaRPr lang="en-GB" sz="105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045109925"/>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23" name="Table 23">
            <a:extLst>
              <a:ext uri="{FF2B5EF4-FFF2-40B4-BE49-F238E27FC236}">
                <a16:creationId xmlns:a16="http://schemas.microsoft.com/office/drawing/2014/main" id="{8D9E4139-2182-4813-B58B-9880D1880C8C}"/>
              </a:ext>
            </a:extLst>
          </p:cNvPr>
          <p:cNvGraphicFramePr>
            <a:graphicFrameLocks noGrp="1"/>
          </p:cNvGraphicFramePr>
          <p:nvPr>
            <p:extLst>
              <p:ext uri="{D42A27DB-BD31-4B8C-83A1-F6EECF244321}">
                <p14:modId xmlns:p14="http://schemas.microsoft.com/office/powerpoint/2010/main" val="560202445"/>
              </p:ext>
            </p:extLst>
          </p:nvPr>
        </p:nvGraphicFramePr>
        <p:xfrm>
          <a:off x="7498080" y="861035"/>
          <a:ext cx="1482151" cy="5577840"/>
        </p:xfrm>
        <a:graphic>
          <a:graphicData uri="http://schemas.openxmlformats.org/drawingml/2006/table">
            <a:tbl>
              <a:tblPr firstRow="1" bandRow="1">
                <a:tableStyleId>{1E171933-4619-4E11-9A3F-F7608DF75F80}</a:tableStyleId>
              </a:tblPr>
              <a:tblGrid>
                <a:gridCol w="1482151">
                  <a:extLst>
                    <a:ext uri="{9D8B030D-6E8A-4147-A177-3AD203B41FA5}">
                      <a16:colId xmlns:a16="http://schemas.microsoft.com/office/drawing/2014/main" val="1708471701"/>
                    </a:ext>
                  </a:extLst>
                </a:gridCol>
              </a:tblGrid>
              <a:tr h="246324">
                <a:tc>
                  <a:txBody>
                    <a:bodyPr/>
                    <a:lstStyle/>
                    <a:p>
                      <a:pPr algn="ctr"/>
                      <a:r>
                        <a:rPr lang="en-GB" sz="1200" dirty="0">
                          <a:solidFill>
                            <a:schemeClr val="tx1"/>
                          </a:solidFill>
                        </a:rPr>
                        <a:t>Information Technology</a:t>
                      </a:r>
                    </a:p>
                  </a:txBody>
                  <a:tcPr>
                    <a:solidFill>
                      <a:schemeClr val="accent4">
                        <a:lumMod val="60000"/>
                        <a:lumOff val="40000"/>
                      </a:schemeClr>
                    </a:solidFill>
                  </a:tcPr>
                </a:tc>
                <a:extLst>
                  <a:ext uri="{0D108BD9-81ED-4DB2-BD59-A6C34878D82A}">
                    <a16:rowId xmlns:a16="http://schemas.microsoft.com/office/drawing/2014/main" val="3672679638"/>
                  </a:ext>
                </a:extLst>
              </a:tr>
              <a:tr h="5001169">
                <a:tc>
                  <a:txBody>
                    <a:bodyPr/>
                    <a:lstStyle/>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Database </a:t>
                      </a:r>
                      <a:r>
                        <a:rPr lang="en-GB" sz="1100" b="0" i="0" u="none" strike="noStrike" kern="1200" baseline="0" dirty="0">
                          <a:solidFill>
                            <a:schemeClr val="dk1"/>
                          </a:solidFill>
                          <a:latin typeface="+mn-lt"/>
                          <a:ea typeface="+mn-ea"/>
                          <a:cs typeface="+mn-cs"/>
                        </a:rPr>
                        <a:t>- A collection of </a:t>
                      </a:r>
                      <a:r>
                        <a:rPr lang="it-IT" sz="1100" b="0" i="0" u="none" strike="noStrike" kern="1200" baseline="0" dirty="0">
                          <a:solidFill>
                            <a:schemeClr val="dk1"/>
                          </a:solidFill>
                          <a:latin typeface="+mn-lt"/>
                          <a:ea typeface="+mn-ea"/>
                          <a:cs typeface="+mn-cs"/>
                        </a:rPr>
                        <a:t>data stored in a computer </a:t>
                      </a:r>
                      <a:r>
                        <a:rPr lang="en-GB" sz="1100" b="0" i="0" u="none" strike="noStrike" kern="1200" baseline="0" dirty="0">
                          <a:solidFill>
                            <a:schemeClr val="dk1"/>
                          </a:solidFill>
                          <a:latin typeface="+mn-lt"/>
                          <a:ea typeface="+mn-ea"/>
                          <a:cs typeface="+mn-cs"/>
                        </a:rPr>
                        <a:t>program, organised into tables, records and fields.</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Audience</a:t>
                      </a:r>
                      <a:r>
                        <a:rPr lang="en-GB" sz="1100" b="0" i="0" u="none" strike="noStrike" kern="1200" baseline="0" dirty="0">
                          <a:solidFill>
                            <a:schemeClr val="dk1"/>
                          </a:solidFill>
                          <a:latin typeface="+mn-lt"/>
                          <a:ea typeface="+mn-ea"/>
                          <a:cs typeface="+mn-cs"/>
                        </a:rPr>
                        <a:t> - The intended viewers of a presentation or other digital creation.</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Structure </a:t>
                      </a:r>
                      <a:r>
                        <a:rPr lang="en-GB" sz="1100" b="0" i="0" u="none" strike="noStrike" kern="1200" baseline="0" dirty="0">
                          <a:solidFill>
                            <a:schemeClr val="dk1"/>
                          </a:solidFill>
                          <a:latin typeface="+mn-lt"/>
                          <a:ea typeface="+mn-ea"/>
                          <a:cs typeface="+mn-cs"/>
                        </a:rPr>
                        <a:t>- The layout of a presentation.</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Format</a:t>
                      </a:r>
                      <a:r>
                        <a:rPr lang="en-GB" sz="1100" b="0" i="0" u="none" strike="noStrike" kern="1200" baseline="0" dirty="0">
                          <a:solidFill>
                            <a:schemeClr val="dk1"/>
                          </a:solidFill>
                          <a:latin typeface="+mn-lt"/>
                          <a:ea typeface="+mn-ea"/>
                          <a:cs typeface="+mn-cs"/>
                        </a:rPr>
                        <a:t> - The way text or a document is laid out on a page. This may include font, size, colour, alignment and indentation.</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Snapshot Data </a:t>
                      </a:r>
                      <a:r>
                        <a:rPr lang="en-GB" sz="1100" b="0" i="0" u="none" strike="noStrike" kern="1200" baseline="0" dirty="0">
                          <a:solidFill>
                            <a:schemeClr val="dk1"/>
                          </a:solidFill>
                          <a:latin typeface="+mn-lt"/>
                          <a:ea typeface="+mn-ea"/>
                          <a:cs typeface="+mn-cs"/>
                        </a:rPr>
                        <a:t>- Data that is collected at a given point in time.</a:t>
                      </a:r>
                      <a:endParaRPr lang="en-GB" sz="1100" b="0" dirty="0">
                        <a:latin typeface="+mn-lt"/>
                      </a:endParaRPr>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1000179">
            <a:off x="8467182" y="453155"/>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BD29F1EE-C41D-48B0-B8AA-A2AED4CBEDEC}"/>
              </a:ext>
            </a:extLst>
          </p:cNvPr>
          <p:cNvPicPr>
            <a:picLocks noChangeAspect="1"/>
          </p:cNvPicPr>
          <p:nvPr/>
        </p:nvPicPr>
        <p:blipFill rotWithShape="1">
          <a:blip r:embed="rId3"/>
          <a:srcRect l="21847" t="24894" r="48919" b="11348"/>
          <a:stretch/>
        </p:blipFill>
        <p:spPr>
          <a:xfrm>
            <a:off x="746256" y="3681870"/>
            <a:ext cx="2583058" cy="3167273"/>
          </a:xfrm>
          <a:prstGeom prst="rect">
            <a:avLst/>
          </a:prstGeom>
        </p:spPr>
      </p:pic>
      <p:pic>
        <p:nvPicPr>
          <p:cNvPr id="26" name="Picture 25">
            <a:extLst>
              <a:ext uri="{FF2B5EF4-FFF2-40B4-BE49-F238E27FC236}">
                <a16:creationId xmlns:a16="http://schemas.microsoft.com/office/drawing/2014/main" id="{C1F13458-3614-44D5-B467-D16C94C9EE1D}"/>
              </a:ext>
            </a:extLst>
          </p:cNvPr>
          <p:cNvPicPr>
            <a:picLocks noChangeAspect="1"/>
          </p:cNvPicPr>
          <p:nvPr/>
        </p:nvPicPr>
        <p:blipFill rotWithShape="1">
          <a:blip r:embed="rId4"/>
          <a:srcRect l="51231" t="27630" r="22053" b="11868"/>
          <a:stretch/>
        </p:blipFill>
        <p:spPr>
          <a:xfrm>
            <a:off x="3334045" y="3706739"/>
            <a:ext cx="2480643" cy="3158416"/>
          </a:xfrm>
          <a:prstGeom prst="rect">
            <a:avLst/>
          </a:prstGeom>
        </p:spPr>
      </p:pic>
    </p:spTree>
    <p:extLst>
      <p:ext uri="{BB962C8B-B14F-4D97-AF65-F5344CB8AC3E}">
        <p14:creationId xmlns:p14="http://schemas.microsoft.com/office/powerpoint/2010/main" val="62501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6: Information Technology</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193062420"/>
              </p:ext>
            </p:extLst>
          </p:nvPr>
        </p:nvGraphicFramePr>
        <p:xfrm>
          <a:off x="163772" y="853036"/>
          <a:ext cx="6743465" cy="2737739"/>
        </p:xfrm>
        <a:graphic>
          <a:graphicData uri="http://schemas.openxmlformats.org/drawingml/2006/table">
            <a:tbl>
              <a:tblPr>
                <a:tableStyleId>{5C22544A-7EE6-4342-B048-85BDC9FD1C3A}</a:tableStyleId>
              </a:tblPr>
              <a:tblGrid>
                <a:gridCol w="475734">
                  <a:extLst>
                    <a:ext uri="{9D8B030D-6E8A-4147-A177-3AD203B41FA5}">
                      <a16:colId xmlns:a16="http://schemas.microsoft.com/office/drawing/2014/main" val="2711218735"/>
                    </a:ext>
                  </a:extLst>
                </a:gridCol>
                <a:gridCol w="6267731">
                  <a:extLst>
                    <a:ext uri="{9D8B030D-6E8A-4147-A177-3AD203B41FA5}">
                      <a16:colId xmlns:a16="http://schemas.microsoft.com/office/drawing/2014/main" val="1799347512"/>
                    </a:ext>
                  </a:extLst>
                </a:gridCol>
              </a:tblGrid>
              <a:tr h="273215">
                <a:tc>
                  <a:txBody>
                    <a:bodyPr/>
                    <a:lstStyle/>
                    <a:p>
                      <a:pPr>
                        <a:lnSpc>
                          <a:spcPct val="115000"/>
                        </a:lnSpc>
                      </a:pPr>
                      <a:r>
                        <a:rPr lang="en-GB" sz="1100" b="1" dirty="0">
                          <a:effectLst/>
                          <a:latin typeface="+mn-lt"/>
                          <a:ea typeface="Walter Turncoat"/>
                          <a:cs typeface="Walter Turncoat"/>
                        </a:rPr>
                        <a:t>IT</a:t>
                      </a:r>
                      <a:r>
                        <a:rPr lang="en-GB" sz="1100" b="1" dirty="0">
                          <a:solidFill>
                            <a:srgbClr val="000000"/>
                          </a:solidFill>
                          <a:effectLst/>
                          <a:latin typeface="+mn-lt"/>
                          <a:ea typeface="Walter Turncoat"/>
                          <a:cs typeface="Walter Turncoat"/>
                        </a:rPr>
                        <a:t>6.1</a:t>
                      </a:r>
                      <a:endParaRPr lang="en-GB" sz="110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a:solidFill>
                            <a:srgbClr val="000000"/>
                          </a:solidFill>
                          <a:effectLst/>
                          <a:latin typeface="+mn-lt"/>
                          <a:ea typeface="Century Gothic" panose="020B0502020202020204" pitchFamily="34" charset="0"/>
                          <a:cs typeface="Century Gothic" panose="020B0502020202020204" pitchFamily="34" charset="0"/>
                        </a:rPr>
                        <a:t>Be able to make appropriate use of text and hyperlinks to produce a non-linear presentation or document.</a:t>
                      </a:r>
                      <a:endParaRPr lang="en-GB" sz="11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4123223639"/>
                  </a:ext>
                </a:extLst>
              </a:tr>
              <a:tr h="443960">
                <a:tc>
                  <a:txBody>
                    <a:bodyPr/>
                    <a:lstStyle/>
                    <a:p>
                      <a:pPr>
                        <a:lnSpc>
                          <a:spcPct val="115000"/>
                        </a:lnSpc>
                      </a:pPr>
                      <a:r>
                        <a:rPr lang="en-GB" sz="1100" b="1">
                          <a:solidFill>
                            <a:srgbClr val="000000"/>
                          </a:solidFill>
                          <a:effectLst/>
                          <a:latin typeface="+mn-lt"/>
                          <a:ea typeface="Walter Turncoat"/>
                          <a:cs typeface="Walter Turncoat"/>
                        </a:rPr>
                        <a:t>IT6.2</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Be able to use layers within a digital art package to allow more detailed creation, refining the use of tools to create increasingly purposeful digital artworks.</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443960">
                <a:tc>
                  <a:txBody>
                    <a:bodyPr/>
                    <a:lstStyle/>
                    <a:p>
                      <a:pPr>
                        <a:lnSpc>
                          <a:spcPct val="115000"/>
                        </a:lnSpc>
                      </a:pPr>
                      <a:r>
                        <a:rPr lang="en-GB" sz="1100" b="1">
                          <a:solidFill>
                            <a:srgbClr val="000000"/>
                          </a:solidFill>
                          <a:effectLst/>
                          <a:latin typeface="+mn-lt"/>
                          <a:ea typeface="Walter Turncoat"/>
                          <a:cs typeface="Walter Turncoat"/>
                        </a:rPr>
                        <a:t>IT6.3</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Be able to create videos that include greenscreen or animated footage. Edit footage with different effects such as slow-motion, cutaway, picture in picture.</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273215">
                <a:tc>
                  <a:txBody>
                    <a:bodyPr/>
                    <a:lstStyle/>
                    <a:p>
                      <a:pPr>
                        <a:lnSpc>
                          <a:spcPct val="115000"/>
                        </a:lnSpc>
                      </a:pPr>
                      <a:r>
                        <a:rPr lang="en-GB" sz="1100" b="1">
                          <a:solidFill>
                            <a:srgbClr val="000000"/>
                          </a:solidFill>
                          <a:effectLst/>
                          <a:latin typeface="+mn-lt"/>
                          <a:ea typeface="Walter Turncoat"/>
                          <a:cs typeface="Walter Turncoat"/>
                        </a:rPr>
                        <a:t>IT6.4</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Be able to import sounds into audio editing software, layering and editing to refine their work.</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273215">
                <a:tc>
                  <a:txBody>
                    <a:bodyPr/>
                    <a:lstStyle/>
                    <a:p>
                      <a:pPr>
                        <a:lnSpc>
                          <a:spcPct val="115000"/>
                        </a:lnSpc>
                      </a:pPr>
                      <a:r>
                        <a:rPr lang="en-GB" sz="1100" b="1">
                          <a:solidFill>
                            <a:srgbClr val="000000"/>
                          </a:solidFill>
                          <a:effectLst/>
                          <a:latin typeface="+mn-lt"/>
                          <a:ea typeface="Walter Turncoat"/>
                          <a:cs typeface="Walter Turncoat"/>
                        </a:rPr>
                        <a:t>IT6.5</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Can export and analyse continuous data from data logging and present in graph form.</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443960">
                <a:tc>
                  <a:txBody>
                    <a:bodyPr/>
                    <a:lstStyle/>
                    <a:p>
                      <a:pPr>
                        <a:lnSpc>
                          <a:spcPct val="115000"/>
                        </a:lnSpc>
                      </a:pPr>
                      <a:r>
                        <a:rPr lang="en-GB" sz="1100" b="1">
                          <a:solidFill>
                            <a:srgbClr val="000000"/>
                          </a:solidFill>
                          <a:effectLst/>
                          <a:latin typeface="+mn-lt"/>
                          <a:ea typeface="Walter Turncoat"/>
                          <a:cs typeface="Walter Turncoat"/>
                        </a:rPr>
                        <a:t>IT6.6</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Can add simple formulae to their own spreadsheets, such as SUM, MAX, MIN and AVERAGE. Enter data and use filters to sort information.</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r h="273215">
                <a:tc>
                  <a:txBody>
                    <a:bodyPr/>
                    <a:lstStyle/>
                    <a:p>
                      <a:pPr>
                        <a:lnSpc>
                          <a:spcPct val="115000"/>
                        </a:lnSpc>
                      </a:pPr>
                      <a:r>
                        <a:rPr lang="en-GB" sz="1100" b="1">
                          <a:solidFill>
                            <a:srgbClr val="000000"/>
                          </a:solidFill>
                          <a:effectLst/>
                          <a:latin typeface="+mn-lt"/>
                          <a:ea typeface="Walter Turncoat"/>
                          <a:cs typeface="Walter Turncoat"/>
                        </a:rPr>
                        <a:t>IT6.7</a:t>
                      </a:r>
                      <a:endParaRPr lang="en-GB" sz="11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100" dirty="0">
                          <a:solidFill>
                            <a:srgbClr val="000000"/>
                          </a:solidFill>
                          <a:effectLst/>
                          <a:latin typeface="+mn-lt"/>
                          <a:ea typeface="Century Gothic" panose="020B0502020202020204" pitchFamily="34" charset="0"/>
                          <a:cs typeface="Century Gothic" panose="020B0502020202020204" pitchFamily="34" charset="0"/>
                        </a:rPr>
                        <a:t>Can use a spreadsheet to produce bar and pie charts.</a:t>
                      </a:r>
                      <a:endParaRPr lang="en-GB" sz="11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992714096"/>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17" name="Table 23">
            <a:extLst>
              <a:ext uri="{FF2B5EF4-FFF2-40B4-BE49-F238E27FC236}">
                <a16:creationId xmlns:a16="http://schemas.microsoft.com/office/drawing/2014/main" id="{47050CA9-4D21-45AD-AA4B-1B3FD62A48FF}"/>
              </a:ext>
            </a:extLst>
          </p:cNvPr>
          <p:cNvGraphicFramePr>
            <a:graphicFrameLocks noGrp="1"/>
          </p:cNvGraphicFramePr>
          <p:nvPr>
            <p:extLst>
              <p:ext uri="{D42A27DB-BD31-4B8C-83A1-F6EECF244321}">
                <p14:modId xmlns:p14="http://schemas.microsoft.com/office/powerpoint/2010/main" val="501857946"/>
              </p:ext>
            </p:extLst>
          </p:nvPr>
        </p:nvGraphicFramePr>
        <p:xfrm>
          <a:off x="7045240" y="862449"/>
          <a:ext cx="1992884" cy="5730240"/>
        </p:xfrm>
        <a:graphic>
          <a:graphicData uri="http://schemas.openxmlformats.org/drawingml/2006/table">
            <a:tbl>
              <a:tblPr firstRow="1" bandRow="1">
                <a:tableStyleId>{1E171933-4619-4E11-9A3F-F7608DF75F80}</a:tableStyleId>
              </a:tblPr>
              <a:tblGrid>
                <a:gridCol w="1992884">
                  <a:extLst>
                    <a:ext uri="{9D8B030D-6E8A-4147-A177-3AD203B41FA5}">
                      <a16:colId xmlns:a16="http://schemas.microsoft.com/office/drawing/2014/main" val="1708471701"/>
                    </a:ext>
                  </a:extLst>
                </a:gridCol>
              </a:tblGrid>
              <a:tr h="246324">
                <a:tc>
                  <a:txBody>
                    <a:bodyPr/>
                    <a:lstStyle/>
                    <a:p>
                      <a:pPr algn="ctr"/>
                      <a:r>
                        <a:rPr lang="en-GB" sz="1200" dirty="0">
                          <a:solidFill>
                            <a:schemeClr val="tx1"/>
                          </a:solidFill>
                        </a:rPr>
                        <a:t>Information Technology</a:t>
                      </a:r>
                    </a:p>
                  </a:txBody>
                  <a:tcPr>
                    <a:solidFill>
                      <a:schemeClr val="accent4">
                        <a:lumMod val="60000"/>
                        <a:lumOff val="40000"/>
                      </a:schemeClr>
                    </a:solidFill>
                  </a:tcPr>
                </a:tc>
                <a:extLst>
                  <a:ext uri="{0D108BD9-81ED-4DB2-BD59-A6C34878D82A}">
                    <a16:rowId xmlns:a16="http://schemas.microsoft.com/office/drawing/2014/main" val="3672679638"/>
                  </a:ext>
                </a:extLst>
              </a:tr>
              <a:tr h="5001169">
                <a:tc>
                  <a:txBody>
                    <a:bodyPr/>
                    <a:lstStyle/>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Hyperlink</a:t>
                      </a:r>
                      <a:r>
                        <a:rPr lang="en-GB" sz="1100" b="0" i="0" u="none" strike="noStrike" kern="1200" baseline="0" dirty="0">
                          <a:solidFill>
                            <a:schemeClr val="dk1"/>
                          </a:solidFill>
                          <a:latin typeface="+mn-lt"/>
                          <a:ea typeface="+mn-ea"/>
                          <a:cs typeface="+mn-cs"/>
                        </a:rPr>
                        <a:t> - An icon, graphic, or text that links to another file or object e.g. on the web or within a document.</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Formula </a:t>
                      </a:r>
                      <a:r>
                        <a:rPr lang="en-GB" sz="1100" b="0" i="0" u="none" strike="noStrike" kern="1200" baseline="0" dirty="0">
                          <a:solidFill>
                            <a:schemeClr val="dk1"/>
                          </a:solidFill>
                          <a:latin typeface="+mn-lt"/>
                          <a:ea typeface="+mn-ea"/>
                          <a:cs typeface="+mn-cs"/>
                        </a:rPr>
                        <a:t>- An equation that makes calculations based on data in a spreadsheet</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Data Validation </a:t>
                      </a:r>
                      <a:r>
                        <a:rPr lang="en-GB" sz="1100" b="0" i="0" u="none" strike="noStrike" kern="1200" baseline="0" dirty="0">
                          <a:solidFill>
                            <a:schemeClr val="dk1"/>
                          </a:solidFill>
                          <a:latin typeface="+mn-lt"/>
                          <a:ea typeface="+mn-ea"/>
                          <a:cs typeface="+mn-cs"/>
                        </a:rPr>
                        <a:t>- A feature in spreadsheet software (e.g. Excel) used to control what a user can enter into a cell.</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HTML (</a:t>
                      </a:r>
                      <a:r>
                        <a:rPr lang="en-GB" sz="1100" b="1" i="0" u="none" strike="noStrike" kern="1200" baseline="0" dirty="0" err="1">
                          <a:solidFill>
                            <a:schemeClr val="dk1"/>
                          </a:solidFill>
                          <a:latin typeface="+mn-lt"/>
                          <a:ea typeface="+mn-ea"/>
                          <a:cs typeface="+mn-cs"/>
                        </a:rPr>
                        <a:t>HyperText</a:t>
                      </a:r>
                      <a:r>
                        <a:rPr lang="en-GB" sz="1100" b="1" i="0" u="none" strike="noStrike" kern="1200" baseline="0" dirty="0">
                          <a:solidFill>
                            <a:schemeClr val="dk1"/>
                          </a:solidFill>
                          <a:latin typeface="+mn-lt"/>
                          <a:ea typeface="+mn-ea"/>
                          <a:cs typeface="+mn-cs"/>
                        </a:rPr>
                        <a:t> Markup Language)</a:t>
                      </a:r>
                      <a:r>
                        <a:rPr lang="en-GB" sz="1100" b="0" i="0" u="none" strike="noStrike" kern="1200" baseline="0" dirty="0">
                          <a:solidFill>
                            <a:schemeClr val="dk1"/>
                          </a:solidFill>
                          <a:latin typeface="+mn-lt"/>
                          <a:ea typeface="+mn-ea"/>
                          <a:cs typeface="+mn-cs"/>
                        </a:rPr>
                        <a:t> - The code used to create and layout web pages.</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Collaboration </a:t>
                      </a:r>
                      <a:r>
                        <a:rPr lang="en-GB" sz="1100" b="0" i="0" u="none" strike="noStrike" kern="1200" baseline="0" dirty="0">
                          <a:solidFill>
                            <a:schemeClr val="dk1"/>
                          </a:solidFill>
                          <a:latin typeface="+mn-lt"/>
                          <a:ea typeface="+mn-ea"/>
                          <a:cs typeface="+mn-cs"/>
                        </a:rPr>
                        <a:t>- The process of connecting users digitally to communicate and work together in an online space.</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Discrete Data</a:t>
                      </a:r>
                      <a:r>
                        <a:rPr lang="en-GB" sz="1100" b="0" i="0" u="none" strike="noStrike" kern="1200" baseline="0" dirty="0">
                          <a:solidFill>
                            <a:schemeClr val="dk1"/>
                          </a:solidFill>
                          <a:latin typeface="+mn-lt"/>
                          <a:ea typeface="+mn-ea"/>
                          <a:cs typeface="+mn-cs"/>
                        </a:rPr>
                        <a:t> - Data that can only have certain values e.g. colour or shoe size.</a:t>
                      </a:r>
                    </a:p>
                    <a:p>
                      <a:pPr marL="171450" indent="-171450">
                        <a:buFont typeface="Arial" panose="020B0604020202020204" pitchFamily="34" charset="0"/>
                        <a:buChar char="•"/>
                      </a:pPr>
                      <a:endParaRPr lang="en-GB" sz="1100" b="0" i="0" u="none" strike="noStrike" kern="1200" baseline="0" dirty="0">
                        <a:solidFill>
                          <a:schemeClr val="dk1"/>
                        </a:solidFill>
                        <a:latin typeface="+mn-lt"/>
                        <a:ea typeface="+mn-ea"/>
                        <a:cs typeface="+mn-cs"/>
                      </a:endParaRP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Continuous Data</a:t>
                      </a:r>
                      <a:r>
                        <a:rPr lang="en-GB" sz="1100" b="0" i="0" u="none" strike="noStrike" kern="1200" baseline="0" dirty="0">
                          <a:solidFill>
                            <a:schemeClr val="dk1"/>
                          </a:solidFill>
                          <a:latin typeface="+mn-lt"/>
                          <a:ea typeface="+mn-ea"/>
                          <a:cs typeface="+mn-cs"/>
                        </a:rPr>
                        <a:t> – Data that can have any value e.g. time, height or length.</a:t>
                      </a:r>
                      <a:endParaRPr lang="en-GB" sz="1100" b="0" dirty="0">
                        <a:latin typeface="+mn-lt"/>
                      </a:endParaRPr>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449253">
            <a:off x="8623336" y="493011"/>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84997362-8C93-4E93-8142-D51BB9202215}"/>
              </a:ext>
            </a:extLst>
          </p:cNvPr>
          <p:cNvPicPr>
            <a:picLocks noChangeAspect="1"/>
          </p:cNvPicPr>
          <p:nvPr/>
        </p:nvPicPr>
        <p:blipFill rotWithShape="1">
          <a:blip r:embed="rId3"/>
          <a:srcRect l="22033" t="27630" r="51251" b="11868"/>
          <a:stretch/>
        </p:blipFill>
        <p:spPr>
          <a:xfrm>
            <a:off x="301774" y="3590775"/>
            <a:ext cx="2574387" cy="3277773"/>
          </a:xfrm>
          <a:prstGeom prst="rect">
            <a:avLst/>
          </a:prstGeom>
        </p:spPr>
      </p:pic>
      <p:pic>
        <p:nvPicPr>
          <p:cNvPr id="2050" name="Picture 2" descr="How to make a chart (graph) in Excel and save it as template">
            <a:extLst>
              <a:ext uri="{FF2B5EF4-FFF2-40B4-BE49-F238E27FC236}">
                <a16:creationId xmlns:a16="http://schemas.microsoft.com/office/drawing/2014/main" id="{815DC0E5-1CB4-4DC1-B9EC-F620AE9B8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169" y="3635646"/>
            <a:ext cx="3397717" cy="323290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12CEA1DB-1CB0-48A4-A8B4-DB037FB89355}"/>
              </a:ext>
            </a:extLst>
          </p:cNvPr>
          <p:cNvSpPr/>
          <p:nvPr/>
        </p:nvSpPr>
        <p:spPr>
          <a:xfrm>
            <a:off x="5629695" y="5854025"/>
            <a:ext cx="1415545" cy="738664"/>
          </a:xfrm>
          <a:prstGeom prst="rect">
            <a:avLst/>
          </a:prstGeom>
          <a:noFill/>
        </p:spPr>
        <p:txBody>
          <a:bodyPr wrap="square" lIns="91440" tIns="45720" rIns="91440" bIns="45720">
            <a:spAutoFit/>
          </a:bodyPr>
          <a:lstStyle/>
          <a:p>
            <a:pPr algn="ctr"/>
            <a:r>
              <a:rPr lang="en-US" sz="1400" b="0" cap="none" spc="0" dirty="0">
                <a:ln w="0"/>
                <a:solidFill>
                  <a:schemeClr val="accent1"/>
                </a:solidFill>
                <a:effectLst>
                  <a:outerShdw blurRad="38100" dist="25400" dir="5400000" algn="ctr" rotWithShape="0">
                    <a:srgbClr val="6E747A">
                      <a:alpha val="43000"/>
                    </a:srgbClr>
                  </a:outerShdw>
                </a:effectLst>
              </a:rPr>
              <a:t>Some examples of different graphs</a:t>
            </a:r>
          </a:p>
        </p:txBody>
      </p:sp>
      <p:sp>
        <p:nvSpPr>
          <p:cNvPr id="25" name="Arrow: Down 24">
            <a:extLst>
              <a:ext uri="{FF2B5EF4-FFF2-40B4-BE49-F238E27FC236}">
                <a16:creationId xmlns:a16="http://schemas.microsoft.com/office/drawing/2014/main" id="{59383BEF-DF01-4819-AF96-060B7E2671A0}"/>
              </a:ext>
            </a:extLst>
          </p:cNvPr>
          <p:cNvSpPr/>
          <p:nvPr/>
        </p:nvSpPr>
        <p:spPr>
          <a:xfrm rot="8900314">
            <a:off x="5948362" y="5296735"/>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30983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4473</TotalTime>
  <Words>1431</Words>
  <Application>Microsoft Office PowerPoint</Application>
  <PresentationFormat>On-screen Show (4:3)</PresentationFormat>
  <Paragraphs>151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Sherdley Primary School Computing Knowledge Organiser Year 1: Information Technology</vt:lpstr>
      <vt:lpstr>Sherdley Primary School Computing Knowledge Organiser Year 2: Information Technology</vt:lpstr>
      <vt:lpstr>Sherdley Primary School Computing Knowledge Organiser Year 3: Information Technology</vt:lpstr>
      <vt:lpstr>Sherdley Primary School Computing Knowledge Organiser Year 4: Information Technology</vt:lpstr>
      <vt:lpstr>Sherdley Primary School Computing Knowledge Organiser Year 5: Information Technology</vt:lpstr>
      <vt:lpstr>Sherdley Primary School Computing Knowledge Organiser Year 6: Information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Hughes</dc:creator>
  <cp:lastModifiedBy>Michael Hughes</cp:lastModifiedBy>
  <cp:revision>45</cp:revision>
  <dcterms:created xsi:type="dcterms:W3CDTF">2022-10-26T20:50:25Z</dcterms:created>
  <dcterms:modified xsi:type="dcterms:W3CDTF">2022-10-31T20:37:35Z</dcterms:modified>
</cp:coreProperties>
</file>