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70" r:id="rId9"/>
    <p:sldId id="277" r:id="rId10"/>
    <p:sldId id="261" r:id="rId11"/>
    <p:sldId id="260" r:id="rId12"/>
    <p:sldId id="271" r:id="rId13"/>
    <p:sldId id="262" r:id="rId14"/>
    <p:sldId id="263" r:id="rId15"/>
    <p:sldId id="264" r:id="rId16"/>
    <p:sldId id="272" r:id="rId17"/>
    <p:sldId id="273" r:id="rId18"/>
    <p:sldId id="274" r:id="rId19"/>
    <p:sldId id="276" r:id="rId20"/>
    <p:sldId id="266" r:id="rId21"/>
    <p:sldId id="267" r:id="rId22"/>
    <p:sldId id="268" r:id="rId23"/>
    <p:sldId id="269"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AAC63-918A-91E2-9404-99A242B24B53}" v="3" dt="2025-06-05T06:24:32.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802"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cManus" userId="S::lmcmanus@st-john.leicester.sch.uk::1ecd299d-522c-4f4d-b3fe-9960b099297d" providerId="AD" clId="Web-{4B0AAC63-918A-91E2-9404-99A242B24B53}"/>
    <pc:docChg chg="addSld modSld">
      <pc:chgData name="Lauren McManus" userId="S::lmcmanus@st-john.leicester.sch.uk::1ecd299d-522c-4f4d-b3fe-9960b099297d" providerId="AD" clId="Web-{4B0AAC63-918A-91E2-9404-99A242B24B53}" dt="2025-06-05T06:24:31.643" v="1"/>
      <pc:docMkLst>
        <pc:docMk/>
      </pc:docMkLst>
      <pc:sldChg chg="addSp modSp new">
        <pc:chgData name="Lauren McManus" userId="S::lmcmanus@st-john.leicester.sch.uk::1ecd299d-522c-4f4d-b3fe-9960b099297d" providerId="AD" clId="Web-{4B0AAC63-918A-91E2-9404-99A242B24B53}" dt="2025-06-05T06:24:31.643" v="1"/>
        <pc:sldMkLst>
          <pc:docMk/>
          <pc:sldMk cId="2646194305" sldId="277"/>
        </pc:sldMkLst>
        <pc:picChg chg="add mod">
          <ac:chgData name="Lauren McManus" userId="S::lmcmanus@st-john.leicester.sch.uk::1ecd299d-522c-4f4d-b3fe-9960b099297d" providerId="AD" clId="Web-{4B0AAC63-918A-91E2-9404-99A242B24B53}" dt="2025-06-05T06:24:31.643" v="1"/>
          <ac:picMkLst>
            <pc:docMk/>
            <pc:sldMk cId="2646194305" sldId="277"/>
            <ac:picMk id="2" creationId="{7C48C8B3-9579-4D72-D53B-0BBA0670954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8949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6643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6114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75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3504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2030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816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9526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4620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0483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6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90127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tjohnafterschoolclub@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24" name="Picture 23" descr="Toys at a table">
            <a:extLst>
              <a:ext uri="{FF2B5EF4-FFF2-40B4-BE49-F238E27FC236}">
                <a16:creationId xmlns:a16="http://schemas.microsoft.com/office/drawing/2014/main" id="{5C5EC94B-E11E-C477-6871-F84614224B8E}"/>
              </a:ext>
            </a:extLst>
          </p:cNvPr>
          <p:cNvPicPr>
            <a:picLocks noChangeAspect="1"/>
          </p:cNvPicPr>
          <p:nvPr/>
        </p:nvPicPr>
        <p:blipFill>
          <a:blip r:embed="rId2"/>
          <a:srcRect l="9091" t="25736" b="2994"/>
          <a:stretch>
            <a:fillRect/>
          </a:stretch>
        </p:blipFill>
        <p:spPr>
          <a:xfrm>
            <a:off x="1" y="10"/>
            <a:ext cx="12192000" cy="6857990"/>
          </a:xfrm>
          <a:prstGeom prst="rect">
            <a:avLst/>
          </a:prstGeom>
        </p:spPr>
      </p:pic>
      <p:sp>
        <p:nvSpPr>
          <p:cNvPr id="25" name="Rectangle 24">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600" y="1066800"/>
            <a:ext cx="4681728"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355F475-6CC5-D412-B2D2-48CC56C2A54C}"/>
              </a:ext>
            </a:extLst>
          </p:cNvPr>
          <p:cNvSpPr>
            <a:spLocks noGrp="1"/>
          </p:cNvSpPr>
          <p:nvPr>
            <p:ph type="ctrTitle"/>
          </p:nvPr>
        </p:nvSpPr>
        <p:spPr>
          <a:xfrm>
            <a:off x="7769722" y="1562101"/>
            <a:ext cx="3884568" cy="2738530"/>
          </a:xfrm>
        </p:spPr>
        <p:txBody>
          <a:bodyPr anchor="t">
            <a:normAutofit/>
          </a:bodyPr>
          <a:lstStyle/>
          <a:p>
            <a:r>
              <a:rPr lang="en-GB" sz="4800" dirty="0"/>
              <a:t>Welcome to EYFS at St Johns!</a:t>
            </a:r>
          </a:p>
        </p:txBody>
      </p:sp>
      <p:sp>
        <p:nvSpPr>
          <p:cNvPr id="3" name="Subtitle 2">
            <a:extLst>
              <a:ext uri="{FF2B5EF4-FFF2-40B4-BE49-F238E27FC236}">
                <a16:creationId xmlns:a16="http://schemas.microsoft.com/office/drawing/2014/main" id="{7DABEA13-6AA2-A341-60D1-23D22959F2AB}"/>
              </a:ext>
            </a:extLst>
          </p:cNvPr>
          <p:cNvSpPr>
            <a:spLocks noGrp="1"/>
          </p:cNvSpPr>
          <p:nvPr>
            <p:ph type="subTitle" idx="1"/>
          </p:nvPr>
        </p:nvSpPr>
        <p:spPr>
          <a:xfrm>
            <a:off x="7769722" y="4321622"/>
            <a:ext cx="3813048" cy="941832"/>
          </a:xfrm>
        </p:spPr>
        <p:txBody>
          <a:bodyPr>
            <a:normAutofit/>
          </a:bodyPr>
          <a:lstStyle/>
          <a:p>
            <a:r>
              <a:rPr lang="en-GB" sz="2000" dirty="0"/>
              <a:t>Wednesday 11</a:t>
            </a:r>
            <a:r>
              <a:rPr lang="en-GB" sz="2000" baseline="30000" dirty="0"/>
              <a:t>th</a:t>
            </a:r>
            <a:r>
              <a:rPr lang="en-GB" sz="2000" dirty="0"/>
              <a:t> June 2025</a:t>
            </a:r>
          </a:p>
        </p:txBody>
      </p:sp>
      <p:cxnSp>
        <p:nvCxnSpPr>
          <p:cNvPr id="26" name="Straight Connector 25">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619035" y="3435440"/>
            <a:ext cx="0" cy="469087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754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2219E-66BE-BB15-888B-B5800B8C5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46649-3FDB-55CE-06A3-4196BE0D3AD2}"/>
              </a:ext>
            </a:extLst>
          </p:cNvPr>
          <p:cNvSpPr>
            <a:spLocks noGrp="1"/>
          </p:cNvSpPr>
          <p:nvPr>
            <p:ph type="title"/>
          </p:nvPr>
        </p:nvSpPr>
        <p:spPr>
          <a:xfrm>
            <a:off x="650535" y="921896"/>
            <a:ext cx="10890929" cy="1097280"/>
          </a:xfrm>
        </p:spPr>
        <p:txBody>
          <a:bodyPr>
            <a:normAutofit/>
          </a:bodyPr>
          <a:lstStyle/>
          <a:p>
            <a:pPr algn="ctr"/>
            <a:r>
              <a:rPr lang="en-GB" sz="6000" dirty="0"/>
              <a:t>Accidents at school</a:t>
            </a:r>
          </a:p>
        </p:txBody>
      </p:sp>
      <p:sp>
        <p:nvSpPr>
          <p:cNvPr id="3" name="Content Placeholder 2">
            <a:extLst>
              <a:ext uri="{FF2B5EF4-FFF2-40B4-BE49-F238E27FC236}">
                <a16:creationId xmlns:a16="http://schemas.microsoft.com/office/drawing/2014/main" id="{D7D01CC3-7440-D6C7-E030-1A0C2798D578}"/>
              </a:ext>
            </a:extLst>
          </p:cNvPr>
          <p:cNvSpPr>
            <a:spLocks noGrp="1"/>
          </p:cNvSpPr>
          <p:nvPr>
            <p:ph idx="1"/>
          </p:nvPr>
        </p:nvSpPr>
        <p:spPr>
          <a:xfrm>
            <a:off x="640078" y="2183767"/>
            <a:ext cx="10901385" cy="4321964"/>
          </a:xfrm>
        </p:spPr>
        <p:txBody>
          <a:bodyPr>
            <a:normAutofit/>
          </a:bodyPr>
          <a:lstStyle/>
          <a:p>
            <a:r>
              <a:rPr lang="en-US" sz="2000" dirty="0"/>
              <a:t>We have several members of staff who are first aid trained. If your child hurts themselves, we will treat their injuries and write an accident form for them to take home at the end of day.</a:t>
            </a:r>
          </a:p>
          <a:p>
            <a:endParaRPr lang="en-US" sz="2000" dirty="0"/>
          </a:p>
          <a:p>
            <a:r>
              <a:rPr lang="en-US" sz="2000" dirty="0"/>
              <a:t>If they receive a facial or head injury, we will phone you just to let you know.</a:t>
            </a:r>
          </a:p>
          <a:p>
            <a:endParaRPr lang="en-US" sz="2000" dirty="0"/>
          </a:p>
          <a:p>
            <a:r>
              <a:rPr lang="en-US" sz="2000" dirty="0"/>
              <a:t>If your child receives a more serious injury, has an upset tummy or seems generally unwell, we will phone and ask you to pick them up. Please make sure that you provide us with suitable telephone numbers where we will be able to reach you at any time during the school day</a:t>
            </a:r>
            <a:endParaRPr lang="en-GB" dirty="0"/>
          </a:p>
        </p:txBody>
      </p:sp>
    </p:spTree>
    <p:extLst>
      <p:ext uri="{BB962C8B-B14F-4D97-AF65-F5344CB8AC3E}">
        <p14:creationId xmlns:p14="http://schemas.microsoft.com/office/powerpoint/2010/main" val="95560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266B-4056-5C5F-9DA5-4FBABA6E6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ADBBE-F339-F6F4-19F4-43913782132D}"/>
              </a:ext>
            </a:extLst>
          </p:cNvPr>
          <p:cNvSpPr>
            <a:spLocks noGrp="1"/>
          </p:cNvSpPr>
          <p:nvPr>
            <p:ph type="title"/>
          </p:nvPr>
        </p:nvSpPr>
        <p:spPr>
          <a:xfrm>
            <a:off x="650535" y="921896"/>
            <a:ext cx="10890929" cy="1097280"/>
          </a:xfrm>
        </p:spPr>
        <p:txBody>
          <a:bodyPr>
            <a:normAutofit/>
          </a:bodyPr>
          <a:lstStyle/>
          <a:p>
            <a:pPr algn="ctr"/>
            <a:r>
              <a:rPr lang="en-GB" sz="6000" dirty="0"/>
              <a:t>Going to the toilet</a:t>
            </a:r>
          </a:p>
        </p:txBody>
      </p:sp>
      <p:sp>
        <p:nvSpPr>
          <p:cNvPr id="5" name="TextBox 4">
            <a:extLst>
              <a:ext uri="{FF2B5EF4-FFF2-40B4-BE49-F238E27FC236}">
                <a16:creationId xmlns:a16="http://schemas.microsoft.com/office/drawing/2014/main" id="{C53CD194-6ADA-6405-31FA-E85C8B041064}"/>
              </a:ext>
            </a:extLst>
          </p:cNvPr>
          <p:cNvSpPr txBox="1"/>
          <p:nvPr/>
        </p:nvSpPr>
        <p:spPr>
          <a:xfrm>
            <a:off x="449703" y="2409589"/>
            <a:ext cx="11197653" cy="2585323"/>
          </a:xfrm>
          <a:prstGeom prst="rect">
            <a:avLst/>
          </a:prstGeom>
          <a:noFill/>
        </p:spPr>
        <p:txBody>
          <a:bodyPr wrap="square">
            <a:spAutoFit/>
          </a:bodyPr>
          <a:lstStyle/>
          <a:p>
            <a:r>
              <a:rPr lang="en-US" dirty="0"/>
              <a:t>All children starting school should be able to use the toilet independently unless there is a medical reason why they can’t. If your child is still wearing nappies or pull ups please let us know as soon as possible. </a:t>
            </a:r>
          </a:p>
          <a:p>
            <a:endParaRPr lang="en-US" sz="1800" dirty="0"/>
          </a:p>
          <a:p>
            <a:endParaRPr lang="en-US" sz="1800" dirty="0"/>
          </a:p>
          <a:p>
            <a:endParaRPr lang="en-US" dirty="0"/>
          </a:p>
          <a:p>
            <a:r>
              <a:rPr lang="en-US" sz="1800" dirty="0"/>
              <a:t>We know that all young children will still have </a:t>
            </a:r>
            <a:r>
              <a:rPr lang="en-US" dirty="0"/>
              <a:t>toileting accidents from time to time. </a:t>
            </a:r>
            <a:r>
              <a:rPr lang="en-US" sz="1800" dirty="0"/>
              <a:t>We recommend that your child keeps a bag of spare clothes on their peg in case of any accidents. If they have a toileting accident at school we will help them to clean themselves. If you have any concerns about this, please speak to your child’s class teacher. </a:t>
            </a:r>
            <a:endParaRPr lang="en-GB" dirty="0"/>
          </a:p>
        </p:txBody>
      </p:sp>
    </p:spTree>
    <p:extLst>
      <p:ext uri="{BB962C8B-B14F-4D97-AF65-F5344CB8AC3E}">
        <p14:creationId xmlns:p14="http://schemas.microsoft.com/office/powerpoint/2010/main" val="8617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A16C5-4BA9-05C0-E744-CA94A5439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E7908-E7D3-CFC7-3857-04B360A37935}"/>
              </a:ext>
            </a:extLst>
          </p:cNvPr>
          <p:cNvSpPr>
            <a:spLocks noGrp="1"/>
          </p:cNvSpPr>
          <p:nvPr>
            <p:ph type="title"/>
          </p:nvPr>
        </p:nvSpPr>
        <p:spPr>
          <a:xfrm>
            <a:off x="650535" y="921896"/>
            <a:ext cx="10890929" cy="1097280"/>
          </a:xfrm>
        </p:spPr>
        <p:txBody>
          <a:bodyPr>
            <a:normAutofit/>
          </a:bodyPr>
          <a:lstStyle/>
          <a:p>
            <a:pPr algn="ctr"/>
            <a:r>
              <a:rPr lang="en-GB" sz="6000" dirty="0"/>
              <a:t>Uniform</a:t>
            </a:r>
          </a:p>
        </p:txBody>
      </p:sp>
      <p:sp>
        <p:nvSpPr>
          <p:cNvPr id="3" name="Content Placeholder 2">
            <a:extLst>
              <a:ext uri="{FF2B5EF4-FFF2-40B4-BE49-F238E27FC236}">
                <a16:creationId xmlns:a16="http://schemas.microsoft.com/office/drawing/2014/main" id="{A6686E77-A611-63B2-6AFD-1E130531E4FA}"/>
              </a:ext>
            </a:extLst>
          </p:cNvPr>
          <p:cNvSpPr>
            <a:spLocks noGrp="1"/>
          </p:cNvSpPr>
          <p:nvPr>
            <p:ph idx="1"/>
          </p:nvPr>
        </p:nvSpPr>
        <p:spPr>
          <a:xfrm>
            <a:off x="640079" y="2183767"/>
            <a:ext cx="10890928" cy="4426054"/>
          </a:xfrm>
        </p:spPr>
        <p:txBody>
          <a:bodyPr>
            <a:normAutofit fontScale="85000" lnSpcReduction="20000"/>
          </a:bodyPr>
          <a:lstStyle/>
          <a:p>
            <a:pPr>
              <a:lnSpc>
                <a:spcPct val="100000"/>
              </a:lnSpc>
              <a:spcBef>
                <a:spcPts val="0"/>
              </a:spcBef>
            </a:pPr>
            <a:r>
              <a:rPr lang="en-US" sz="2400" b="1" dirty="0">
                <a:latin typeface="+mj-lt"/>
              </a:rPr>
              <a:t>Uniform</a:t>
            </a:r>
            <a:r>
              <a:rPr lang="en-US" sz="2400" dirty="0">
                <a:latin typeface="+mj-lt"/>
              </a:rPr>
              <a:t> – Grey/black trousers, skirt or pinafore dress, white polo t-shirt, navy St Johns jumper/cardigan, black shoes (Velcro is best!).</a:t>
            </a:r>
            <a:br>
              <a:rPr lang="en-US" sz="2400" dirty="0">
                <a:latin typeface="+mj-lt"/>
              </a:rPr>
            </a:br>
            <a:endParaRPr lang="en-US" sz="2400" dirty="0">
              <a:latin typeface="+mj-lt"/>
            </a:endParaRPr>
          </a:p>
          <a:p>
            <a:pPr>
              <a:lnSpc>
                <a:spcPct val="100000"/>
              </a:lnSpc>
              <a:spcBef>
                <a:spcPts val="0"/>
              </a:spcBef>
            </a:pPr>
            <a:r>
              <a:rPr lang="en-US" sz="2400" b="1" dirty="0">
                <a:latin typeface="+mj-lt"/>
              </a:rPr>
              <a:t>PE kit </a:t>
            </a:r>
            <a:r>
              <a:rPr lang="en-US" sz="2400" dirty="0">
                <a:latin typeface="+mj-lt"/>
              </a:rPr>
              <a:t>– Navy shorts or joggers, navy jumper/hoody, yellow St Johns t-shirt, black trainers. Please send your child to school wearing their PE kit on their PE day.</a:t>
            </a:r>
          </a:p>
          <a:p>
            <a:pPr>
              <a:lnSpc>
                <a:spcPct val="100000"/>
              </a:lnSpc>
              <a:spcBef>
                <a:spcPts val="0"/>
              </a:spcBef>
            </a:pPr>
            <a:endParaRPr lang="en-US" sz="2400" dirty="0">
              <a:latin typeface="+mj-lt"/>
            </a:endParaRPr>
          </a:p>
          <a:p>
            <a:pPr>
              <a:lnSpc>
                <a:spcPct val="100000"/>
              </a:lnSpc>
              <a:spcBef>
                <a:spcPts val="0"/>
              </a:spcBef>
            </a:pPr>
            <a:r>
              <a:rPr lang="en-US" sz="2400" dirty="0">
                <a:latin typeface="+mj-lt"/>
              </a:rPr>
              <a:t>Uniform and PE kit are available from </a:t>
            </a:r>
            <a:r>
              <a:rPr lang="en-US" sz="2400" b="1" u="sng" dirty="0">
                <a:latin typeface="+mj-lt"/>
              </a:rPr>
              <a:t>Gascoigne Clothing</a:t>
            </a:r>
            <a:r>
              <a:rPr lang="en-US" sz="2400" dirty="0">
                <a:latin typeface="+mj-lt"/>
              </a:rPr>
              <a:t> in Oadby </a:t>
            </a:r>
            <a:r>
              <a:rPr lang="en-US" sz="2400" b="1" u="sng" dirty="0">
                <a:latin typeface="+mj-lt"/>
              </a:rPr>
              <a:t>PASSWORD: SJTB</a:t>
            </a:r>
          </a:p>
          <a:p>
            <a:pPr marL="0" indent="0">
              <a:lnSpc>
                <a:spcPct val="100000"/>
              </a:lnSpc>
              <a:spcBef>
                <a:spcPts val="0"/>
              </a:spcBef>
              <a:buNone/>
            </a:pPr>
            <a:endParaRPr lang="en-US" sz="2400" dirty="0">
              <a:latin typeface="+mj-lt"/>
            </a:endParaRPr>
          </a:p>
          <a:p>
            <a:pPr marL="0" indent="0" algn="ctr">
              <a:lnSpc>
                <a:spcPct val="100000"/>
              </a:lnSpc>
              <a:spcBef>
                <a:spcPts val="0"/>
              </a:spcBef>
              <a:buNone/>
            </a:pPr>
            <a:r>
              <a:rPr lang="en-US" sz="4700" b="1" dirty="0">
                <a:latin typeface="+mj-lt"/>
              </a:rPr>
              <a:t>https://www.gascoigneclothing.com/st-john-the-baptist</a:t>
            </a:r>
          </a:p>
          <a:p>
            <a:pPr>
              <a:lnSpc>
                <a:spcPct val="100000"/>
              </a:lnSpc>
              <a:spcBef>
                <a:spcPts val="0"/>
              </a:spcBef>
            </a:pPr>
            <a:endParaRPr lang="en-US" sz="2400" dirty="0">
              <a:latin typeface="+mj-lt"/>
            </a:endParaRPr>
          </a:p>
          <a:p>
            <a:pPr>
              <a:lnSpc>
                <a:spcPct val="100000"/>
              </a:lnSpc>
              <a:spcBef>
                <a:spcPts val="0"/>
              </a:spcBef>
            </a:pPr>
            <a:r>
              <a:rPr lang="en-US" sz="2400" dirty="0">
                <a:latin typeface="+mj-lt"/>
              </a:rPr>
              <a:t>Preloved uniform is also available from the school office.</a:t>
            </a:r>
          </a:p>
          <a:p>
            <a:pPr>
              <a:lnSpc>
                <a:spcPct val="100000"/>
              </a:lnSpc>
              <a:spcBef>
                <a:spcPts val="0"/>
              </a:spcBef>
            </a:pPr>
            <a:endParaRPr lang="en-US" sz="2400" dirty="0">
              <a:latin typeface="+mj-lt"/>
            </a:endParaRPr>
          </a:p>
          <a:p>
            <a:pPr>
              <a:lnSpc>
                <a:spcPct val="100000"/>
              </a:lnSpc>
              <a:spcBef>
                <a:spcPts val="0"/>
              </a:spcBef>
            </a:pPr>
            <a:r>
              <a:rPr lang="en-US" sz="2400" dirty="0">
                <a:latin typeface="+mj-lt"/>
              </a:rPr>
              <a:t>Please make sure that all uniform is named!</a:t>
            </a:r>
          </a:p>
          <a:p>
            <a:pPr>
              <a:lnSpc>
                <a:spcPct val="100000"/>
              </a:lnSpc>
              <a:spcBef>
                <a:spcPts val="0"/>
              </a:spcBef>
            </a:pPr>
            <a:endParaRPr lang="en-US" sz="2400" b="1" u="sng" dirty="0">
              <a:latin typeface="+mj-lt"/>
            </a:endParaRPr>
          </a:p>
          <a:p>
            <a:pPr>
              <a:lnSpc>
                <a:spcPct val="100000"/>
              </a:lnSpc>
              <a:spcBef>
                <a:spcPts val="0"/>
              </a:spcBef>
            </a:pPr>
            <a:endParaRPr lang="en-GB" sz="2400" dirty="0">
              <a:latin typeface="+mj-lt"/>
            </a:endParaRPr>
          </a:p>
        </p:txBody>
      </p:sp>
      <p:pic>
        <p:nvPicPr>
          <p:cNvPr id="4" name="Picture 3" descr="Gascoigne Clothing | Corporate Clothing ...">
            <a:extLst>
              <a:ext uri="{FF2B5EF4-FFF2-40B4-BE49-F238E27FC236}">
                <a16:creationId xmlns:a16="http://schemas.microsoft.com/office/drawing/2014/main" id="{825AE25D-EED4-07DF-AEBF-8C0C0AD2DD18}"/>
              </a:ext>
            </a:extLst>
          </p:cNvPr>
          <p:cNvPicPr>
            <a:picLocks noChangeAspect="1"/>
          </p:cNvPicPr>
          <p:nvPr/>
        </p:nvPicPr>
        <p:blipFill>
          <a:blip r:embed="rId2"/>
          <a:stretch>
            <a:fillRect/>
          </a:stretch>
        </p:blipFill>
        <p:spPr>
          <a:xfrm>
            <a:off x="8207905" y="5232930"/>
            <a:ext cx="3639608" cy="1376891"/>
          </a:xfrm>
          <a:prstGeom prst="rect">
            <a:avLst/>
          </a:prstGeom>
        </p:spPr>
      </p:pic>
    </p:spTree>
    <p:extLst>
      <p:ext uri="{BB962C8B-B14F-4D97-AF65-F5344CB8AC3E}">
        <p14:creationId xmlns:p14="http://schemas.microsoft.com/office/powerpoint/2010/main" val="348614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B1E9-A2B4-7013-E30F-4ED9A261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2BF9A-58DB-4AAC-A832-D14F28945177}"/>
              </a:ext>
            </a:extLst>
          </p:cNvPr>
          <p:cNvSpPr>
            <a:spLocks noGrp="1"/>
          </p:cNvSpPr>
          <p:nvPr>
            <p:ph type="title"/>
          </p:nvPr>
        </p:nvSpPr>
        <p:spPr>
          <a:xfrm>
            <a:off x="650535" y="921896"/>
            <a:ext cx="10890929" cy="1097280"/>
          </a:xfrm>
        </p:spPr>
        <p:txBody>
          <a:bodyPr>
            <a:normAutofit/>
          </a:bodyPr>
          <a:lstStyle/>
          <a:p>
            <a:pPr algn="ctr"/>
            <a:r>
              <a:rPr lang="en-GB" sz="6000" dirty="0"/>
              <a:t>Homework and Reading</a:t>
            </a:r>
          </a:p>
        </p:txBody>
      </p:sp>
      <p:sp>
        <p:nvSpPr>
          <p:cNvPr id="3" name="Content Placeholder 2">
            <a:extLst>
              <a:ext uri="{FF2B5EF4-FFF2-40B4-BE49-F238E27FC236}">
                <a16:creationId xmlns:a16="http://schemas.microsoft.com/office/drawing/2014/main" id="{97E34110-F58F-45C6-7831-6EDA9F705475}"/>
              </a:ext>
            </a:extLst>
          </p:cNvPr>
          <p:cNvSpPr>
            <a:spLocks noGrp="1"/>
          </p:cNvSpPr>
          <p:nvPr>
            <p:ph idx="1"/>
          </p:nvPr>
        </p:nvSpPr>
        <p:spPr>
          <a:xfrm>
            <a:off x="640079" y="1843790"/>
            <a:ext cx="10890928" cy="4676931"/>
          </a:xfrm>
        </p:spPr>
        <p:txBody>
          <a:bodyPr>
            <a:normAutofit fontScale="92500" lnSpcReduction="20000"/>
          </a:bodyPr>
          <a:lstStyle/>
          <a:p>
            <a:r>
              <a:rPr lang="en-US" b="1" dirty="0"/>
              <a:t>Homework </a:t>
            </a:r>
            <a:r>
              <a:rPr lang="en-US" dirty="0"/>
              <a:t>– Each half term you will be sent a homework grid. Each week you must choose an activity from the homework grid to complete. Please submit photographs of your child’s homework on Tapestry. We also send 'Rocket Words' (HFW) home termly for children to practice reading and writing.</a:t>
            </a:r>
          </a:p>
          <a:p>
            <a:endParaRPr lang="en-US" dirty="0"/>
          </a:p>
          <a:p>
            <a:r>
              <a:rPr lang="en-US" b="1" dirty="0"/>
              <a:t>Reading books </a:t>
            </a:r>
            <a:r>
              <a:rPr lang="en-US" dirty="0"/>
              <a:t>– </a:t>
            </a:r>
            <a:r>
              <a:rPr lang="en-GB" dirty="0"/>
              <a:t>Each week your child will bring two books home. The first is a phonics book, and this is explicitly matched to the sounds that your children are learning in phonics. This is for your child to read. There will also be a share-at-home book, which is for you to enjoy reading to your child. You will also be given a reading record. Please record each time you read with your child – this should be at least three times a week. Reading at home regularly with your children really does make a difference. You will also be able to access e-books via Bug Club.</a:t>
            </a:r>
          </a:p>
          <a:p>
            <a:endParaRPr lang="en-GB" dirty="0"/>
          </a:p>
          <a:p>
            <a:r>
              <a:rPr lang="en-GB" b="1" dirty="0"/>
              <a:t>Library books </a:t>
            </a:r>
            <a:r>
              <a:rPr lang="en-GB" dirty="0"/>
              <a:t>– We also regularly visit Knighton Library, where your child will be able to take out a book. Please fill in the library card form in your pack and return to your child’s class teacher.</a:t>
            </a:r>
          </a:p>
          <a:p>
            <a:endParaRPr lang="en-GB" dirty="0"/>
          </a:p>
        </p:txBody>
      </p:sp>
    </p:spTree>
    <p:extLst>
      <p:ext uri="{BB962C8B-B14F-4D97-AF65-F5344CB8AC3E}">
        <p14:creationId xmlns:p14="http://schemas.microsoft.com/office/powerpoint/2010/main" val="173582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9373-CCB8-5B3C-764A-56B8F4721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685BE-B219-F468-8A2F-BB817740AB43}"/>
              </a:ext>
            </a:extLst>
          </p:cNvPr>
          <p:cNvSpPr>
            <a:spLocks noGrp="1"/>
          </p:cNvSpPr>
          <p:nvPr>
            <p:ph type="title"/>
          </p:nvPr>
        </p:nvSpPr>
        <p:spPr>
          <a:xfrm>
            <a:off x="650535" y="921896"/>
            <a:ext cx="10890929" cy="1097280"/>
          </a:xfrm>
        </p:spPr>
        <p:txBody>
          <a:bodyPr>
            <a:normAutofit/>
          </a:bodyPr>
          <a:lstStyle/>
          <a:p>
            <a:pPr algn="ctr"/>
            <a:r>
              <a:rPr lang="en-GB" sz="6000" dirty="0"/>
              <a:t>Breakfast Club</a:t>
            </a:r>
          </a:p>
        </p:txBody>
      </p:sp>
      <p:sp>
        <p:nvSpPr>
          <p:cNvPr id="3" name="Content Placeholder 2">
            <a:extLst>
              <a:ext uri="{FF2B5EF4-FFF2-40B4-BE49-F238E27FC236}">
                <a16:creationId xmlns:a16="http://schemas.microsoft.com/office/drawing/2014/main" id="{15B10135-12F6-A774-F7C1-E001E8D0AE85}"/>
              </a:ext>
            </a:extLst>
          </p:cNvPr>
          <p:cNvSpPr>
            <a:spLocks noGrp="1"/>
          </p:cNvSpPr>
          <p:nvPr>
            <p:ph idx="1"/>
          </p:nvPr>
        </p:nvSpPr>
        <p:spPr>
          <a:xfrm>
            <a:off x="640078" y="2183766"/>
            <a:ext cx="11217141" cy="4247013"/>
          </a:xfrm>
        </p:spPr>
        <p:txBody>
          <a:bodyPr>
            <a:normAutofit fontScale="77500" lnSpcReduction="20000"/>
          </a:bodyPr>
          <a:lstStyle/>
          <a:p>
            <a:r>
              <a:rPr lang="en-US" sz="3100" dirty="0">
                <a:latin typeface="+mj-lt"/>
              </a:rPr>
              <a:t>Breakfast Club is run in the music and drama studio, and is managed by Dawn Southwell and Helen Whitmore.</a:t>
            </a:r>
            <a:endParaRPr lang="en-GB" sz="3100" dirty="0">
              <a:latin typeface="+mj-lt"/>
            </a:endParaRPr>
          </a:p>
          <a:p>
            <a:r>
              <a:rPr lang="en-GB" sz="3100" dirty="0">
                <a:latin typeface="+mj-lt"/>
              </a:rPr>
              <a:t>Breakfast Club is open from 7:30 and you can drop your children off at any time after that. Staff from Breakfast Club will take your children down to their classes ready for the school day to start.</a:t>
            </a:r>
            <a:endParaRPr lang="en-US" sz="3100" dirty="0">
              <a:latin typeface="+mj-lt"/>
            </a:endParaRPr>
          </a:p>
          <a:p>
            <a:r>
              <a:rPr lang="en-US" sz="3100" dirty="0">
                <a:latin typeface="+mj-lt"/>
              </a:rPr>
              <a:t>W</a:t>
            </a:r>
            <a:r>
              <a:rPr lang="en-GB" sz="3100" dirty="0">
                <a:latin typeface="+mj-lt"/>
              </a:rPr>
              <a:t>hen the children first arrive there are activities set out for them. Breakfast is served from 8am and is optional. The children can have healthy cereal and toast with jam, marmite or honey. They are also offered juice.</a:t>
            </a:r>
            <a:endParaRPr lang="en-US" sz="3100" dirty="0">
              <a:latin typeface="+mj-lt"/>
            </a:endParaRPr>
          </a:p>
          <a:p>
            <a:r>
              <a:rPr lang="en-US" sz="3100" dirty="0">
                <a:latin typeface="+mj-lt"/>
              </a:rPr>
              <a:t>T</a:t>
            </a:r>
            <a:r>
              <a:rPr lang="en-GB" sz="3100" dirty="0">
                <a:latin typeface="+mj-lt"/>
              </a:rPr>
              <a:t>o join please fill out a form from the office. Places are offered on a first come first served basis.</a:t>
            </a:r>
          </a:p>
          <a:p>
            <a:endParaRPr lang="en-GB" dirty="0"/>
          </a:p>
        </p:txBody>
      </p:sp>
    </p:spTree>
    <p:extLst>
      <p:ext uri="{BB962C8B-B14F-4D97-AF65-F5344CB8AC3E}">
        <p14:creationId xmlns:p14="http://schemas.microsoft.com/office/powerpoint/2010/main" val="346220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806A-6638-33BA-9379-EFE0F8877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A4F96-F2BD-5BA8-084D-CCFF1323C131}"/>
              </a:ext>
            </a:extLst>
          </p:cNvPr>
          <p:cNvSpPr>
            <a:spLocks noGrp="1"/>
          </p:cNvSpPr>
          <p:nvPr>
            <p:ph type="title"/>
          </p:nvPr>
        </p:nvSpPr>
        <p:spPr>
          <a:xfrm>
            <a:off x="650535" y="921896"/>
            <a:ext cx="10890929" cy="1097280"/>
          </a:xfrm>
        </p:spPr>
        <p:txBody>
          <a:bodyPr>
            <a:normAutofit/>
          </a:bodyPr>
          <a:lstStyle/>
          <a:p>
            <a:pPr algn="ctr"/>
            <a:r>
              <a:rPr lang="en-GB" sz="6000" dirty="0"/>
              <a:t>After School Club</a:t>
            </a:r>
          </a:p>
        </p:txBody>
      </p:sp>
      <p:sp>
        <p:nvSpPr>
          <p:cNvPr id="3" name="Content Placeholder 2">
            <a:extLst>
              <a:ext uri="{FF2B5EF4-FFF2-40B4-BE49-F238E27FC236}">
                <a16:creationId xmlns:a16="http://schemas.microsoft.com/office/drawing/2014/main" id="{856BE7DE-0940-9E8A-8FD6-9B97B0A45837}"/>
              </a:ext>
            </a:extLst>
          </p:cNvPr>
          <p:cNvSpPr>
            <a:spLocks noGrp="1"/>
          </p:cNvSpPr>
          <p:nvPr>
            <p:ph idx="1"/>
          </p:nvPr>
        </p:nvSpPr>
        <p:spPr>
          <a:xfrm>
            <a:off x="459235" y="1749051"/>
            <a:ext cx="11082229" cy="4426895"/>
          </a:xfrm>
        </p:spPr>
        <p:txBody>
          <a:bodyPr>
            <a:normAutofit/>
          </a:bodyPr>
          <a:lstStyle/>
          <a:p>
            <a:r>
              <a:rPr lang="en-GB" dirty="0">
                <a:latin typeface="+mj-lt"/>
              </a:rPr>
              <a:t>Afterschool Club is situated within the school building and run by the managers Elli Kenning and Amanda Joyce.</a:t>
            </a:r>
          </a:p>
          <a:p>
            <a:r>
              <a:rPr lang="en-GB" dirty="0">
                <a:latin typeface="+mj-lt"/>
              </a:rPr>
              <a:t>The club is open term time only, Monday – Friday, from the end of the school day until 5.45pm.</a:t>
            </a:r>
          </a:p>
          <a:p>
            <a:r>
              <a:rPr lang="en-GB" dirty="0">
                <a:latin typeface="+mj-lt"/>
              </a:rPr>
              <a:t>If you wish for your child to attend the club, please email us at </a:t>
            </a:r>
            <a:r>
              <a:rPr lang="en-GB" u="sng" dirty="0">
                <a:latin typeface="+mj-lt"/>
                <a:hlinkClick r:id="rId2">
                  <a:extLst>
                    <a:ext uri="{A12FA001-AC4F-418D-AE19-62706E023703}">
                      <ahyp:hlinkClr xmlns:ahyp="http://schemas.microsoft.com/office/drawing/2018/hyperlinkcolor" val="tx"/>
                    </a:ext>
                  </a:extLst>
                </a:hlinkClick>
              </a:rPr>
              <a:t>stjohnafterschoolclub@gmail.com</a:t>
            </a:r>
            <a:r>
              <a:rPr lang="en-GB" dirty="0">
                <a:latin typeface="+mj-lt"/>
              </a:rPr>
              <a:t>. Please provide us with the days you require and the full name of your child/ren. </a:t>
            </a:r>
            <a:r>
              <a:rPr lang="en-GB" b="1" dirty="0">
                <a:latin typeface="+mj-lt"/>
              </a:rPr>
              <a:t>Please note, places are very limited and are allocated on a first come, first served basis.</a:t>
            </a:r>
            <a:endParaRPr lang="en-GB" dirty="0">
              <a:latin typeface="+mj-lt"/>
            </a:endParaRPr>
          </a:p>
          <a:p>
            <a:r>
              <a:rPr lang="en-GB" dirty="0">
                <a:latin typeface="+mj-lt"/>
              </a:rPr>
              <a:t>We look forward to hopefully welcoming some new faces here at Afterschool Club. </a:t>
            </a:r>
          </a:p>
          <a:p>
            <a:r>
              <a:rPr lang="en-GB" dirty="0">
                <a:latin typeface="+mj-lt"/>
              </a:rPr>
              <a:t>Thank you,</a:t>
            </a:r>
          </a:p>
          <a:p>
            <a:r>
              <a:rPr lang="en-GB" dirty="0">
                <a:latin typeface="+mj-lt"/>
              </a:rPr>
              <a:t>Elli, Amanda and the ASC Team </a:t>
            </a:r>
          </a:p>
          <a:p>
            <a:endParaRPr lang="en-GB" dirty="0"/>
          </a:p>
        </p:txBody>
      </p:sp>
    </p:spTree>
    <p:extLst>
      <p:ext uri="{BB962C8B-B14F-4D97-AF65-F5344CB8AC3E}">
        <p14:creationId xmlns:p14="http://schemas.microsoft.com/office/powerpoint/2010/main" val="314861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AF39-1632-5B87-0BC5-DCA2456AF1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3D6D7-E706-0B8C-C494-6195C18B1844}"/>
              </a:ext>
            </a:extLst>
          </p:cNvPr>
          <p:cNvPicPr>
            <a:picLocks noChangeAspect="1"/>
          </p:cNvPicPr>
          <p:nvPr/>
        </p:nvPicPr>
        <p:blipFill rotWithShape="1">
          <a:blip r:embed="rId2"/>
          <a:srcRect l="21413" t="23174" r="27283" b="22113"/>
          <a:stretch/>
        </p:blipFill>
        <p:spPr>
          <a:xfrm>
            <a:off x="1013791" y="381828"/>
            <a:ext cx="10164418" cy="6094343"/>
          </a:xfrm>
          <a:prstGeom prst="rect">
            <a:avLst/>
          </a:prstGeom>
        </p:spPr>
      </p:pic>
    </p:spTree>
    <p:extLst>
      <p:ext uri="{BB962C8B-B14F-4D97-AF65-F5344CB8AC3E}">
        <p14:creationId xmlns:p14="http://schemas.microsoft.com/office/powerpoint/2010/main" val="267886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ABC6-244B-67C8-E26D-BEC692AFC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74D81-77D1-465F-62F1-C0235ECE8EF5}"/>
              </a:ext>
            </a:extLst>
          </p:cNvPr>
          <p:cNvSpPr>
            <a:spLocks noGrp="1"/>
          </p:cNvSpPr>
          <p:nvPr>
            <p:ph type="title"/>
          </p:nvPr>
        </p:nvSpPr>
        <p:spPr>
          <a:xfrm>
            <a:off x="650535" y="921896"/>
            <a:ext cx="10890929" cy="1097280"/>
          </a:xfrm>
        </p:spPr>
        <p:txBody>
          <a:bodyPr>
            <a:normAutofit fontScale="90000"/>
          </a:bodyPr>
          <a:lstStyle/>
          <a:p>
            <a:pPr algn="ctr"/>
            <a:r>
              <a:rPr lang="en-GB" sz="6000" dirty="0"/>
              <a:t>Preparing your child for the first day</a:t>
            </a:r>
          </a:p>
        </p:txBody>
      </p:sp>
      <p:sp>
        <p:nvSpPr>
          <p:cNvPr id="3" name="Content Placeholder 2">
            <a:extLst>
              <a:ext uri="{FF2B5EF4-FFF2-40B4-BE49-F238E27FC236}">
                <a16:creationId xmlns:a16="http://schemas.microsoft.com/office/drawing/2014/main" id="{0DF3C118-C096-AEA7-72ED-E23D693C4151}"/>
              </a:ext>
            </a:extLst>
          </p:cNvPr>
          <p:cNvSpPr>
            <a:spLocks noGrp="1"/>
          </p:cNvSpPr>
          <p:nvPr>
            <p:ph idx="1"/>
          </p:nvPr>
        </p:nvSpPr>
        <p:spPr>
          <a:xfrm>
            <a:off x="650536" y="2603491"/>
            <a:ext cx="10890928" cy="3566160"/>
          </a:xfrm>
        </p:spPr>
        <p:txBody>
          <a:bodyPr>
            <a:normAutofit fontScale="92500"/>
          </a:bodyPr>
          <a:lstStyle/>
          <a:p>
            <a:r>
              <a:rPr lang="en-GB" dirty="0"/>
              <a:t>Chat about starting school regularly and show them the pictures of their classroom and teachers in the transition booklet. You might want to walk past school a few times or practise your route to school so that it is </a:t>
            </a:r>
            <a:r>
              <a:rPr lang="en-GB"/>
              <a:t>less scary on the first day!</a:t>
            </a:r>
            <a:endParaRPr lang="en-GB" dirty="0"/>
          </a:p>
          <a:p>
            <a:r>
              <a:rPr lang="en-GB" dirty="0"/>
              <a:t>Help them to practise putting their coats/shoes on and off independently. </a:t>
            </a:r>
          </a:p>
          <a:p>
            <a:r>
              <a:rPr lang="en-GB" dirty="0"/>
              <a:t>Practise wearing their school uniform – school shoes can take a little getting used to for little feet! </a:t>
            </a:r>
          </a:p>
          <a:p>
            <a:r>
              <a:rPr lang="en-GB" dirty="0"/>
              <a:t>Practise using a knife and fork/eating their packed lunch independently. </a:t>
            </a:r>
          </a:p>
          <a:p>
            <a:r>
              <a:rPr lang="en-GB" dirty="0"/>
              <a:t>Toileting! Please make this a priority over the summer to ensure that your child can use the toilet independently. </a:t>
            </a:r>
          </a:p>
        </p:txBody>
      </p:sp>
    </p:spTree>
    <p:extLst>
      <p:ext uri="{BB962C8B-B14F-4D97-AF65-F5344CB8AC3E}">
        <p14:creationId xmlns:p14="http://schemas.microsoft.com/office/powerpoint/2010/main" val="289755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52FF-C6E0-6E00-2FEB-120F148C4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91D0A-1F4B-679E-515E-97E011C48AB6}"/>
              </a:ext>
            </a:extLst>
          </p:cNvPr>
          <p:cNvSpPr>
            <a:spLocks noGrp="1"/>
          </p:cNvSpPr>
          <p:nvPr>
            <p:ph type="title"/>
          </p:nvPr>
        </p:nvSpPr>
        <p:spPr>
          <a:xfrm>
            <a:off x="650535" y="921896"/>
            <a:ext cx="10890929" cy="1097280"/>
          </a:xfrm>
        </p:spPr>
        <p:txBody>
          <a:bodyPr>
            <a:normAutofit/>
          </a:bodyPr>
          <a:lstStyle/>
          <a:p>
            <a:pPr algn="ctr"/>
            <a:r>
              <a:rPr lang="en-GB" sz="6000" dirty="0"/>
              <a:t>Communication</a:t>
            </a:r>
          </a:p>
        </p:txBody>
      </p:sp>
      <p:sp>
        <p:nvSpPr>
          <p:cNvPr id="6" name="TextBox 5">
            <a:extLst>
              <a:ext uri="{FF2B5EF4-FFF2-40B4-BE49-F238E27FC236}">
                <a16:creationId xmlns:a16="http://schemas.microsoft.com/office/drawing/2014/main" id="{57EE00C1-08A8-5601-4D2C-E0541F47C8B8}"/>
              </a:ext>
            </a:extLst>
          </p:cNvPr>
          <p:cNvSpPr txBox="1"/>
          <p:nvPr/>
        </p:nvSpPr>
        <p:spPr>
          <a:xfrm>
            <a:off x="650535" y="2125415"/>
            <a:ext cx="10373193" cy="1938992"/>
          </a:xfrm>
          <a:prstGeom prst="rect">
            <a:avLst/>
          </a:prstGeom>
          <a:noFill/>
        </p:spPr>
        <p:txBody>
          <a:bodyPr wrap="square">
            <a:spAutoFit/>
          </a:bodyPr>
          <a:lstStyle/>
          <a:p>
            <a:r>
              <a:rPr lang="en-US" sz="2000" dirty="0">
                <a:latin typeface="+mj-lt"/>
              </a:rPr>
              <a:t>Communication will be mainly through </a:t>
            </a:r>
            <a:r>
              <a:rPr lang="en-US" sz="2000" dirty="0" err="1">
                <a:latin typeface="+mj-lt"/>
              </a:rPr>
              <a:t>Weduc</a:t>
            </a:r>
            <a:r>
              <a:rPr lang="en-US" sz="2000" dirty="0">
                <a:latin typeface="+mj-lt"/>
              </a:rPr>
              <a:t> and Tapestry. It is essential that you are engaging with these platforms as there will be regular messages about non-school uniform days, events in school and your child’s learning. If you download the apps, the calendars will sync with your phone.</a:t>
            </a:r>
          </a:p>
          <a:p>
            <a:r>
              <a:rPr lang="en-US" sz="2000" dirty="0">
                <a:latin typeface="+mj-lt"/>
              </a:rPr>
              <a:t>Please complete the registration forms in your pack and return to your child's class teacher on transition day.</a:t>
            </a:r>
          </a:p>
        </p:txBody>
      </p:sp>
      <p:pic>
        <p:nvPicPr>
          <p:cNvPr id="7" name="Picture 6">
            <a:extLst>
              <a:ext uri="{FF2B5EF4-FFF2-40B4-BE49-F238E27FC236}">
                <a16:creationId xmlns:a16="http://schemas.microsoft.com/office/drawing/2014/main" id="{04F123E0-AFB3-723C-34EB-504F93C23F45}"/>
              </a:ext>
            </a:extLst>
          </p:cNvPr>
          <p:cNvPicPr>
            <a:picLocks noChangeAspect="1"/>
          </p:cNvPicPr>
          <p:nvPr/>
        </p:nvPicPr>
        <p:blipFill>
          <a:blip r:embed="rId2"/>
          <a:stretch>
            <a:fillRect/>
          </a:stretch>
        </p:blipFill>
        <p:spPr>
          <a:xfrm>
            <a:off x="2354904" y="4170646"/>
            <a:ext cx="2489025" cy="2299835"/>
          </a:xfrm>
          <a:prstGeom prst="rect">
            <a:avLst/>
          </a:prstGeom>
        </p:spPr>
      </p:pic>
      <p:pic>
        <p:nvPicPr>
          <p:cNvPr id="8" name="Picture 7">
            <a:extLst>
              <a:ext uri="{FF2B5EF4-FFF2-40B4-BE49-F238E27FC236}">
                <a16:creationId xmlns:a16="http://schemas.microsoft.com/office/drawing/2014/main" id="{4C98808F-365A-4CE8-3970-FF49588429F5}"/>
              </a:ext>
            </a:extLst>
          </p:cNvPr>
          <p:cNvPicPr>
            <a:picLocks noChangeAspect="1"/>
          </p:cNvPicPr>
          <p:nvPr/>
        </p:nvPicPr>
        <p:blipFill>
          <a:blip r:embed="rId3"/>
          <a:stretch>
            <a:fillRect/>
          </a:stretch>
        </p:blipFill>
        <p:spPr>
          <a:xfrm>
            <a:off x="5305518" y="4336840"/>
            <a:ext cx="4544059" cy="1781424"/>
          </a:xfrm>
          <a:prstGeom prst="rect">
            <a:avLst/>
          </a:prstGeom>
        </p:spPr>
      </p:pic>
    </p:spTree>
    <p:extLst>
      <p:ext uri="{BB962C8B-B14F-4D97-AF65-F5344CB8AC3E}">
        <p14:creationId xmlns:p14="http://schemas.microsoft.com/office/powerpoint/2010/main" val="111979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2A78-EEF7-A4D6-4D66-1E4BA089A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F8676-7136-6490-52CF-1B3781A9226D}"/>
              </a:ext>
            </a:extLst>
          </p:cNvPr>
          <p:cNvSpPr>
            <a:spLocks noGrp="1"/>
          </p:cNvSpPr>
          <p:nvPr>
            <p:ph type="title"/>
          </p:nvPr>
        </p:nvSpPr>
        <p:spPr>
          <a:xfrm>
            <a:off x="650535" y="921896"/>
            <a:ext cx="10890929" cy="1097280"/>
          </a:xfrm>
        </p:spPr>
        <p:txBody>
          <a:bodyPr>
            <a:normAutofit/>
          </a:bodyPr>
          <a:lstStyle/>
          <a:p>
            <a:pPr algn="ctr"/>
            <a:r>
              <a:rPr lang="en-GB" sz="6000" dirty="0"/>
              <a:t>What happens next?</a:t>
            </a:r>
          </a:p>
        </p:txBody>
      </p:sp>
      <p:sp>
        <p:nvSpPr>
          <p:cNvPr id="3" name="Content Placeholder 2">
            <a:extLst>
              <a:ext uri="{FF2B5EF4-FFF2-40B4-BE49-F238E27FC236}">
                <a16:creationId xmlns:a16="http://schemas.microsoft.com/office/drawing/2014/main" id="{3806B2EF-7EEB-D2EB-A80A-443AD75AF920}"/>
              </a:ext>
            </a:extLst>
          </p:cNvPr>
          <p:cNvSpPr>
            <a:spLocks noGrp="1"/>
          </p:cNvSpPr>
          <p:nvPr>
            <p:ph idx="1"/>
          </p:nvPr>
        </p:nvSpPr>
        <p:spPr>
          <a:xfrm>
            <a:off x="640079" y="2183767"/>
            <a:ext cx="10890928" cy="3566160"/>
          </a:xfrm>
        </p:spPr>
        <p:txBody>
          <a:bodyPr/>
          <a:lstStyle/>
          <a:p>
            <a:r>
              <a:rPr lang="en-GB" dirty="0"/>
              <a:t>Tuesday 8</a:t>
            </a:r>
            <a:r>
              <a:rPr lang="en-GB" baseline="30000" dirty="0"/>
              <a:t>th</a:t>
            </a:r>
            <a:r>
              <a:rPr lang="en-GB" dirty="0"/>
              <a:t> July 2025– Transition Day – Your child is invited for either the morning or afternoon session. Please note that parents do not stay for this session. You’re allocated session is in your information pack. </a:t>
            </a:r>
            <a:r>
              <a:rPr lang="en-GB" b="1" dirty="0"/>
              <a:t>Please bring all of your permission and getting to know you forms to this session.</a:t>
            </a:r>
          </a:p>
          <a:p>
            <a:r>
              <a:rPr lang="en-GB" dirty="0"/>
              <a:t>Tuesday 26</a:t>
            </a:r>
            <a:r>
              <a:rPr lang="en-GB" baseline="30000" dirty="0"/>
              <a:t>th</a:t>
            </a:r>
            <a:r>
              <a:rPr lang="en-GB" dirty="0"/>
              <a:t> August, Wednesday 27</a:t>
            </a:r>
            <a:r>
              <a:rPr lang="en-GB" baseline="30000" dirty="0"/>
              <a:t>th</a:t>
            </a:r>
            <a:r>
              <a:rPr lang="en-GB" dirty="0"/>
              <a:t> August and Thursday 28</a:t>
            </a:r>
            <a:r>
              <a:rPr lang="en-GB" baseline="30000" dirty="0"/>
              <a:t>th</a:t>
            </a:r>
            <a:r>
              <a:rPr lang="en-GB" dirty="0"/>
              <a:t> August – Home visits – We will be visiting you at home for around 20 minutes to get to know you a little better! You have been given a date and time slot in your information pack.</a:t>
            </a:r>
          </a:p>
          <a:p>
            <a:r>
              <a:rPr lang="en-GB" dirty="0"/>
              <a:t>Friday 29</a:t>
            </a:r>
            <a:r>
              <a:rPr lang="en-GB" baseline="30000" dirty="0"/>
              <a:t>th</a:t>
            </a:r>
            <a:r>
              <a:rPr lang="en-GB" dirty="0"/>
              <a:t> August 2026 – First Day of School! </a:t>
            </a:r>
          </a:p>
          <a:p>
            <a:endParaRPr lang="en-GB" dirty="0"/>
          </a:p>
          <a:p>
            <a:endParaRPr lang="en-GB" dirty="0"/>
          </a:p>
          <a:p>
            <a:endParaRPr lang="en-GB" dirty="0"/>
          </a:p>
        </p:txBody>
      </p:sp>
    </p:spTree>
    <p:extLst>
      <p:ext uri="{BB962C8B-B14F-4D97-AF65-F5344CB8AC3E}">
        <p14:creationId xmlns:p14="http://schemas.microsoft.com/office/powerpoint/2010/main" val="230411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D0B9-F522-C271-FE78-B9D51347F94E}"/>
              </a:ext>
            </a:extLst>
          </p:cNvPr>
          <p:cNvSpPr>
            <a:spLocks noGrp="1"/>
          </p:cNvSpPr>
          <p:nvPr>
            <p:ph type="title"/>
          </p:nvPr>
        </p:nvSpPr>
        <p:spPr>
          <a:xfrm>
            <a:off x="650535" y="921896"/>
            <a:ext cx="10890929" cy="1097280"/>
          </a:xfrm>
        </p:spPr>
        <p:txBody>
          <a:bodyPr>
            <a:normAutofit/>
          </a:bodyPr>
          <a:lstStyle/>
          <a:p>
            <a:pPr algn="ctr"/>
            <a:r>
              <a:rPr lang="en-GB" sz="6000" dirty="0"/>
              <a:t>Meet the Teachers! </a:t>
            </a:r>
          </a:p>
        </p:txBody>
      </p:sp>
      <p:pic>
        <p:nvPicPr>
          <p:cNvPr id="8" name="Picture 7" descr="A person smiling in front of a wall of round wooden clocks&#10;&#10;Description automatically generated">
            <a:extLst>
              <a:ext uri="{FF2B5EF4-FFF2-40B4-BE49-F238E27FC236}">
                <a16:creationId xmlns:a16="http://schemas.microsoft.com/office/drawing/2014/main" id="{707467F6-F1EB-4C84-E1A5-984C31C10F3F}"/>
              </a:ext>
            </a:extLst>
          </p:cNvPr>
          <p:cNvPicPr>
            <a:picLocks noChangeAspect="1"/>
          </p:cNvPicPr>
          <p:nvPr/>
        </p:nvPicPr>
        <p:blipFill>
          <a:blip r:embed="rId2"/>
          <a:srcRect l="18283" r="13463"/>
          <a:stretch/>
        </p:blipFill>
        <p:spPr>
          <a:xfrm rot="10800000">
            <a:off x="650535" y="2122394"/>
            <a:ext cx="2177244" cy="2459556"/>
          </a:xfrm>
          <a:prstGeom prst="rect">
            <a:avLst/>
          </a:prstGeom>
        </p:spPr>
      </p:pic>
      <p:pic>
        <p:nvPicPr>
          <p:cNvPr id="10" name="Picture 2" descr="IMG_0574.jpg">
            <a:extLst>
              <a:ext uri="{FF2B5EF4-FFF2-40B4-BE49-F238E27FC236}">
                <a16:creationId xmlns:a16="http://schemas.microsoft.com/office/drawing/2014/main" id="{47D7C716-ABD8-5B1E-E2BB-D4968CC6D2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5" t="16202" r="12204" b="-7496"/>
          <a:stretch/>
        </p:blipFill>
        <p:spPr bwMode="auto">
          <a:xfrm>
            <a:off x="6451252" y="2057647"/>
            <a:ext cx="2177245" cy="2781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smiling in front of a wall with clocks&#10;&#10;Description automatically generated">
            <a:extLst>
              <a:ext uri="{FF2B5EF4-FFF2-40B4-BE49-F238E27FC236}">
                <a16:creationId xmlns:a16="http://schemas.microsoft.com/office/drawing/2014/main" id="{6992A541-DB09-B1E4-95C5-1457076F7BF4}"/>
              </a:ext>
            </a:extLst>
          </p:cNvPr>
          <p:cNvPicPr>
            <a:picLocks noChangeAspect="1"/>
          </p:cNvPicPr>
          <p:nvPr/>
        </p:nvPicPr>
        <p:blipFill>
          <a:blip r:embed="rId4"/>
          <a:srcRect l="8193" t="6547" b="7628"/>
          <a:stretch/>
        </p:blipFill>
        <p:spPr>
          <a:xfrm rot="5400000">
            <a:off x="9147031" y="2401457"/>
            <a:ext cx="2611012" cy="1923393"/>
          </a:xfrm>
          <a:prstGeom prst="rect">
            <a:avLst/>
          </a:prstGeom>
        </p:spPr>
      </p:pic>
      <p:pic>
        <p:nvPicPr>
          <p:cNvPr id="17" name="Picture 16">
            <a:extLst>
              <a:ext uri="{FF2B5EF4-FFF2-40B4-BE49-F238E27FC236}">
                <a16:creationId xmlns:a16="http://schemas.microsoft.com/office/drawing/2014/main" id="{D1FC315B-FFDB-E44B-C7E9-AAB0B7A4F3B5}"/>
              </a:ext>
            </a:extLst>
          </p:cNvPr>
          <p:cNvPicPr>
            <a:picLocks noChangeAspect="1"/>
          </p:cNvPicPr>
          <p:nvPr/>
        </p:nvPicPr>
        <p:blipFill>
          <a:blip r:embed="rId5"/>
          <a:stretch>
            <a:fillRect/>
          </a:stretch>
        </p:blipFill>
        <p:spPr>
          <a:xfrm>
            <a:off x="3396950" y="2122395"/>
            <a:ext cx="1962342" cy="2459556"/>
          </a:xfrm>
          <a:prstGeom prst="rect">
            <a:avLst/>
          </a:prstGeom>
        </p:spPr>
      </p:pic>
      <p:sp>
        <p:nvSpPr>
          <p:cNvPr id="18" name="TextBox 17">
            <a:extLst>
              <a:ext uri="{FF2B5EF4-FFF2-40B4-BE49-F238E27FC236}">
                <a16:creationId xmlns:a16="http://schemas.microsoft.com/office/drawing/2014/main" id="{21E67DEA-97EB-DC45-A298-487FEB6390A2}"/>
              </a:ext>
            </a:extLst>
          </p:cNvPr>
          <p:cNvSpPr txBox="1"/>
          <p:nvPr/>
        </p:nvSpPr>
        <p:spPr>
          <a:xfrm>
            <a:off x="203175" y="5274472"/>
            <a:ext cx="3193775" cy="954107"/>
          </a:xfrm>
          <a:prstGeom prst="rect">
            <a:avLst/>
          </a:prstGeom>
          <a:noFill/>
        </p:spPr>
        <p:txBody>
          <a:bodyPr wrap="square" lIns="91440" tIns="45720" rIns="91440" bIns="45720" rtlCol="0" anchor="t">
            <a:spAutoFit/>
          </a:bodyPr>
          <a:lstStyle/>
          <a:p>
            <a:r>
              <a:rPr lang="en-GB" sz="2000" b="1" u="sng" dirty="0"/>
              <a:t>Miss Higgs</a:t>
            </a:r>
          </a:p>
          <a:p>
            <a:r>
              <a:rPr lang="en-GB" dirty="0"/>
              <a:t>The </a:t>
            </a:r>
            <a:r>
              <a:rPr lang="en-GB" b="1" dirty="0"/>
              <a:t>Owl Babies</a:t>
            </a:r>
            <a:r>
              <a:rPr lang="en-GB" dirty="0"/>
              <a:t> class teacher (Mon - Weds) and EYFS Lead.</a:t>
            </a:r>
          </a:p>
        </p:txBody>
      </p:sp>
      <p:sp>
        <p:nvSpPr>
          <p:cNvPr id="19" name="TextBox 18">
            <a:extLst>
              <a:ext uri="{FF2B5EF4-FFF2-40B4-BE49-F238E27FC236}">
                <a16:creationId xmlns:a16="http://schemas.microsoft.com/office/drawing/2014/main" id="{979F883D-8FBB-06C4-3395-DA69C96D4070}"/>
              </a:ext>
            </a:extLst>
          </p:cNvPr>
          <p:cNvSpPr txBox="1"/>
          <p:nvPr/>
        </p:nvSpPr>
        <p:spPr>
          <a:xfrm>
            <a:off x="6356831" y="5328665"/>
            <a:ext cx="3193775" cy="707886"/>
          </a:xfrm>
          <a:prstGeom prst="rect">
            <a:avLst/>
          </a:prstGeom>
          <a:noFill/>
        </p:spPr>
        <p:txBody>
          <a:bodyPr wrap="square" lIns="91440" tIns="45720" rIns="91440" bIns="45720" rtlCol="0" anchor="t">
            <a:spAutoFit/>
          </a:bodyPr>
          <a:lstStyle/>
          <a:p>
            <a:r>
              <a:rPr lang="en-GB" sz="2000" b="1" u="sng" dirty="0"/>
              <a:t>Miss Bannister </a:t>
            </a:r>
            <a:r>
              <a:rPr lang="en-GB" sz="2000" dirty="0"/>
              <a:t> T</a:t>
            </a:r>
            <a:r>
              <a:rPr lang="en-GB" dirty="0"/>
              <a:t>he </a:t>
            </a:r>
            <a:r>
              <a:rPr lang="en-GB" b="1" dirty="0"/>
              <a:t>Rainbow Fish </a:t>
            </a:r>
            <a:r>
              <a:rPr lang="en-GB" dirty="0"/>
              <a:t>class teacher.</a:t>
            </a:r>
            <a:r>
              <a:rPr lang="en-GB" sz="2000" dirty="0"/>
              <a:t> </a:t>
            </a:r>
          </a:p>
        </p:txBody>
      </p:sp>
      <p:sp>
        <p:nvSpPr>
          <p:cNvPr id="20" name="TextBox 19">
            <a:extLst>
              <a:ext uri="{FF2B5EF4-FFF2-40B4-BE49-F238E27FC236}">
                <a16:creationId xmlns:a16="http://schemas.microsoft.com/office/drawing/2014/main" id="{A841C2B9-8FEB-5414-3558-0F33DB743BED}"/>
              </a:ext>
            </a:extLst>
          </p:cNvPr>
          <p:cNvSpPr txBox="1"/>
          <p:nvPr/>
        </p:nvSpPr>
        <p:spPr>
          <a:xfrm>
            <a:off x="9418218" y="5297296"/>
            <a:ext cx="2615521" cy="954107"/>
          </a:xfrm>
          <a:prstGeom prst="rect">
            <a:avLst/>
          </a:prstGeom>
          <a:noFill/>
        </p:spPr>
        <p:txBody>
          <a:bodyPr wrap="square" lIns="91440" tIns="45720" rIns="91440" bIns="45720" rtlCol="0" anchor="t">
            <a:spAutoFit/>
          </a:bodyPr>
          <a:lstStyle/>
          <a:p>
            <a:r>
              <a:rPr lang="en-GB" sz="2000" b="1" u="sng" dirty="0"/>
              <a:t>Mrs Issa</a:t>
            </a:r>
          </a:p>
          <a:p>
            <a:r>
              <a:rPr lang="en-GB" dirty="0"/>
              <a:t>The </a:t>
            </a:r>
            <a:r>
              <a:rPr lang="en-GB" b="1" dirty="0"/>
              <a:t>Hungry Caterpillars</a:t>
            </a:r>
            <a:r>
              <a:rPr lang="en-GB" dirty="0"/>
              <a:t> class teacher. </a:t>
            </a:r>
          </a:p>
        </p:txBody>
      </p:sp>
      <p:sp>
        <p:nvSpPr>
          <p:cNvPr id="21" name="TextBox 20">
            <a:extLst>
              <a:ext uri="{FF2B5EF4-FFF2-40B4-BE49-F238E27FC236}">
                <a16:creationId xmlns:a16="http://schemas.microsoft.com/office/drawing/2014/main" id="{05B4AAD1-06BE-DC23-C38D-E1831E5FD870}"/>
              </a:ext>
            </a:extLst>
          </p:cNvPr>
          <p:cNvSpPr txBox="1"/>
          <p:nvPr/>
        </p:nvSpPr>
        <p:spPr>
          <a:xfrm>
            <a:off x="3264562" y="5297296"/>
            <a:ext cx="3193775" cy="954107"/>
          </a:xfrm>
          <a:prstGeom prst="rect">
            <a:avLst/>
          </a:prstGeom>
          <a:noFill/>
        </p:spPr>
        <p:txBody>
          <a:bodyPr wrap="square" lIns="91440" tIns="45720" rIns="91440" bIns="45720" rtlCol="0" anchor="t">
            <a:spAutoFit/>
          </a:bodyPr>
          <a:lstStyle/>
          <a:p>
            <a:r>
              <a:rPr lang="en-GB" sz="2000" b="1" u="sng" dirty="0"/>
              <a:t>Miss McManus</a:t>
            </a:r>
          </a:p>
          <a:p>
            <a:r>
              <a:rPr lang="en-GB" dirty="0"/>
              <a:t>The </a:t>
            </a:r>
            <a:r>
              <a:rPr lang="en-GB" b="1" dirty="0"/>
              <a:t>Owl Babies</a:t>
            </a:r>
            <a:r>
              <a:rPr lang="en-GB" dirty="0"/>
              <a:t> class teacher (Thurs - Fri) and EYFS Lead.</a:t>
            </a:r>
          </a:p>
        </p:txBody>
      </p:sp>
    </p:spTree>
    <p:extLst>
      <p:ext uri="{BB962C8B-B14F-4D97-AF65-F5344CB8AC3E}">
        <p14:creationId xmlns:p14="http://schemas.microsoft.com/office/powerpoint/2010/main" val="184987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53F9-F330-B966-F72D-132C51313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BBE6A-F0C8-64A4-9D43-F832E86CC2B8}"/>
              </a:ext>
            </a:extLst>
          </p:cNvPr>
          <p:cNvSpPr>
            <a:spLocks noGrp="1"/>
          </p:cNvSpPr>
          <p:nvPr>
            <p:ph type="title"/>
          </p:nvPr>
        </p:nvSpPr>
        <p:spPr>
          <a:xfrm>
            <a:off x="650535" y="921896"/>
            <a:ext cx="10890929" cy="1097280"/>
          </a:xfrm>
        </p:spPr>
        <p:txBody>
          <a:bodyPr>
            <a:normAutofit/>
          </a:bodyPr>
          <a:lstStyle/>
          <a:p>
            <a:pPr algn="ctr"/>
            <a:r>
              <a:rPr lang="en-GB" sz="6000" dirty="0"/>
              <a:t>School website</a:t>
            </a:r>
          </a:p>
        </p:txBody>
      </p:sp>
      <p:sp>
        <p:nvSpPr>
          <p:cNvPr id="3" name="Content Placeholder 2">
            <a:extLst>
              <a:ext uri="{FF2B5EF4-FFF2-40B4-BE49-F238E27FC236}">
                <a16:creationId xmlns:a16="http://schemas.microsoft.com/office/drawing/2014/main" id="{8ED6382F-D721-AA1C-244E-75519DE98A9A}"/>
              </a:ext>
            </a:extLst>
          </p:cNvPr>
          <p:cNvSpPr>
            <a:spLocks noGrp="1"/>
          </p:cNvSpPr>
          <p:nvPr>
            <p:ph idx="1"/>
          </p:nvPr>
        </p:nvSpPr>
        <p:spPr>
          <a:xfrm>
            <a:off x="640079" y="2183767"/>
            <a:ext cx="10890928" cy="3566160"/>
          </a:xfrm>
        </p:spPr>
        <p:txBody>
          <a:bodyPr/>
          <a:lstStyle/>
          <a:p>
            <a:r>
              <a:rPr lang="en-GB" dirty="0"/>
              <a:t>You can find more information about EYFS at St Johns at:</a:t>
            </a:r>
          </a:p>
          <a:p>
            <a:endParaRPr lang="en-GB" dirty="0"/>
          </a:p>
          <a:p>
            <a:pPr marL="0" indent="0" algn="ctr">
              <a:buNone/>
            </a:pPr>
            <a:r>
              <a:rPr lang="en-GB" sz="2800" b="1" dirty="0"/>
              <a:t>https://www.st-john.leicester.sch.uk  </a:t>
            </a:r>
          </a:p>
          <a:p>
            <a:pPr marL="0" indent="0" algn="ctr">
              <a:buNone/>
            </a:pPr>
            <a:r>
              <a:rPr lang="en-GB" sz="2800" b="1" dirty="0"/>
              <a:t>Key Information</a:t>
            </a:r>
          </a:p>
          <a:p>
            <a:pPr marL="0" indent="0" algn="ctr">
              <a:buNone/>
            </a:pPr>
            <a:r>
              <a:rPr lang="en-GB" sz="2800" b="1" dirty="0"/>
              <a:t>EYFS at St Johns</a:t>
            </a:r>
          </a:p>
        </p:txBody>
      </p:sp>
    </p:spTree>
    <p:extLst>
      <p:ext uri="{BB962C8B-B14F-4D97-AF65-F5344CB8AC3E}">
        <p14:creationId xmlns:p14="http://schemas.microsoft.com/office/powerpoint/2010/main" val="285273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7451C-0024-2A3E-5D26-CD59778BF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9786D-0046-948C-D646-A9C51F3EAADD}"/>
              </a:ext>
            </a:extLst>
          </p:cNvPr>
          <p:cNvSpPr>
            <a:spLocks noGrp="1"/>
          </p:cNvSpPr>
          <p:nvPr>
            <p:ph type="title"/>
          </p:nvPr>
        </p:nvSpPr>
        <p:spPr>
          <a:xfrm>
            <a:off x="650535" y="921896"/>
            <a:ext cx="10890929" cy="1097280"/>
          </a:xfrm>
        </p:spPr>
        <p:txBody>
          <a:bodyPr>
            <a:normAutofit/>
          </a:bodyPr>
          <a:lstStyle/>
          <a:p>
            <a:pPr algn="ctr"/>
            <a:r>
              <a:rPr lang="en-GB" sz="6000" dirty="0"/>
              <a:t>Class Reps</a:t>
            </a:r>
          </a:p>
        </p:txBody>
      </p:sp>
      <p:sp>
        <p:nvSpPr>
          <p:cNvPr id="3" name="Content Placeholder 2">
            <a:extLst>
              <a:ext uri="{FF2B5EF4-FFF2-40B4-BE49-F238E27FC236}">
                <a16:creationId xmlns:a16="http://schemas.microsoft.com/office/drawing/2014/main" id="{14942FFA-448B-9A49-1DDB-538032DDF0C9}"/>
              </a:ext>
            </a:extLst>
          </p:cNvPr>
          <p:cNvSpPr>
            <a:spLocks noGrp="1"/>
          </p:cNvSpPr>
          <p:nvPr>
            <p:ph idx="1"/>
          </p:nvPr>
        </p:nvSpPr>
        <p:spPr>
          <a:xfrm>
            <a:off x="640079" y="2183767"/>
            <a:ext cx="10890928" cy="3566160"/>
          </a:xfrm>
        </p:spPr>
        <p:txBody>
          <a:bodyPr>
            <a:normAutofit/>
          </a:bodyPr>
          <a:lstStyle/>
          <a:p>
            <a:pPr algn="ctr"/>
            <a:r>
              <a:rPr lang="en-GB" sz="3600" dirty="0"/>
              <a:t>If you are interested, please speak to your child’s class teacher!</a:t>
            </a:r>
          </a:p>
        </p:txBody>
      </p:sp>
    </p:spTree>
    <p:extLst>
      <p:ext uri="{BB962C8B-B14F-4D97-AF65-F5344CB8AC3E}">
        <p14:creationId xmlns:p14="http://schemas.microsoft.com/office/powerpoint/2010/main" val="71190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8111-1C29-0809-F1E0-31FF58A60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105EC-1BE6-FD6F-B692-328E1792B87A}"/>
              </a:ext>
            </a:extLst>
          </p:cNvPr>
          <p:cNvSpPr>
            <a:spLocks noGrp="1"/>
          </p:cNvSpPr>
          <p:nvPr>
            <p:ph type="title"/>
          </p:nvPr>
        </p:nvSpPr>
        <p:spPr>
          <a:xfrm>
            <a:off x="650535" y="921896"/>
            <a:ext cx="10890929" cy="1097280"/>
          </a:xfrm>
        </p:spPr>
        <p:txBody>
          <a:bodyPr>
            <a:normAutofit/>
          </a:bodyPr>
          <a:lstStyle/>
          <a:p>
            <a:pPr algn="ctr"/>
            <a:r>
              <a:rPr lang="en-GB" sz="6000" dirty="0"/>
              <a:t>What will my child learn?</a:t>
            </a:r>
          </a:p>
        </p:txBody>
      </p:sp>
      <p:pic>
        <p:nvPicPr>
          <p:cNvPr id="6" name="Picture 5">
            <a:extLst>
              <a:ext uri="{FF2B5EF4-FFF2-40B4-BE49-F238E27FC236}">
                <a16:creationId xmlns:a16="http://schemas.microsoft.com/office/drawing/2014/main" id="{C0C42439-0440-9C0B-6C04-2B0DA8B9FA0B}"/>
              </a:ext>
            </a:extLst>
          </p:cNvPr>
          <p:cNvPicPr>
            <a:picLocks noChangeAspect="1"/>
          </p:cNvPicPr>
          <p:nvPr/>
        </p:nvPicPr>
        <p:blipFill>
          <a:blip r:embed="rId2"/>
          <a:stretch>
            <a:fillRect/>
          </a:stretch>
        </p:blipFill>
        <p:spPr>
          <a:xfrm>
            <a:off x="3934798" y="2470426"/>
            <a:ext cx="3590264" cy="1486766"/>
          </a:xfrm>
          <a:prstGeom prst="rect">
            <a:avLst/>
          </a:prstGeom>
        </p:spPr>
      </p:pic>
      <p:pic>
        <p:nvPicPr>
          <p:cNvPr id="8" name="Picture 7">
            <a:extLst>
              <a:ext uri="{FF2B5EF4-FFF2-40B4-BE49-F238E27FC236}">
                <a16:creationId xmlns:a16="http://schemas.microsoft.com/office/drawing/2014/main" id="{82896D91-5A94-ED61-497D-3289767A5628}"/>
              </a:ext>
            </a:extLst>
          </p:cNvPr>
          <p:cNvPicPr>
            <a:picLocks noChangeAspect="1"/>
          </p:cNvPicPr>
          <p:nvPr/>
        </p:nvPicPr>
        <p:blipFill>
          <a:blip r:embed="rId3"/>
          <a:stretch>
            <a:fillRect/>
          </a:stretch>
        </p:blipFill>
        <p:spPr>
          <a:xfrm>
            <a:off x="4957320" y="1999392"/>
            <a:ext cx="1857634" cy="333422"/>
          </a:xfrm>
          <a:prstGeom prst="rect">
            <a:avLst/>
          </a:prstGeom>
        </p:spPr>
      </p:pic>
      <p:pic>
        <p:nvPicPr>
          <p:cNvPr id="10" name="Picture 9">
            <a:extLst>
              <a:ext uri="{FF2B5EF4-FFF2-40B4-BE49-F238E27FC236}">
                <a16:creationId xmlns:a16="http://schemas.microsoft.com/office/drawing/2014/main" id="{56B1BE64-E2CE-9676-93DC-984CD18064DD}"/>
              </a:ext>
            </a:extLst>
          </p:cNvPr>
          <p:cNvPicPr>
            <a:picLocks noChangeAspect="1"/>
          </p:cNvPicPr>
          <p:nvPr/>
        </p:nvPicPr>
        <p:blipFill>
          <a:blip r:embed="rId4"/>
          <a:stretch>
            <a:fillRect/>
          </a:stretch>
        </p:blipFill>
        <p:spPr>
          <a:xfrm>
            <a:off x="4957320" y="4236968"/>
            <a:ext cx="1933845" cy="342948"/>
          </a:xfrm>
          <a:prstGeom prst="rect">
            <a:avLst/>
          </a:prstGeom>
        </p:spPr>
      </p:pic>
      <p:pic>
        <p:nvPicPr>
          <p:cNvPr id="12" name="Picture 11">
            <a:extLst>
              <a:ext uri="{FF2B5EF4-FFF2-40B4-BE49-F238E27FC236}">
                <a16:creationId xmlns:a16="http://schemas.microsoft.com/office/drawing/2014/main" id="{B809EF2E-8772-2499-694D-48C384C0AD00}"/>
              </a:ext>
            </a:extLst>
          </p:cNvPr>
          <p:cNvPicPr>
            <a:picLocks noChangeAspect="1"/>
          </p:cNvPicPr>
          <p:nvPr/>
        </p:nvPicPr>
        <p:blipFill>
          <a:blip r:embed="rId5"/>
          <a:srcRect b="48738"/>
          <a:stretch/>
        </p:blipFill>
        <p:spPr>
          <a:xfrm>
            <a:off x="1883765" y="4805097"/>
            <a:ext cx="3538811" cy="1486766"/>
          </a:xfrm>
          <a:prstGeom prst="rect">
            <a:avLst/>
          </a:prstGeom>
        </p:spPr>
      </p:pic>
      <p:pic>
        <p:nvPicPr>
          <p:cNvPr id="14" name="Picture 13">
            <a:extLst>
              <a:ext uri="{FF2B5EF4-FFF2-40B4-BE49-F238E27FC236}">
                <a16:creationId xmlns:a16="http://schemas.microsoft.com/office/drawing/2014/main" id="{D9334F67-B124-7EE6-A07C-867573E66B44}"/>
              </a:ext>
            </a:extLst>
          </p:cNvPr>
          <p:cNvPicPr>
            <a:picLocks noChangeAspect="1"/>
          </p:cNvPicPr>
          <p:nvPr/>
        </p:nvPicPr>
        <p:blipFill>
          <a:blip r:embed="rId5"/>
          <a:srcRect t="49634"/>
          <a:stretch/>
        </p:blipFill>
        <p:spPr>
          <a:xfrm>
            <a:off x="5422576" y="4805097"/>
            <a:ext cx="3590264" cy="1482010"/>
          </a:xfrm>
          <a:prstGeom prst="rect">
            <a:avLst/>
          </a:prstGeom>
        </p:spPr>
      </p:pic>
    </p:spTree>
    <p:extLst>
      <p:ext uri="{BB962C8B-B14F-4D97-AF65-F5344CB8AC3E}">
        <p14:creationId xmlns:p14="http://schemas.microsoft.com/office/powerpoint/2010/main" val="146679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CD10-9B82-4790-23DF-6544D6FC1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91696-3EBF-AECE-E55A-FF9F1097BB08}"/>
              </a:ext>
            </a:extLst>
          </p:cNvPr>
          <p:cNvSpPr>
            <a:spLocks noGrp="1"/>
          </p:cNvSpPr>
          <p:nvPr>
            <p:ph type="title"/>
          </p:nvPr>
        </p:nvSpPr>
        <p:spPr>
          <a:xfrm>
            <a:off x="650535" y="921896"/>
            <a:ext cx="10890929" cy="1097280"/>
          </a:xfrm>
        </p:spPr>
        <p:txBody>
          <a:bodyPr>
            <a:normAutofit/>
          </a:bodyPr>
          <a:lstStyle/>
          <a:p>
            <a:pPr algn="ctr"/>
            <a:r>
              <a:rPr lang="en-GB" sz="6000" dirty="0"/>
              <a:t>How will they learn?</a:t>
            </a:r>
          </a:p>
        </p:txBody>
      </p:sp>
      <p:sp>
        <p:nvSpPr>
          <p:cNvPr id="3" name="Content Placeholder 2">
            <a:extLst>
              <a:ext uri="{FF2B5EF4-FFF2-40B4-BE49-F238E27FC236}">
                <a16:creationId xmlns:a16="http://schemas.microsoft.com/office/drawing/2014/main" id="{D1F0500A-D751-23AB-5655-DA80AFA32FD5}"/>
              </a:ext>
            </a:extLst>
          </p:cNvPr>
          <p:cNvSpPr>
            <a:spLocks noGrp="1"/>
          </p:cNvSpPr>
          <p:nvPr>
            <p:ph idx="1"/>
          </p:nvPr>
        </p:nvSpPr>
        <p:spPr>
          <a:xfrm>
            <a:off x="640079" y="2183767"/>
            <a:ext cx="7619501" cy="4516836"/>
          </a:xfrm>
        </p:spPr>
        <p:txBody>
          <a:bodyPr>
            <a:normAutofit fontScale="85000" lnSpcReduction="10000"/>
          </a:bodyPr>
          <a:lstStyle/>
          <a:p>
            <a:r>
              <a:rPr lang="en-GB" b="1" dirty="0"/>
              <a:t>Adult led carpet times and small groups </a:t>
            </a:r>
            <a:r>
              <a:rPr lang="en-GB" dirty="0"/>
              <a:t>– Formal lessons are taught to the whole class on the carpet. These last around 10 minutes at the start of the year and gradually build up to around half an hour. The children then complete activities in small groups with their teacher or ta. </a:t>
            </a:r>
          </a:p>
          <a:p>
            <a:endParaRPr lang="en-GB" dirty="0"/>
          </a:p>
          <a:p>
            <a:endParaRPr lang="en-GB" dirty="0"/>
          </a:p>
          <a:p>
            <a:r>
              <a:rPr lang="en-GB" b="1" dirty="0"/>
              <a:t>Continuous provision and child led activities </a:t>
            </a:r>
            <a:r>
              <a:rPr lang="en-GB" dirty="0"/>
              <a:t>– Each of the areas of learning have a special dedicated area in the classroom. The children have free access to these areas and can choose what they want to play with. We ensure that each area is well organised and inviting, and full of authentic and interesting resources that challenge the children and encourage them to play in an open ended way. The children also have free flow access to our outdoor area.</a:t>
            </a:r>
          </a:p>
        </p:txBody>
      </p:sp>
      <p:pic>
        <p:nvPicPr>
          <p:cNvPr id="4" name="Picture 3" descr="A group of children sitting on the ground&#10;&#10;Description automatically generated">
            <a:extLst>
              <a:ext uri="{FF2B5EF4-FFF2-40B4-BE49-F238E27FC236}">
                <a16:creationId xmlns:a16="http://schemas.microsoft.com/office/drawing/2014/main" id="{D2036D6D-424B-1623-8D3B-78C86E41ECC8}"/>
              </a:ext>
            </a:extLst>
          </p:cNvPr>
          <p:cNvPicPr>
            <a:picLocks noChangeAspect="1"/>
          </p:cNvPicPr>
          <p:nvPr/>
        </p:nvPicPr>
        <p:blipFill>
          <a:blip r:embed="rId2"/>
          <a:stretch>
            <a:fillRect/>
          </a:stretch>
        </p:blipFill>
        <p:spPr>
          <a:xfrm>
            <a:off x="9860120" y="1285408"/>
            <a:ext cx="2011284" cy="1467536"/>
          </a:xfrm>
          <a:prstGeom prst="rect">
            <a:avLst/>
          </a:prstGeom>
        </p:spPr>
      </p:pic>
      <p:pic>
        <p:nvPicPr>
          <p:cNvPr id="5" name="Picture 4" descr="A group of children holding signs&#10;&#10;Description automatically generated">
            <a:extLst>
              <a:ext uri="{FF2B5EF4-FFF2-40B4-BE49-F238E27FC236}">
                <a16:creationId xmlns:a16="http://schemas.microsoft.com/office/drawing/2014/main" id="{D3AE0A8A-67CF-8592-5A54-4513876D7636}"/>
              </a:ext>
            </a:extLst>
          </p:cNvPr>
          <p:cNvPicPr>
            <a:picLocks noChangeAspect="1"/>
          </p:cNvPicPr>
          <p:nvPr/>
        </p:nvPicPr>
        <p:blipFill>
          <a:blip r:embed="rId3"/>
          <a:stretch>
            <a:fillRect/>
          </a:stretch>
        </p:blipFill>
        <p:spPr>
          <a:xfrm>
            <a:off x="8127393" y="2512805"/>
            <a:ext cx="2155859" cy="1587455"/>
          </a:xfrm>
          <a:prstGeom prst="rect">
            <a:avLst/>
          </a:prstGeom>
        </p:spPr>
      </p:pic>
      <p:pic>
        <p:nvPicPr>
          <p:cNvPr id="7" name="Picture 6" descr="A child and child standing outside with a pot of food&#10;&#10;Description automatically generated">
            <a:extLst>
              <a:ext uri="{FF2B5EF4-FFF2-40B4-BE49-F238E27FC236}">
                <a16:creationId xmlns:a16="http://schemas.microsoft.com/office/drawing/2014/main" id="{689F857B-71E1-507F-8AB0-9C9FF46D74C2}"/>
              </a:ext>
            </a:extLst>
          </p:cNvPr>
          <p:cNvPicPr>
            <a:picLocks noChangeAspect="1"/>
          </p:cNvPicPr>
          <p:nvPr/>
        </p:nvPicPr>
        <p:blipFill>
          <a:blip r:embed="rId4"/>
          <a:stretch>
            <a:fillRect/>
          </a:stretch>
        </p:blipFill>
        <p:spPr>
          <a:xfrm>
            <a:off x="9860120" y="3849877"/>
            <a:ext cx="2011284" cy="1488023"/>
          </a:xfrm>
          <a:prstGeom prst="rect">
            <a:avLst/>
          </a:prstGeom>
        </p:spPr>
      </p:pic>
      <p:pic>
        <p:nvPicPr>
          <p:cNvPr id="8" name="Picture 7" descr="A child playing a guitar in a classroom&#10;&#10;Description automatically generated">
            <a:extLst>
              <a:ext uri="{FF2B5EF4-FFF2-40B4-BE49-F238E27FC236}">
                <a16:creationId xmlns:a16="http://schemas.microsoft.com/office/drawing/2014/main" id="{15398770-9F96-B1F2-AEE3-07C357DA94A2}"/>
              </a:ext>
            </a:extLst>
          </p:cNvPr>
          <p:cNvPicPr>
            <a:picLocks noChangeAspect="1"/>
          </p:cNvPicPr>
          <p:nvPr/>
        </p:nvPicPr>
        <p:blipFill>
          <a:blip r:embed="rId5"/>
          <a:stretch>
            <a:fillRect/>
          </a:stretch>
        </p:blipFill>
        <p:spPr>
          <a:xfrm>
            <a:off x="8236994" y="4975146"/>
            <a:ext cx="2046258" cy="1587456"/>
          </a:xfrm>
          <a:prstGeom prst="rect">
            <a:avLst/>
          </a:prstGeom>
        </p:spPr>
      </p:pic>
    </p:spTree>
    <p:extLst>
      <p:ext uri="{BB962C8B-B14F-4D97-AF65-F5344CB8AC3E}">
        <p14:creationId xmlns:p14="http://schemas.microsoft.com/office/powerpoint/2010/main" val="227679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7A223-635A-9156-5603-83AFD5BF7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E6775-7508-3E4A-C467-99601F6340EB}"/>
              </a:ext>
            </a:extLst>
          </p:cNvPr>
          <p:cNvSpPr>
            <a:spLocks noGrp="1"/>
          </p:cNvSpPr>
          <p:nvPr>
            <p:ph type="title"/>
          </p:nvPr>
        </p:nvSpPr>
        <p:spPr>
          <a:xfrm>
            <a:off x="650535" y="921896"/>
            <a:ext cx="10890929" cy="1097280"/>
          </a:xfrm>
        </p:spPr>
        <p:txBody>
          <a:bodyPr>
            <a:normAutofit/>
          </a:bodyPr>
          <a:lstStyle/>
          <a:p>
            <a:pPr algn="ctr"/>
            <a:r>
              <a:rPr lang="en-GB" sz="6000" dirty="0"/>
              <a:t>St Johns Church</a:t>
            </a:r>
          </a:p>
        </p:txBody>
      </p:sp>
      <p:sp>
        <p:nvSpPr>
          <p:cNvPr id="3" name="Content Placeholder 2">
            <a:extLst>
              <a:ext uri="{FF2B5EF4-FFF2-40B4-BE49-F238E27FC236}">
                <a16:creationId xmlns:a16="http://schemas.microsoft.com/office/drawing/2014/main" id="{C4BF4F17-C968-451C-4F62-7908A1412C6B}"/>
              </a:ext>
            </a:extLst>
          </p:cNvPr>
          <p:cNvSpPr>
            <a:spLocks noGrp="1"/>
          </p:cNvSpPr>
          <p:nvPr>
            <p:ph idx="1"/>
          </p:nvPr>
        </p:nvSpPr>
        <p:spPr>
          <a:xfrm>
            <a:off x="640079" y="2183767"/>
            <a:ext cx="10890928" cy="3566160"/>
          </a:xfrm>
        </p:spPr>
        <p:txBody>
          <a:bodyPr/>
          <a:lstStyle/>
          <a:p>
            <a:pPr marL="0" indent="0">
              <a:buNone/>
            </a:pPr>
            <a:r>
              <a:rPr lang="en-GB" dirty="0"/>
              <a:t>We have a close relationship with the Church. We visit around once a half term to celebrate events in the Christian calendar. Members of the church often come in to school to deliver assemblies. We also have a reflection area in each classroom and the children have the opportunity to take part in collective worship everyday – either through assemblies or class prayers. For those children who would rather not pray, we invite them to take this time as an opportunity for quiet reflection. </a:t>
            </a:r>
          </a:p>
          <a:p>
            <a:endParaRPr lang="en-GB" dirty="0"/>
          </a:p>
        </p:txBody>
      </p:sp>
      <p:pic>
        <p:nvPicPr>
          <p:cNvPr id="4" name="Picture 3" descr="A group of children standing around a large fountain&#10;&#10;Description automatically generated">
            <a:extLst>
              <a:ext uri="{FF2B5EF4-FFF2-40B4-BE49-F238E27FC236}">
                <a16:creationId xmlns:a16="http://schemas.microsoft.com/office/drawing/2014/main" id="{F8EF71EB-7F0B-823F-8443-F198619EC280}"/>
              </a:ext>
            </a:extLst>
          </p:cNvPr>
          <p:cNvPicPr>
            <a:picLocks noChangeAspect="1"/>
          </p:cNvPicPr>
          <p:nvPr/>
        </p:nvPicPr>
        <p:blipFill>
          <a:blip r:embed="rId2"/>
          <a:stretch>
            <a:fillRect/>
          </a:stretch>
        </p:blipFill>
        <p:spPr>
          <a:xfrm>
            <a:off x="4902011" y="4412963"/>
            <a:ext cx="2817923" cy="2099842"/>
          </a:xfrm>
          <a:prstGeom prst="rect">
            <a:avLst/>
          </a:prstGeom>
        </p:spPr>
      </p:pic>
    </p:spTree>
    <p:extLst>
      <p:ext uri="{BB962C8B-B14F-4D97-AF65-F5344CB8AC3E}">
        <p14:creationId xmlns:p14="http://schemas.microsoft.com/office/powerpoint/2010/main" val="196813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a row of cakes&#10;&#10;AI-generated content may be incorrect.">
            <a:extLst>
              <a:ext uri="{FF2B5EF4-FFF2-40B4-BE49-F238E27FC236}">
                <a16:creationId xmlns:a16="http://schemas.microsoft.com/office/drawing/2014/main" id="{7C48C8B3-9579-4D72-D53B-0BBA06709545}"/>
              </a:ext>
            </a:extLst>
          </p:cNvPr>
          <p:cNvPicPr>
            <a:picLocks noChangeAspect="1"/>
          </p:cNvPicPr>
          <p:nvPr/>
        </p:nvPicPr>
        <p:blipFill>
          <a:blip r:embed="rId2"/>
          <a:stretch>
            <a:fillRect/>
          </a:stretch>
        </p:blipFill>
        <p:spPr>
          <a:xfrm>
            <a:off x="3767138" y="285750"/>
            <a:ext cx="4657725" cy="6286500"/>
          </a:xfrm>
          <a:prstGeom prst="rect">
            <a:avLst/>
          </a:prstGeom>
        </p:spPr>
      </p:pic>
    </p:spTree>
    <p:extLst>
      <p:ext uri="{BB962C8B-B14F-4D97-AF65-F5344CB8AC3E}">
        <p14:creationId xmlns:p14="http://schemas.microsoft.com/office/powerpoint/2010/main" val="264619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011E8-51FD-B3BE-BBDB-25CCB85CE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6A160-B090-6D0C-47EC-0DFC12C1F414}"/>
              </a:ext>
            </a:extLst>
          </p:cNvPr>
          <p:cNvSpPr>
            <a:spLocks noGrp="1"/>
          </p:cNvSpPr>
          <p:nvPr>
            <p:ph type="title"/>
          </p:nvPr>
        </p:nvSpPr>
        <p:spPr>
          <a:xfrm>
            <a:off x="650535" y="921896"/>
            <a:ext cx="10890929" cy="1097280"/>
          </a:xfrm>
        </p:spPr>
        <p:txBody>
          <a:bodyPr>
            <a:normAutofit/>
          </a:bodyPr>
          <a:lstStyle/>
          <a:p>
            <a:pPr algn="ctr"/>
            <a:r>
              <a:rPr lang="en-GB" sz="6000" dirty="0"/>
              <a:t>Timings of the day</a:t>
            </a:r>
          </a:p>
        </p:txBody>
      </p:sp>
      <p:sp>
        <p:nvSpPr>
          <p:cNvPr id="3" name="Content Placeholder 2">
            <a:extLst>
              <a:ext uri="{FF2B5EF4-FFF2-40B4-BE49-F238E27FC236}">
                <a16:creationId xmlns:a16="http://schemas.microsoft.com/office/drawing/2014/main" id="{55138072-D079-9883-56EE-EB3120038D92}"/>
              </a:ext>
            </a:extLst>
          </p:cNvPr>
          <p:cNvSpPr>
            <a:spLocks noGrp="1"/>
          </p:cNvSpPr>
          <p:nvPr>
            <p:ph idx="1"/>
          </p:nvPr>
        </p:nvSpPr>
        <p:spPr>
          <a:xfrm>
            <a:off x="460196" y="1898954"/>
            <a:ext cx="11441993" cy="4959046"/>
          </a:xfrm>
        </p:spPr>
        <p:txBody>
          <a:bodyPr>
            <a:normAutofit fontScale="85000" lnSpcReduction="20000"/>
          </a:bodyPr>
          <a:lstStyle/>
          <a:p>
            <a:r>
              <a:rPr lang="en-GB" dirty="0"/>
              <a:t>8:30 EYFS Gate (East Avenue) will be opened. Please wait with your children and ensure they refrain from playing on the outdoor equipment during this time.</a:t>
            </a:r>
          </a:p>
          <a:p>
            <a:r>
              <a:rPr lang="en-GB" dirty="0"/>
              <a:t>8:45 Class doors will open – your teacher will greet your child and help them to put their belongings away independently.</a:t>
            </a:r>
          </a:p>
          <a:p>
            <a:r>
              <a:rPr lang="en-GB" dirty="0"/>
              <a:t>8:55 Class doors will be closed.</a:t>
            </a:r>
          </a:p>
          <a:p>
            <a:r>
              <a:rPr lang="en-GB" dirty="0"/>
              <a:t>9:00 The gate will be locked – if you arrive after this time, please take your child to the school office to be marked as late.</a:t>
            </a:r>
          </a:p>
          <a:p>
            <a:r>
              <a:rPr lang="en-GB" dirty="0"/>
              <a:t>10:00 Fruit and Milk</a:t>
            </a:r>
          </a:p>
          <a:p>
            <a:r>
              <a:rPr lang="en-GB" dirty="0"/>
              <a:t>10:10-10:25 Break time</a:t>
            </a:r>
          </a:p>
          <a:p>
            <a:r>
              <a:rPr lang="en-GB" dirty="0"/>
              <a:t>11:45-12:45 Lunch time</a:t>
            </a:r>
          </a:p>
          <a:p>
            <a:r>
              <a:rPr lang="en-GB" dirty="0"/>
              <a:t>2:00-2:20 Break time</a:t>
            </a:r>
          </a:p>
          <a:p>
            <a:r>
              <a:rPr lang="en-GB" dirty="0"/>
              <a:t>3:00 EYFS Gate will be opened. </a:t>
            </a:r>
          </a:p>
          <a:p>
            <a:r>
              <a:rPr lang="en-GB" dirty="0"/>
              <a:t>3:15 Home time – please call the office and let us know if you are running late or if a different adult will be collecting your child – we will not release your child to an unfamiliar adult without confirmation from you.</a:t>
            </a:r>
          </a:p>
        </p:txBody>
      </p:sp>
    </p:spTree>
    <p:extLst>
      <p:ext uri="{BB962C8B-B14F-4D97-AF65-F5344CB8AC3E}">
        <p14:creationId xmlns:p14="http://schemas.microsoft.com/office/powerpoint/2010/main" val="69124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A6F8-1EA7-725E-20E0-AF29366A5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49249-4504-E11F-CFC8-DE5F182F2EA6}"/>
              </a:ext>
            </a:extLst>
          </p:cNvPr>
          <p:cNvSpPr>
            <a:spLocks noGrp="1"/>
          </p:cNvSpPr>
          <p:nvPr>
            <p:ph type="title"/>
          </p:nvPr>
        </p:nvSpPr>
        <p:spPr>
          <a:xfrm>
            <a:off x="650535" y="921896"/>
            <a:ext cx="10890929" cy="1097280"/>
          </a:xfrm>
        </p:spPr>
        <p:txBody>
          <a:bodyPr>
            <a:normAutofit/>
          </a:bodyPr>
          <a:lstStyle/>
          <a:p>
            <a:pPr algn="ctr"/>
            <a:r>
              <a:rPr lang="en-GB" sz="6000" dirty="0"/>
              <a:t>Eating and Drinking</a:t>
            </a:r>
          </a:p>
        </p:txBody>
      </p:sp>
      <p:sp>
        <p:nvSpPr>
          <p:cNvPr id="3" name="Content Placeholder 2">
            <a:extLst>
              <a:ext uri="{FF2B5EF4-FFF2-40B4-BE49-F238E27FC236}">
                <a16:creationId xmlns:a16="http://schemas.microsoft.com/office/drawing/2014/main" id="{0DBD8BEF-46E5-7265-CC30-8E4CA69EAB4E}"/>
              </a:ext>
            </a:extLst>
          </p:cNvPr>
          <p:cNvSpPr>
            <a:spLocks noGrp="1"/>
          </p:cNvSpPr>
          <p:nvPr>
            <p:ph idx="1"/>
          </p:nvPr>
        </p:nvSpPr>
        <p:spPr>
          <a:xfrm>
            <a:off x="650535" y="1868973"/>
            <a:ext cx="7139816" cy="4247013"/>
          </a:xfrm>
        </p:spPr>
        <p:txBody>
          <a:bodyPr>
            <a:normAutofit fontScale="85000" lnSpcReduction="20000"/>
          </a:bodyPr>
          <a:lstStyle/>
          <a:p>
            <a:pPr marL="0" indent="0">
              <a:buNone/>
            </a:pPr>
            <a:r>
              <a:rPr lang="en-GB" b="1" dirty="0"/>
              <a:t>Fruit and Milk</a:t>
            </a:r>
          </a:p>
          <a:p>
            <a:pPr marL="0" indent="0">
              <a:buNone/>
            </a:pPr>
            <a:r>
              <a:rPr lang="en-GB" dirty="0"/>
              <a:t>At 10am, the children are offered fruit and milk. Fruit is provided for all children. Milk is free for all children until they are five. We ask that you do not send your own snacks in to school. </a:t>
            </a:r>
          </a:p>
          <a:p>
            <a:pPr marL="0" indent="0">
              <a:buNone/>
            </a:pPr>
            <a:r>
              <a:rPr lang="en-GB" b="1" dirty="0"/>
              <a:t>School dinners</a:t>
            </a:r>
          </a:p>
          <a:p>
            <a:pPr marL="0" indent="0">
              <a:buNone/>
            </a:pPr>
            <a:r>
              <a:rPr lang="en-GB" dirty="0"/>
              <a:t>All children in Reception are entitled to free school dinners. These are served in the hall, and the children eat together at tables. The children are also given water and a pudding.</a:t>
            </a:r>
          </a:p>
          <a:p>
            <a:pPr marL="0" indent="0">
              <a:buNone/>
            </a:pPr>
            <a:r>
              <a:rPr lang="en-GB" dirty="0"/>
              <a:t>Children are welcome to bring their own </a:t>
            </a:r>
            <a:r>
              <a:rPr lang="en-GB" b="1" dirty="0"/>
              <a:t>packed lunch </a:t>
            </a:r>
            <a:r>
              <a:rPr lang="en-GB" dirty="0"/>
              <a:t>if they prefer.</a:t>
            </a:r>
          </a:p>
          <a:p>
            <a:pPr marL="0" indent="0">
              <a:buNone/>
            </a:pPr>
            <a:r>
              <a:rPr lang="en-GB" b="1" dirty="0"/>
              <a:t>Water</a:t>
            </a:r>
          </a:p>
          <a:p>
            <a:pPr marL="0" indent="0">
              <a:buNone/>
            </a:pPr>
            <a:r>
              <a:rPr lang="en-GB" dirty="0"/>
              <a:t>Please send your child to school with a bottle of water everyday. Please make sure that your child’s bottle is named. They will have access to this throughout the day.</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8763233B-3A70-204E-51D6-0774DFE005C3}"/>
              </a:ext>
            </a:extLst>
          </p:cNvPr>
          <p:cNvPicPr>
            <a:picLocks noChangeAspect="1"/>
          </p:cNvPicPr>
          <p:nvPr/>
        </p:nvPicPr>
        <p:blipFill>
          <a:blip r:embed="rId2"/>
          <a:stretch>
            <a:fillRect/>
          </a:stretch>
        </p:blipFill>
        <p:spPr>
          <a:xfrm>
            <a:off x="8213649" y="2019176"/>
            <a:ext cx="3327815" cy="4205793"/>
          </a:xfrm>
          <a:prstGeom prst="rect">
            <a:avLst/>
          </a:prstGeom>
        </p:spPr>
      </p:pic>
    </p:spTree>
    <p:extLst>
      <p:ext uri="{BB962C8B-B14F-4D97-AF65-F5344CB8AC3E}">
        <p14:creationId xmlns:p14="http://schemas.microsoft.com/office/powerpoint/2010/main" val="307611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60F7-2A9B-AFD4-6D53-229C57552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1E09C-ABBD-7469-024E-A6B9667813D3}"/>
              </a:ext>
            </a:extLst>
          </p:cNvPr>
          <p:cNvSpPr>
            <a:spLocks noGrp="1"/>
          </p:cNvSpPr>
          <p:nvPr>
            <p:ph type="title"/>
          </p:nvPr>
        </p:nvSpPr>
        <p:spPr>
          <a:xfrm>
            <a:off x="650535" y="921896"/>
            <a:ext cx="10890929" cy="1097280"/>
          </a:xfrm>
        </p:spPr>
        <p:txBody>
          <a:bodyPr>
            <a:normAutofit/>
          </a:bodyPr>
          <a:lstStyle/>
          <a:p>
            <a:pPr algn="ctr"/>
            <a:r>
              <a:rPr lang="en-GB" sz="6000" dirty="0"/>
              <a:t>Illness and Absence</a:t>
            </a:r>
          </a:p>
        </p:txBody>
      </p:sp>
      <p:sp>
        <p:nvSpPr>
          <p:cNvPr id="3" name="Content Placeholder 2">
            <a:extLst>
              <a:ext uri="{FF2B5EF4-FFF2-40B4-BE49-F238E27FC236}">
                <a16:creationId xmlns:a16="http://schemas.microsoft.com/office/drawing/2014/main" id="{92A9E8AA-D371-1F7E-F3ED-85A1617FD3FD}"/>
              </a:ext>
            </a:extLst>
          </p:cNvPr>
          <p:cNvSpPr>
            <a:spLocks noGrp="1"/>
          </p:cNvSpPr>
          <p:nvPr>
            <p:ph idx="1"/>
          </p:nvPr>
        </p:nvSpPr>
        <p:spPr>
          <a:xfrm>
            <a:off x="640079" y="2183767"/>
            <a:ext cx="10890928" cy="3566160"/>
          </a:xfrm>
        </p:spPr>
        <p:txBody>
          <a:bodyPr>
            <a:normAutofit fontScale="85000" lnSpcReduction="10000"/>
          </a:bodyPr>
          <a:lstStyle/>
          <a:p>
            <a:r>
              <a:rPr lang="en-GB" dirty="0"/>
              <a:t>We understand that children are sometimes not well enough to attend school. If your child is unwell, please contact the school office in the morning to let them know. </a:t>
            </a:r>
          </a:p>
          <a:p>
            <a:r>
              <a:rPr lang="en-GB" dirty="0"/>
              <a:t>If your child has vomited, please do not send your child to school for 48 hours, to ensure that the illness is not passed on to other children and staff.</a:t>
            </a:r>
          </a:p>
          <a:p>
            <a:r>
              <a:rPr lang="en-GB" dirty="0"/>
              <a:t>If your child is unexpectedly absent and we have not heard from you, the office will give you a ring to make sure everything is okay. </a:t>
            </a:r>
          </a:p>
          <a:p>
            <a:r>
              <a:rPr lang="en-GB" dirty="0"/>
              <a:t>Absences for other reasons will need to be authorised via the school office.</a:t>
            </a:r>
          </a:p>
          <a:p>
            <a:endParaRPr lang="en-GB" dirty="0"/>
          </a:p>
          <a:p>
            <a:pPr marL="0" indent="0" algn="ctr">
              <a:buNone/>
            </a:pPr>
            <a:r>
              <a:rPr lang="en-GB" sz="3900" b="1" dirty="0"/>
              <a:t>School office - 0116 270 9932</a:t>
            </a:r>
          </a:p>
        </p:txBody>
      </p:sp>
    </p:spTree>
    <p:extLst>
      <p:ext uri="{BB962C8B-B14F-4D97-AF65-F5344CB8AC3E}">
        <p14:creationId xmlns:p14="http://schemas.microsoft.com/office/powerpoint/2010/main" val="257998397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0 xmlns="1dd9d729-07fc-44f9-a1c4-c2a5e4a4b8f3" xsi:nil="true"/>
    <TaxCatchAll xmlns="f18fb8da-4a74-4d6b-b816-b25b32a597d7" xsi:nil="true"/>
    <lcf76f155ced4ddcb4097134ff3c332f xmlns="1dd9d729-07fc-44f9-a1c4-c2a5e4a4b8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64559F16CA81458761C49F61F25AD8" ma:contentTypeVersion="17" ma:contentTypeDescription="Create a new document." ma:contentTypeScope="" ma:versionID="d61b3b9e929b74a8c695fe8f9e16d6b5">
  <xsd:schema xmlns:xsd="http://www.w3.org/2001/XMLSchema" xmlns:xs="http://www.w3.org/2001/XMLSchema" xmlns:p="http://schemas.microsoft.com/office/2006/metadata/properties" xmlns:ns2="1dd9d729-07fc-44f9-a1c4-c2a5e4a4b8f3" xmlns:ns3="f18fb8da-4a74-4d6b-b816-b25b32a597d7" targetNamespace="http://schemas.microsoft.com/office/2006/metadata/properties" ma:root="true" ma:fieldsID="3c98555c11072de21b6b3332b2ceb609" ns2:_="" ns3:_="">
    <xsd:import namespace="1dd9d729-07fc-44f9-a1c4-c2a5e4a4b8f3"/>
    <xsd:import namespace="f18fb8da-4a74-4d6b-b816-b25b32a597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Order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9d729-07fc-44f9-a1c4-c2a5e4a4b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7a1aaf-c6f4-413b-bca4-48ec6e19b2c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rder0" ma:index="23" nillable="true" ma:displayName="Order" ma:format="Dropdown" ma:internalName="Order0">
      <xsd:simpleType>
        <xsd:union memberTypes="dms:Text">
          <xsd:simpleType>
            <xsd:restriction base="dms:Choice">
              <xsd:enumeration value="Choice 1"/>
              <xsd:enumeration value="Choice 2"/>
              <xsd:enumeration value="Choice 3"/>
            </xsd:restriction>
          </xsd:simpleType>
        </xsd:un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8fb8da-4a74-4d6b-b816-b25b32a597d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d66f105-0f68-4afc-9781-41bae4384180}" ma:internalName="TaxCatchAll" ma:showField="CatchAllData" ma:web="f18fb8da-4a74-4d6b-b816-b25b32a597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088EF-3F8B-4078-96E8-7D7AE78C6264}">
  <ds:schemaRefs>
    <ds:schemaRef ds:uri="http://schemas.microsoft.com/office/2006/metadata/properties"/>
    <ds:schemaRef ds:uri="http://schemas.microsoft.com/office/infopath/2007/PartnerControls"/>
    <ds:schemaRef ds:uri="1dd9d729-07fc-44f9-a1c4-c2a5e4a4b8f3"/>
    <ds:schemaRef ds:uri="f18fb8da-4a74-4d6b-b816-b25b32a597d7"/>
  </ds:schemaRefs>
</ds:datastoreItem>
</file>

<file path=customXml/itemProps2.xml><?xml version="1.0" encoding="utf-8"?>
<ds:datastoreItem xmlns:ds="http://schemas.openxmlformats.org/officeDocument/2006/customXml" ds:itemID="{D3C8134F-FC07-4B99-BFBB-A6F8B4C7686A}">
  <ds:schemaRefs>
    <ds:schemaRef ds:uri="http://schemas.microsoft.com/sharepoint/v3/contenttype/forms"/>
  </ds:schemaRefs>
</ds:datastoreItem>
</file>

<file path=customXml/itemProps3.xml><?xml version="1.0" encoding="utf-8"?>
<ds:datastoreItem xmlns:ds="http://schemas.openxmlformats.org/officeDocument/2006/customXml" ds:itemID="{4FB053AC-B255-4A8C-9C34-523600972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9d729-07fc-44f9-a1c4-c2a5e4a4b8f3"/>
    <ds:schemaRef ds:uri="f18fb8da-4a74-4d6b-b816-b25b32a59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1879</Words>
  <Application>Microsoft Office PowerPoint</Application>
  <PresentationFormat>Widescreen</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DashVTI</vt:lpstr>
      <vt:lpstr>Welcome to EYFS at St Johns!</vt:lpstr>
      <vt:lpstr>Meet the Teachers! </vt:lpstr>
      <vt:lpstr>What will my child learn?</vt:lpstr>
      <vt:lpstr>How will they learn?</vt:lpstr>
      <vt:lpstr>St Johns Church</vt:lpstr>
      <vt:lpstr>PowerPoint Presentation</vt:lpstr>
      <vt:lpstr>Timings of the day</vt:lpstr>
      <vt:lpstr>Eating and Drinking</vt:lpstr>
      <vt:lpstr>Illness and Absence</vt:lpstr>
      <vt:lpstr>Accidents at school</vt:lpstr>
      <vt:lpstr>Going to the toilet</vt:lpstr>
      <vt:lpstr>Uniform</vt:lpstr>
      <vt:lpstr>Homework and Reading</vt:lpstr>
      <vt:lpstr>Breakfast Club</vt:lpstr>
      <vt:lpstr>After School Club</vt:lpstr>
      <vt:lpstr>PowerPoint Presentation</vt:lpstr>
      <vt:lpstr>Preparing your child for the first day</vt:lpstr>
      <vt:lpstr>Communication</vt:lpstr>
      <vt:lpstr>What happens next?</vt:lpstr>
      <vt:lpstr>School website</vt:lpstr>
      <vt:lpstr>Class Reps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McManus</dc:creator>
  <cp:lastModifiedBy>Lauren McManus</cp:lastModifiedBy>
  <cp:revision>6</cp:revision>
  <dcterms:created xsi:type="dcterms:W3CDTF">2025-05-17T20:40:14Z</dcterms:created>
  <dcterms:modified xsi:type="dcterms:W3CDTF">2025-06-05T06:24:42Z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0x010100C764559F16CA81458761C49F61F25AD8</vt:lpwstr>
  </property>
  <property fmtid="{D5CDD505-2E9C-101B-9397-08002B2CF9AE}" pid="3" name="MediaServiceImageTags">
    <vt:lpwstr/>
  </property>
</Properties>
</file>