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6" r:id="rId10"/>
    <p:sldId id="264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658"/>
    <a:srgbClr val="FFFF66"/>
    <a:srgbClr val="F2A22C"/>
    <a:srgbClr val="27F7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CFA5C-5C17-4772-9BBC-2B6883B6E756}" v="40" dt="2024-03-21T17:40:17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5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13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679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1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0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1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63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4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9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2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51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559B0E-29DB-473C-93DD-B48F0C93990C}" type="datetimeFigureOut">
              <a:rPr lang="en-GB" smtClean="0"/>
              <a:t>17/07/2024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0AAFD83-01B2-4D3F-90C6-8AAEC85A5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50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1CA2540-FD07-4286-91E4-8D0DE4E50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1FE05-0831-81D5-0916-8120911FE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762" y="1227279"/>
            <a:ext cx="4328819" cy="2509213"/>
          </a:xfrm>
        </p:spPr>
        <p:txBody>
          <a:bodyPr>
            <a:normAutofit/>
          </a:bodyPr>
          <a:lstStyle/>
          <a:p>
            <a:r>
              <a:rPr lang="en-GB" dirty="0"/>
              <a:t>Maths Calculations  Year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A25E9-4005-18FF-B77F-744901125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762" y="3812694"/>
            <a:ext cx="4328819" cy="1371599"/>
          </a:xfrm>
        </p:spPr>
        <p:txBody>
          <a:bodyPr>
            <a:normAutofit/>
          </a:bodyPr>
          <a:lstStyle/>
          <a:p>
            <a:r>
              <a:rPr lang="en-GB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Methods for teaching the four calculations at St. David’s.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4924F5-CDC2-4DFA-82F3-4843ADD67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5" t="89389" r="26987" b="24"/>
          <a:stretch/>
        </p:blipFill>
        <p:spPr>
          <a:xfrm flipH="1">
            <a:off x="0" y="-1"/>
            <a:ext cx="2596444" cy="8727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D59812-6820-446C-B994-0D059C97D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7" t="72411" b="13751"/>
          <a:stretch/>
        </p:blipFill>
        <p:spPr>
          <a:xfrm>
            <a:off x="10473994" y="5564567"/>
            <a:ext cx="1341545" cy="1293433"/>
          </a:xfrm>
          <a:custGeom>
            <a:avLst/>
            <a:gdLst>
              <a:gd name="connsiteX0" fmla="*/ 0 w 1341545"/>
              <a:gd name="connsiteY0" fmla="*/ 0 h 1293433"/>
              <a:gd name="connsiteX1" fmla="*/ 1341545 w 1341545"/>
              <a:gd name="connsiteY1" fmla="*/ 0 h 1293433"/>
              <a:gd name="connsiteX2" fmla="*/ 1341545 w 1341545"/>
              <a:gd name="connsiteY2" fmla="*/ 1293433 h 1293433"/>
              <a:gd name="connsiteX3" fmla="*/ 150847 w 1341545"/>
              <a:gd name="connsiteY3" fmla="*/ 1293433 h 1293433"/>
              <a:gd name="connsiteX4" fmla="*/ 66240 w 1341545"/>
              <a:gd name="connsiteY4" fmla="*/ 1183451 h 1293433"/>
              <a:gd name="connsiteX5" fmla="*/ 0 w 1341545"/>
              <a:gd name="connsiteY5" fmla="*/ 1061841 h 1293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1545" h="1293433">
                <a:moveTo>
                  <a:pt x="0" y="0"/>
                </a:moveTo>
                <a:lnTo>
                  <a:pt x="1341545" y="0"/>
                </a:lnTo>
                <a:lnTo>
                  <a:pt x="1341545" y="1293433"/>
                </a:lnTo>
                <a:lnTo>
                  <a:pt x="150847" y="1293433"/>
                </a:lnTo>
                <a:lnTo>
                  <a:pt x="66240" y="1183451"/>
                </a:lnTo>
                <a:lnTo>
                  <a:pt x="0" y="1061841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C86C1B-24E6-0197-FCC9-7473A7068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7539" y="948266"/>
            <a:ext cx="4589245" cy="4743406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44ED7C-1917-40D8-8B42-1B1C27BC5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8252"/>
          <a:stretch/>
        </p:blipFill>
        <p:spPr>
          <a:xfrm flipH="1">
            <a:off x="0" y="3142319"/>
            <a:ext cx="4605339" cy="3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5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E1112-28A3-1A06-924B-303341D2043F}"/>
              </a:ext>
            </a:extLst>
          </p:cNvPr>
          <p:cNvSpPr/>
          <p:nvPr/>
        </p:nvSpPr>
        <p:spPr>
          <a:xfrm>
            <a:off x="292628" y="191170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735" y="805637"/>
            <a:ext cx="10292263" cy="56283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Expanded horizontal method, leading to columnar multiplication: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concept of exchange is reinforced through continued use of manipulatives.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Teachers </a:t>
            </a:r>
            <a:r>
              <a:rPr lang="en-GB" sz="1400" cap="none" dirty="0">
                <a:latin typeface="Arial" panose="020B0604020202020204" pitchFamily="34" charset="0"/>
                <a:ea typeface="Calibri" panose="020F0502020204030204" pitchFamily="34" charset="0"/>
              </a:rPr>
              <a:t>model:</a:t>
            </a:r>
            <a:endParaRPr lang="en-GB" sz="14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76163-847E-C42F-9C7C-A0D445094389}"/>
              </a:ext>
            </a:extLst>
          </p:cNvPr>
          <p:cNvSpPr/>
          <p:nvPr/>
        </p:nvSpPr>
        <p:spPr>
          <a:xfrm>
            <a:off x="5991791" y="4404120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071DBD-B664-B2E6-79FF-2FABCB258BF1}"/>
              </a:ext>
            </a:extLst>
          </p:cNvPr>
          <p:cNvSpPr/>
          <p:nvPr/>
        </p:nvSpPr>
        <p:spPr>
          <a:xfrm>
            <a:off x="292629" y="440412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B98515-A9EB-307A-4804-54926045D160}"/>
              </a:ext>
            </a:extLst>
          </p:cNvPr>
          <p:cNvSpPr/>
          <p:nvPr/>
        </p:nvSpPr>
        <p:spPr>
          <a:xfrm>
            <a:off x="5991791" y="1907920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8403D-451B-C839-D543-A33E34169650}"/>
              </a:ext>
            </a:extLst>
          </p:cNvPr>
          <p:cNvSpPr txBox="1"/>
          <p:nvPr/>
        </p:nvSpPr>
        <p:spPr>
          <a:xfrm>
            <a:off x="6193836" y="2069642"/>
            <a:ext cx="4709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1: Partition the numbers into hundreds, tens and ones. </a:t>
            </a:r>
          </a:p>
          <a:p>
            <a:r>
              <a:rPr lang="en-GB" dirty="0"/>
              <a:t>Multiply each column by the multiplier. </a:t>
            </a:r>
          </a:p>
          <a:p>
            <a:r>
              <a:rPr lang="en-GB" dirty="0"/>
              <a:t>Then add the hundreds, tens and ones to find the total.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31D56-7362-20A3-0717-AA2791216B7C}"/>
              </a:ext>
            </a:extLst>
          </p:cNvPr>
          <p:cNvSpPr txBox="1"/>
          <p:nvPr/>
        </p:nvSpPr>
        <p:spPr>
          <a:xfrm>
            <a:off x="5991791" y="4530531"/>
            <a:ext cx="51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2: we now move to vertical layout but continue to partition into hundreds, tens and ones.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233B7-9A93-2588-5BAB-D8BB0B60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60" y="2069642"/>
            <a:ext cx="3059171" cy="196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061D5C-4DE0-C403-10B9-5FA330153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60" y="4446904"/>
            <a:ext cx="2578569" cy="19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5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674722" y="2679191"/>
            <a:ext cx="5264902" cy="2785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805728" y="2600325"/>
            <a:ext cx="56705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</a:p>
          <a:p>
            <a:endParaRPr lang="en-GB" dirty="0"/>
          </a:p>
          <a:p>
            <a:r>
              <a:rPr lang="en-GB" dirty="0"/>
              <a:t>•Knows times tables</a:t>
            </a:r>
          </a:p>
          <a:p>
            <a:r>
              <a:rPr lang="en-GB" dirty="0"/>
              <a:t>•Have place value awareness.</a:t>
            </a:r>
          </a:p>
          <a:p>
            <a:r>
              <a:rPr lang="en-GB" dirty="0"/>
              <a:t>•Procedural fluency.</a:t>
            </a:r>
          </a:p>
          <a:p>
            <a:r>
              <a:rPr lang="en-GB" dirty="0"/>
              <a:t>•Organisation (layout)</a:t>
            </a:r>
          </a:p>
          <a:p>
            <a:r>
              <a:rPr lang="en-GB" dirty="0"/>
              <a:t>•Ability to estimate</a:t>
            </a:r>
          </a:p>
          <a:p>
            <a:r>
              <a:rPr lang="en-GB" dirty="0"/>
              <a:t>•Can check for errors.</a:t>
            </a:r>
          </a:p>
        </p:txBody>
      </p:sp>
    </p:spTree>
    <p:extLst>
      <p:ext uri="{BB962C8B-B14F-4D97-AF65-F5344CB8AC3E}">
        <p14:creationId xmlns:p14="http://schemas.microsoft.com/office/powerpoint/2010/main" val="224101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E1112-28A3-1A06-924B-303341D2043F}"/>
              </a:ext>
            </a:extLst>
          </p:cNvPr>
          <p:cNvSpPr/>
          <p:nvPr/>
        </p:nvSpPr>
        <p:spPr>
          <a:xfrm>
            <a:off x="292628" y="191170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735" y="805637"/>
            <a:ext cx="10292263" cy="56283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Expanded horizontal method, leading to columnar </a:t>
            </a:r>
            <a:r>
              <a:rPr lang="en-GB" sz="1400" cap="none" dirty="0">
                <a:latin typeface="Arial" panose="020B0604020202020204" pitchFamily="34" charset="0"/>
                <a:ea typeface="Calibri" panose="020F0502020204030204" pitchFamily="34" charset="0"/>
              </a:rPr>
              <a:t>division</a:t>
            </a: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Dividing a 3 or 2-digit by 1-digit number, representing this efficiently on a number line, also in relation to long division: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concept of exchange is reinforced through continued use of manipulatives.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Teachers </a:t>
            </a:r>
            <a:r>
              <a:rPr lang="en-GB" sz="1400" cap="none" dirty="0">
                <a:latin typeface="Arial" panose="020B0604020202020204" pitchFamily="34" charset="0"/>
                <a:ea typeface="Calibri" panose="020F0502020204030204" pitchFamily="34" charset="0"/>
              </a:rPr>
              <a:t>model:</a:t>
            </a:r>
            <a:endParaRPr lang="en-GB" sz="14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76163-847E-C42F-9C7C-A0D445094389}"/>
              </a:ext>
            </a:extLst>
          </p:cNvPr>
          <p:cNvSpPr/>
          <p:nvPr/>
        </p:nvSpPr>
        <p:spPr>
          <a:xfrm>
            <a:off x="5991791" y="4404120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071DBD-B664-B2E6-79FF-2FABCB258BF1}"/>
              </a:ext>
            </a:extLst>
          </p:cNvPr>
          <p:cNvSpPr/>
          <p:nvPr/>
        </p:nvSpPr>
        <p:spPr>
          <a:xfrm>
            <a:off x="292629" y="440412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B98515-A9EB-307A-4804-54926045D160}"/>
              </a:ext>
            </a:extLst>
          </p:cNvPr>
          <p:cNvSpPr/>
          <p:nvPr/>
        </p:nvSpPr>
        <p:spPr>
          <a:xfrm>
            <a:off x="6096000" y="1862812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8403D-451B-C839-D543-A33E34169650}"/>
              </a:ext>
            </a:extLst>
          </p:cNvPr>
          <p:cNvSpPr txBox="1"/>
          <p:nvPr/>
        </p:nvSpPr>
        <p:spPr>
          <a:xfrm>
            <a:off x="6193836" y="2069642"/>
            <a:ext cx="4709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1: Using known multiplication facts subtract these amounts from the larger number. Continue until you have reached 0 or the remainder is smaller than the divisor. Now count the number of chunks e.g. 20 + 8 = 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31D56-7362-20A3-0717-AA2791216B7C}"/>
              </a:ext>
            </a:extLst>
          </p:cNvPr>
          <p:cNvSpPr txBox="1"/>
          <p:nvPr/>
        </p:nvSpPr>
        <p:spPr>
          <a:xfrm>
            <a:off x="5991791" y="4530531"/>
            <a:ext cx="518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2: we now move to vertical layout but continue to subtract chunks using known multiplication facts.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3D27E-2A8D-5487-21F9-176E48F58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0" y="2137121"/>
            <a:ext cx="3255839" cy="17667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1231F7-9BDD-4DDC-8043-FADD4675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2" y="4422714"/>
            <a:ext cx="2447990" cy="18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79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674722" y="2679191"/>
            <a:ext cx="5264902" cy="2785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805728" y="2600325"/>
            <a:ext cx="56705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</a:p>
          <a:p>
            <a:endParaRPr lang="en-GB" dirty="0"/>
          </a:p>
          <a:p>
            <a:r>
              <a:rPr lang="en-GB" dirty="0"/>
              <a:t>•Know times tables</a:t>
            </a:r>
          </a:p>
          <a:p>
            <a:r>
              <a:rPr lang="en-GB" dirty="0"/>
              <a:t>•Understand the effect of x ÷ by 10 and 100.</a:t>
            </a:r>
          </a:p>
          <a:p>
            <a:r>
              <a:rPr lang="en-GB" dirty="0"/>
              <a:t>•Have place value awareness.</a:t>
            </a:r>
          </a:p>
          <a:p>
            <a:r>
              <a:rPr lang="en-GB" dirty="0"/>
              <a:t>•Can subtract HTO from HTO.</a:t>
            </a:r>
          </a:p>
          <a:p>
            <a:r>
              <a:rPr lang="en-GB" dirty="0"/>
              <a:t>•Organisation (layout)</a:t>
            </a:r>
          </a:p>
          <a:p>
            <a:r>
              <a:rPr lang="en-GB" dirty="0"/>
              <a:t>•Ability to estimate</a:t>
            </a:r>
          </a:p>
          <a:p>
            <a:r>
              <a:rPr lang="en-GB" dirty="0"/>
              <a:t>•Can check for errors</a:t>
            </a:r>
          </a:p>
        </p:txBody>
      </p:sp>
    </p:spTree>
    <p:extLst>
      <p:ext uri="{BB962C8B-B14F-4D97-AF65-F5344CB8AC3E}">
        <p14:creationId xmlns:p14="http://schemas.microsoft.com/office/powerpoint/2010/main" val="66686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2AD3-DE0C-185B-116F-6A23FA0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4 National Curriculum objectives.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6D278-D2BB-6077-543D-C7F5C5A347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25798"/>
          </a:xfrm>
        </p:spPr>
        <p:txBody>
          <a:bodyPr>
            <a:normAutofit fontScale="62500" lnSpcReduction="20000"/>
          </a:bodyPr>
          <a:lstStyle/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Year 4: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Pupils should be taught to: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add and subtract numbers with up to 4 digits using the formal written methods of columnar addition and subtraction where appropriate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estimate and use inverse operations to check answers to a calculation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addition and subtraction two-step problems in contexts, deciding which operations and methods to use and why.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recall multiplication and division facts for multiplication tables up to 12 × 12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place value, known and derived facts to multiply and divide mentally, including: multiplying by 0 and 1; dividing by 1; multiplying together three numbers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recognise and use factor pairs and commutativity in mental calculations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multiply two-digit and three-digit numbers by a one-digit number using formal written layout 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solve problems involving multiplying and adding, including using the distributive law to multiply two digit numbers by one digit, integer scaling problems and harder correspondence problems such as n objects are connected to m objects.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6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09DAD01-7643-B5E1-8AC4-0D0AEC49143A}"/>
              </a:ext>
            </a:extLst>
          </p:cNvPr>
          <p:cNvSpPr/>
          <p:nvPr/>
        </p:nvSpPr>
        <p:spPr>
          <a:xfrm>
            <a:off x="10281056" y="2170706"/>
            <a:ext cx="1815528" cy="2739077"/>
          </a:xfrm>
          <a:prstGeom prst="rect">
            <a:avLst/>
          </a:prstGeom>
          <a:solidFill>
            <a:srgbClr val="F8265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9761FC-45C9-FF2F-C8CD-63401A2D59A8}"/>
              </a:ext>
            </a:extLst>
          </p:cNvPr>
          <p:cNvSpPr/>
          <p:nvPr/>
        </p:nvSpPr>
        <p:spPr>
          <a:xfrm>
            <a:off x="8405867" y="1813729"/>
            <a:ext cx="1624709" cy="3526403"/>
          </a:xfrm>
          <a:prstGeom prst="rect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B853EA-012F-C309-E89D-2557EF9EE89D}"/>
              </a:ext>
            </a:extLst>
          </p:cNvPr>
          <p:cNvSpPr/>
          <p:nvPr/>
        </p:nvSpPr>
        <p:spPr>
          <a:xfrm>
            <a:off x="6810297" y="1389692"/>
            <a:ext cx="1277509" cy="37689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1E13FA-7F36-54B8-F7EF-2EAFF5EE2918}"/>
              </a:ext>
            </a:extLst>
          </p:cNvPr>
          <p:cNvSpPr/>
          <p:nvPr/>
        </p:nvSpPr>
        <p:spPr>
          <a:xfrm>
            <a:off x="5299545" y="1085280"/>
            <a:ext cx="1280160" cy="2393342"/>
          </a:xfrm>
          <a:prstGeom prst="rect">
            <a:avLst/>
          </a:prstGeom>
          <a:solidFill>
            <a:srgbClr val="F2A22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1E74D-B692-F261-6CC0-72C80C4D9837}"/>
              </a:ext>
            </a:extLst>
          </p:cNvPr>
          <p:cNvSpPr/>
          <p:nvPr/>
        </p:nvSpPr>
        <p:spPr>
          <a:xfrm>
            <a:off x="3068541" y="676754"/>
            <a:ext cx="1903013" cy="5039340"/>
          </a:xfrm>
          <a:prstGeom prst="rect">
            <a:avLst/>
          </a:prstGeom>
          <a:solidFill>
            <a:srgbClr val="27F7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A4367-A61E-A436-B3C2-D88E7E5E68DF}"/>
              </a:ext>
            </a:extLst>
          </p:cNvPr>
          <p:cNvSpPr/>
          <p:nvPr/>
        </p:nvSpPr>
        <p:spPr>
          <a:xfrm>
            <a:off x="95416" y="222638"/>
            <a:ext cx="2764403" cy="60588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1CF88C-47F3-2793-525A-86FE1A6CA84C}"/>
              </a:ext>
            </a:extLst>
          </p:cNvPr>
          <p:cNvSpPr txBox="1"/>
          <p:nvPr/>
        </p:nvSpPr>
        <p:spPr>
          <a:xfrm>
            <a:off x="2859819" y="55660"/>
            <a:ext cx="64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Vocabulary related to the four calculations for Year EYFS – Year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43E118-B6E7-7C48-90DC-40923A2E6A59}"/>
              </a:ext>
            </a:extLst>
          </p:cNvPr>
          <p:cNvSpPr txBox="1"/>
          <p:nvPr/>
        </p:nvSpPr>
        <p:spPr>
          <a:xfrm>
            <a:off x="159026" y="637891"/>
            <a:ext cx="13119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more (than) less (than) total </a:t>
            </a:r>
          </a:p>
          <a:p>
            <a:r>
              <a:rPr lang="en-GB" dirty="0"/>
              <a:t>fewer (than) equal (to) most </a:t>
            </a:r>
          </a:p>
          <a:p>
            <a:r>
              <a:rPr lang="en-GB" dirty="0"/>
              <a:t>least </a:t>
            </a:r>
          </a:p>
          <a:p>
            <a:r>
              <a:rPr lang="en-GB" dirty="0"/>
              <a:t>sum difference between total </a:t>
            </a:r>
          </a:p>
          <a:p>
            <a:r>
              <a:rPr lang="en-GB" dirty="0"/>
              <a:t>first </a:t>
            </a:r>
          </a:p>
          <a:p>
            <a:r>
              <a:rPr lang="en-GB" dirty="0"/>
              <a:t>plus add(</a:t>
            </a:r>
            <a:r>
              <a:rPr lang="en-GB" dirty="0" err="1"/>
              <a:t>ition</a:t>
            </a:r>
            <a:r>
              <a:rPr lang="en-GB" dirty="0"/>
              <a:t>) subtract(ion)</a:t>
            </a:r>
          </a:p>
          <a:p>
            <a:r>
              <a:rPr lang="en-GB" dirty="0"/>
              <a:t>minus ones tens column(s) multiples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CE38F-D252-D7D9-F7A3-02663430C26B}"/>
              </a:ext>
            </a:extLst>
          </p:cNvPr>
          <p:cNvSpPr txBox="1"/>
          <p:nvPr/>
        </p:nvSpPr>
        <p:spPr>
          <a:xfrm>
            <a:off x="1754589" y="1745886"/>
            <a:ext cx="110523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odd even double halve pair </a:t>
            </a:r>
          </a:p>
          <a:p>
            <a:r>
              <a:rPr lang="en-GB" dirty="0"/>
              <a:t>how much how many larger smaller estimate compare together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113123-6A45-A2DF-9111-E27305ABE4CC}"/>
              </a:ext>
            </a:extLst>
          </p:cNvPr>
          <p:cNvSpPr txBox="1"/>
          <p:nvPr/>
        </p:nvSpPr>
        <p:spPr>
          <a:xfrm>
            <a:off x="270344" y="318052"/>
            <a:ext cx="2138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EYFS/Year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4B9E3-078F-F347-331D-BD2490F1B3DC}"/>
              </a:ext>
            </a:extLst>
          </p:cNvPr>
          <p:cNvSpPr txBox="1"/>
          <p:nvPr/>
        </p:nvSpPr>
        <p:spPr>
          <a:xfrm>
            <a:off x="3154679" y="858081"/>
            <a:ext cx="19142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2</a:t>
            </a:r>
          </a:p>
          <a:p>
            <a:endParaRPr lang="en-GB" dirty="0"/>
          </a:p>
          <a:p>
            <a:r>
              <a:rPr lang="en-GB" dirty="0"/>
              <a:t>multiple commutative</a:t>
            </a:r>
          </a:p>
          <a:p>
            <a:r>
              <a:rPr lang="en-GB" dirty="0"/>
              <a:t>&gt;as ‘greater than’ </a:t>
            </a:r>
          </a:p>
          <a:p>
            <a:r>
              <a:rPr lang="en-GB" dirty="0"/>
              <a:t>&lt; as ‘less than’ partition </a:t>
            </a:r>
          </a:p>
          <a:p>
            <a:r>
              <a:rPr lang="en-GB" dirty="0"/>
              <a:t>place holder</a:t>
            </a:r>
          </a:p>
          <a:p>
            <a:r>
              <a:rPr lang="en-GB" dirty="0"/>
              <a:t>place value estimate </a:t>
            </a:r>
          </a:p>
          <a:p>
            <a:r>
              <a:rPr lang="en-GB" dirty="0"/>
              <a:t>estimation </a:t>
            </a:r>
          </a:p>
          <a:p>
            <a:r>
              <a:rPr lang="en-GB" dirty="0"/>
              <a:t>inverse </a:t>
            </a:r>
          </a:p>
          <a:p>
            <a:r>
              <a:rPr lang="en-GB" dirty="0"/>
              <a:t>array </a:t>
            </a:r>
          </a:p>
          <a:p>
            <a:r>
              <a:rPr lang="en-GB" dirty="0"/>
              <a:t>calculate</a:t>
            </a:r>
          </a:p>
          <a:p>
            <a:r>
              <a:rPr lang="en-GB" dirty="0"/>
              <a:t>multiplication division </a:t>
            </a:r>
          </a:p>
          <a:p>
            <a:r>
              <a:rPr lang="en-GB" dirty="0"/>
              <a:t>times tables</a:t>
            </a:r>
          </a:p>
          <a:p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DCABD-06CA-882D-8552-F963E16541EA}"/>
              </a:ext>
            </a:extLst>
          </p:cNvPr>
          <p:cNvSpPr txBox="1"/>
          <p:nvPr/>
        </p:nvSpPr>
        <p:spPr>
          <a:xfrm>
            <a:off x="5342283" y="1170298"/>
            <a:ext cx="11946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3</a:t>
            </a:r>
          </a:p>
          <a:p>
            <a:endParaRPr lang="en-GB" dirty="0"/>
          </a:p>
          <a:p>
            <a:r>
              <a:rPr lang="en-GB" dirty="0"/>
              <a:t>multiple(s) inverse operations integer(s) decimal(s) remainder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E1603-0C06-740A-4EE1-95AA168D3430}"/>
              </a:ext>
            </a:extLst>
          </p:cNvPr>
          <p:cNvSpPr txBox="1"/>
          <p:nvPr/>
        </p:nvSpPr>
        <p:spPr>
          <a:xfrm>
            <a:off x="6949440" y="1389692"/>
            <a:ext cx="12059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4</a:t>
            </a:r>
          </a:p>
          <a:p>
            <a:endParaRPr lang="en-GB" dirty="0"/>
          </a:p>
          <a:p>
            <a:r>
              <a:rPr lang="en-GB" dirty="0"/>
              <a:t>round rounding</a:t>
            </a:r>
          </a:p>
          <a:p>
            <a:r>
              <a:rPr lang="en-GB" dirty="0"/>
              <a:t>negative </a:t>
            </a:r>
          </a:p>
          <a:p>
            <a:r>
              <a:rPr lang="en-GB" dirty="0"/>
              <a:t>operation </a:t>
            </a:r>
          </a:p>
          <a:p>
            <a:r>
              <a:rPr lang="en-GB" dirty="0"/>
              <a:t>Factor</a:t>
            </a:r>
          </a:p>
          <a:p>
            <a:r>
              <a:rPr lang="en-GB" dirty="0"/>
              <a:t>factor pairs distributive associative derive remainder</a:t>
            </a:r>
          </a:p>
          <a:p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28E239-28C6-9940-8E75-BE7D87AB45FD}"/>
              </a:ext>
            </a:extLst>
          </p:cNvPr>
          <p:cNvSpPr txBox="1"/>
          <p:nvPr/>
        </p:nvSpPr>
        <p:spPr>
          <a:xfrm>
            <a:off x="8473448" y="2047461"/>
            <a:ext cx="1355699" cy="2862322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dirty="0"/>
              <a:t>Year 5</a:t>
            </a:r>
          </a:p>
          <a:p>
            <a:endParaRPr lang="en-GB" dirty="0"/>
          </a:p>
          <a:p>
            <a:r>
              <a:rPr lang="en-GB" dirty="0"/>
              <a:t>power(s) prime complement</a:t>
            </a:r>
          </a:p>
          <a:p>
            <a:r>
              <a:rPr lang="en-GB" dirty="0"/>
              <a:t>composite prime factor square(d)</a:t>
            </a:r>
            <a:r>
              <a:rPr lang="en-GB" sz="1200" dirty="0"/>
              <a:t>2</a:t>
            </a:r>
            <a:r>
              <a:rPr lang="en-GB" dirty="0"/>
              <a:t> cube(d)</a:t>
            </a:r>
            <a:r>
              <a:rPr lang="en-GB" sz="1200" dirty="0"/>
              <a:t>3</a:t>
            </a:r>
            <a:r>
              <a:rPr lang="en-GB" dirty="0"/>
              <a:t> equivalence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9C65FD-91CC-FB7D-FDBC-91B9F5EF65AF}"/>
              </a:ext>
            </a:extLst>
          </p:cNvPr>
          <p:cNvSpPr txBox="1"/>
          <p:nvPr/>
        </p:nvSpPr>
        <p:spPr>
          <a:xfrm>
            <a:off x="10381090" y="2557396"/>
            <a:ext cx="17154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Year 6</a:t>
            </a:r>
          </a:p>
          <a:p>
            <a:endParaRPr lang="en-GB" dirty="0"/>
          </a:p>
          <a:p>
            <a:r>
              <a:rPr lang="en-GB" dirty="0"/>
              <a:t>long division Multi-step common factors common multiple</a:t>
            </a:r>
          </a:p>
        </p:txBody>
      </p:sp>
    </p:spTree>
    <p:extLst>
      <p:ext uri="{BB962C8B-B14F-4D97-AF65-F5344CB8AC3E}">
        <p14:creationId xmlns:p14="http://schemas.microsoft.com/office/powerpoint/2010/main" val="65322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E1112-28A3-1A06-924B-303341D2043F}"/>
              </a:ext>
            </a:extLst>
          </p:cNvPr>
          <p:cNvSpPr/>
          <p:nvPr/>
        </p:nvSpPr>
        <p:spPr>
          <a:xfrm>
            <a:off x="292628" y="191170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735" y="805637"/>
            <a:ext cx="10292263" cy="56283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Expanded horizontal method, leading to columnar addition: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concept of exchange is reinforced through continued use of manipulatives.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Teachers </a:t>
            </a:r>
            <a:r>
              <a:rPr lang="en-GB" sz="1400" cap="none" dirty="0">
                <a:latin typeface="Arial" panose="020B0604020202020204" pitchFamily="34" charset="0"/>
                <a:ea typeface="Calibri" panose="020F0502020204030204" pitchFamily="34" charset="0"/>
              </a:rPr>
              <a:t>model:</a:t>
            </a:r>
            <a:endParaRPr lang="en-GB" sz="14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255FC-E94C-1A24-24D5-30184496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662" y="1929329"/>
            <a:ext cx="2967376" cy="232229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1276163-847E-C42F-9C7C-A0D445094389}"/>
              </a:ext>
            </a:extLst>
          </p:cNvPr>
          <p:cNvSpPr/>
          <p:nvPr/>
        </p:nvSpPr>
        <p:spPr>
          <a:xfrm>
            <a:off x="5991791" y="4404120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071DBD-B664-B2E6-79FF-2FABCB258BF1}"/>
              </a:ext>
            </a:extLst>
          </p:cNvPr>
          <p:cNvSpPr/>
          <p:nvPr/>
        </p:nvSpPr>
        <p:spPr>
          <a:xfrm>
            <a:off x="292629" y="440412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B98515-A9EB-307A-4804-54926045D160}"/>
              </a:ext>
            </a:extLst>
          </p:cNvPr>
          <p:cNvSpPr/>
          <p:nvPr/>
        </p:nvSpPr>
        <p:spPr>
          <a:xfrm>
            <a:off x="6096000" y="1862812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80E7-8F98-2E3F-52F1-6E6E1A35B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834" y="4453009"/>
            <a:ext cx="2949032" cy="2236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4E9620-1647-C456-F29C-90EB03B1B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673" y="1873463"/>
            <a:ext cx="2967376" cy="2298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5AAC60-C1F2-E779-CA8F-14E6E5D3D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883" y="4435511"/>
            <a:ext cx="3295495" cy="22172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7E8403D-451B-C839-D543-A33E34169650}"/>
              </a:ext>
            </a:extLst>
          </p:cNvPr>
          <p:cNvSpPr txBox="1"/>
          <p:nvPr/>
        </p:nvSpPr>
        <p:spPr>
          <a:xfrm>
            <a:off x="437656" y="2228671"/>
            <a:ext cx="167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1: Partition the numbers into hundred, tens and ones.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31D56-7362-20A3-0717-AA2791216B7C}"/>
              </a:ext>
            </a:extLst>
          </p:cNvPr>
          <p:cNvSpPr txBox="1"/>
          <p:nvPr/>
        </p:nvSpPr>
        <p:spPr>
          <a:xfrm>
            <a:off x="505735" y="4744889"/>
            <a:ext cx="167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2: add the ones together write this total below.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57E33-B2F8-7463-09AA-463D08851CFA}"/>
              </a:ext>
            </a:extLst>
          </p:cNvPr>
          <p:cNvSpPr txBox="1"/>
          <p:nvPr/>
        </p:nvSpPr>
        <p:spPr>
          <a:xfrm>
            <a:off x="6375428" y="2070147"/>
            <a:ext cx="167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3: add the tens together write this total below.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790511-791D-0D98-7734-88D175782B10}"/>
              </a:ext>
            </a:extLst>
          </p:cNvPr>
          <p:cNvSpPr txBox="1"/>
          <p:nvPr/>
        </p:nvSpPr>
        <p:spPr>
          <a:xfrm>
            <a:off x="6089941" y="4490488"/>
            <a:ext cx="1676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4: add the hundreds together write this total below.</a:t>
            </a:r>
          </a:p>
          <a:p>
            <a:r>
              <a:rPr lang="en-GB" dirty="0"/>
              <a:t>Step 5: add all totals together. </a:t>
            </a:r>
          </a:p>
        </p:txBody>
      </p:sp>
    </p:spTree>
    <p:extLst>
      <p:ext uri="{BB962C8B-B14F-4D97-AF65-F5344CB8AC3E}">
        <p14:creationId xmlns:p14="http://schemas.microsoft.com/office/powerpoint/2010/main" val="2752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371B-7EDA-3FE5-FFC6-694B77B9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 continued…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249E1-83D8-6657-6C13-F69D4BCAA64A}"/>
              </a:ext>
            </a:extLst>
          </p:cNvPr>
          <p:cNvSpPr txBox="1"/>
          <p:nvPr/>
        </p:nvSpPr>
        <p:spPr>
          <a:xfrm>
            <a:off x="3870960" y="3227341"/>
            <a:ext cx="459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Add the ones first</a:t>
            </a:r>
          </a:p>
          <a:p>
            <a:r>
              <a:rPr lang="en-GB" dirty="0"/>
              <a:t>Then add the tens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ACD5C5-5030-868B-7E73-6337B5830D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cap="none" dirty="0"/>
              <a:t>Children then advance to model the addition of two 3-digit numbers through method as shown.</a:t>
            </a:r>
          </a:p>
          <a:p>
            <a:pPr mar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38F74-5474-03D0-3CA1-6CEC91696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38" y="2826900"/>
            <a:ext cx="2309060" cy="27586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F469D2-095D-F510-59B3-B9DAF7EF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19962" y="3227957"/>
            <a:ext cx="2489640" cy="19565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C293E1-3745-4033-1250-2F985C1F0884}"/>
              </a:ext>
            </a:extLst>
          </p:cNvPr>
          <p:cNvSpPr txBox="1"/>
          <p:nvPr/>
        </p:nvSpPr>
        <p:spPr>
          <a:xfrm>
            <a:off x="8363273" y="3605627"/>
            <a:ext cx="459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Then add to reach the total. </a:t>
            </a:r>
          </a:p>
        </p:txBody>
      </p:sp>
    </p:spTree>
    <p:extLst>
      <p:ext uri="{BB962C8B-B14F-4D97-AF65-F5344CB8AC3E}">
        <p14:creationId xmlns:p14="http://schemas.microsoft.com/office/powerpoint/2010/main" val="4016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674722" y="2679191"/>
            <a:ext cx="5264902" cy="27858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805728" y="2600325"/>
            <a:ext cx="5670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</a:p>
          <a:p>
            <a:endParaRPr lang="en-GB" dirty="0"/>
          </a:p>
          <a:p>
            <a:r>
              <a:rPr lang="en-GB" dirty="0"/>
              <a:t>•Add in columns. </a:t>
            </a:r>
          </a:p>
          <a:p>
            <a:r>
              <a:rPr lang="en-GB" dirty="0"/>
              <a:t>•Have place value awareness.</a:t>
            </a:r>
          </a:p>
          <a:p>
            <a:r>
              <a:rPr lang="en-GB" dirty="0"/>
              <a:t>•Organisation (layout) </a:t>
            </a:r>
          </a:p>
          <a:p>
            <a:r>
              <a:rPr lang="en-GB" dirty="0"/>
              <a:t>•Ability to estimate. </a:t>
            </a:r>
          </a:p>
          <a:p>
            <a:r>
              <a:rPr lang="en-GB" dirty="0"/>
              <a:t>•Can check answers for reasonableness</a:t>
            </a:r>
          </a:p>
        </p:txBody>
      </p:sp>
    </p:spTree>
    <p:extLst>
      <p:ext uri="{BB962C8B-B14F-4D97-AF65-F5344CB8AC3E}">
        <p14:creationId xmlns:p14="http://schemas.microsoft.com/office/powerpoint/2010/main" val="100182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5E1112-28A3-1A06-924B-303341D2043F}"/>
              </a:ext>
            </a:extLst>
          </p:cNvPr>
          <p:cNvSpPr/>
          <p:nvPr/>
        </p:nvSpPr>
        <p:spPr>
          <a:xfrm>
            <a:off x="292628" y="191170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AB47-5B2C-D715-F6AB-DF7D9A4D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90525"/>
            <a:ext cx="10364451" cy="530039"/>
          </a:xfrm>
        </p:spPr>
        <p:txBody>
          <a:bodyPr>
            <a:normAutofit fontScale="90000"/>
          </a:bodyPr>
          <a:lstStyle/>
          <a:p>
            <a:r>
              <a:rPr lang="en-GB" dirty="0"/>
              <a:t>subtraction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B9167-B35C-069B-08B4-DA6E308C78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735" y="805637"/>
            <a:ext cx="10292263" cy="562836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Expanded horizontal method, leading to columnar </a:t>
            </a:r>
            <a:r>
              <a:rPr lang="en-GB" sz="1400" cap="none" dirty="0">
                <a:latin typeface="Arial" panose="020B0604020202020204" pitchFamily="34" charset="0"/>
                <a:ea typeface="Calibri" panose="020F0502020204030204" pitchFamily="34" charset="0"/>
              </a:rPr>
              <a:t>subtrac</a:t>
            </a: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tion: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concept of exchange is reinforced through continued use of manipulatives. </a:t>
            </a:r>
          </a:p>
          <a:p>
            <a:pPr marL="0" lvl="0" indent="0">
              <a:buNone/>
            </a:pPr>
            <a:r>
              <a:rPr lang="en-GB" sz="1400" cap="non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Teachers </a:t>
            </a:r>
            <a:r>
              <a:rPr lang="en-GB" sz="1400" cap="none" dirty="0">
                <a:latin typeface="Arial" panose="020B0604020202020204" pitchFamily="34" charset="0"/>
                <a:ea typeface="Calibri" panose="020F0502020204030204" pitchFamily="34" charset="0"/>
              </a:rPr>
              <a:t>model:</a:t>
            </a:r>
            <a:endParaRPr lang="en-GB" sz="1400" cap="non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276163-847E-C42F-9C7C-A0D445094389}"/>
              </a:ext>
            </a:extLst>
          </p:cNvPr>
          <p:cNvSpPr/>
          <p:nvPr/>
        </p:nvSpPr>
        <p:spPr>
          <a:xfrm>
            <a:off x="5991791" y="4404120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071DBD-B664-B2E6-79FF-2FABCB258BF1}"/>
              </a:ext>
            </a:extLst>
          </p:cNvPr>
          <p:cNvSpPr/>
          <p:nvPr/>
        </p:nvSpPr>
        <p:spPr>
          <a:xfrm>
            <a:off x="292629" y="4404121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B98515-A9EB-307A-4804-54926045D160}"/>
              </a:ext>
            </a:extLst>
          </p:cNvPr>
          <p:cNvSpPr/>
          <p:nvPr/>
        </p:nvSpPr>
        <p:spPr>
          <a:xfrm>
            <a:off x="6096000" y="1862812"/>
            <a:ext cx="5403049" cy="22855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E8403D-451B-C839-D543-A33E34169650}"/>
              </a:ext>
            </a:extLst>
          </p:cNvPr>
          <p:cNvSpPr txBox="1"/>
          <p:nvPr/>
        </p:nvSpPr>
        <p:spPr>
          <a:xfrm>
            <a:off x="437656" y="2228671"/>
            <a:ext cx="167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1: Partition the numbers into hundred, tens and ones.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831D56-7362-20A3-0717-AA2791216B7C}"/>
              </a:ext>
            </a:extLst>
          </p:cNvPr>
          <p:cNvSpPr txBox="1"/>
          <p:nvPr/>
        </p:nvSpPr>
        <p:spPr>
          <a:xfrm>
            <a:off x="499960" y="4490488"/>
            <a:ext cx="1676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2: subtract the ones write the answer below. We need to exchange a ten for 10 ones.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57E33-B2F8-7463-09AA-463D08851CFA}"/>
              </a:ext>
            </a:extLst>
          </p:cNvPr>
          <p:cNvSpPr txBox="1"/>
          <p:nvPr/>
        </p:nvSpPr>
        <p:spPr>
          <a:xfrm>
            <a:off x="6375428" y="2070147"/>
            <a:ext cx="167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3: subtract the tens write the answer below.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790511-791D-0D98-7734-88D175782B10}"/>
              </a:ext>
            </a:extLst>
          </p:cNvPr>
          <p:cNvSpPr txBox="1"/>
          <p:nvPr/>
        </p:nvSpPr>
        <p:spPr>
          <a:xfrm>
            <a:off x="6089941" y="4490488"/>
            <a:ext cx="167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Step 4: subtract the hundreds write the answer below.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889E4B-B579-1FA2-CAD6-06F1B0CF1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09" y="1880001"/>
            <a:ext cx="2501644" cy="22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A4A1D0B-B77F-5C71-4EAA-A4F8210E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243" y="4575263"/>
            <a:ext cx="21240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2896E0EF-E2B5-D618-322C-7095CCB87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58" y="2069642"/>
            <a:ext cx="22002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301E01B-EB5B-A38C-8A4E-B3C7CECB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40" y="4744889"/>
            <a:ext cx="1809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B60AC-F419-9C9C-A091-91FE5BA6B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042" y="115937"/>
            <a:ext cx="1894988" cy="168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88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A7112-0486-B33A-6C0E-0D249682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Subtraction continued…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1EFFD3A-3D46-F0EF-C79C-DAD2B930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499466"/>
            <a:ext cx="8565257" cy="13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155C-0FC0-17F1-BD61-B9EAFD8F5C45}"/>
              </a:ext>
            </a:extLst>
          </p:cNvPr>
          <p:cNvSpPr txBox="1"/>
          <p:nvPr/>
        </p:nvSpPr>
        <p:spPr>
          <a:xfrm>
            <a:off x="762778" y="2228671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Finding the difference: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Finding the difference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used when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two numbers are close together – using a number line on a strip of paper. </a:t>
            </a:r>
          </a:p>
        </p:txBody>
      </p:sp>
    </p:spTree>
    <p:extLst>
      <p:ext uri="{BB962C8B-B14F-4D97-AF65-F5344CB8AC3E}">
        <p14:creationId xmlns:p14="http://schemas.microsoft.com/office/powerpoint/2010/main" val="6371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20EF05B-48CD-41DE-82FE-C25A5A300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C9DFF8EB-B522-4773-B8CF-C10622C1F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1991" y="887150"/>
            <a:ext cx="4104281" cy="4940394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sz="3200" cap="all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A99E25-F57B-4182-929C-D5A100153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090AAD-A3F7-390F-53D4-E6F0EFB0D627}"/>
              </a:ext>
            </a:extLst>
          </p:cNvPr>
          <p:cNvSpPr/>
          <p:nvPr/>
        </p:nvSpPr>
        <p:spPr>
          <a:xfrm>
            <a:off x="674722" y="2679191"/>
            <a:ext cx="5954678" cy="37584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6F104-5336-D78E-515A-D85CDA2F7829}"/>
              </a:ext>
            </a:extLst>
          </p:cNvPr>
          <p:cNvSpPr txBox="1"/>
          <p:nvPr/>
        </p:nvSpPr>
        <p:spPr>
          <a:xfrm>
            <a:off x="958865" y="2515373"/>
            <a:ext cx="5670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>
                <a:highlight>
                  <a:srgbClr val="FFFF00"/>
                </a:highlight>
              </a:rPr>
              <a:t>Need to be able to: </a:t>
            </a:r>
            <a:endParaRPr lang="en-GB" dirty="0"/>
          </a:p>
          <a:p>
            <a:r>
              <a:rPr lang="en-GB" dirty="0"/>
              <a:t>•Subtract Ones from Ones; Ones from Tens and Ones</a:t>
            </a:r>
          </a:p>
          <a:p>
            <a:r>
              <a:rPr lang="en-GB" dirty="0"/>
              <a:t>•Have place value awareness.</a:t>
            </a:r>
          </a:p>
          <a:p>
            <a:r>
              <a:rPr lang="en-GB" dirty="0"/>
              <a:t>•Organisation (layout).</a:t>
            </a:r>
          </a:p>
          <a:p>
            <a:r>
              <a:rPr lang="en-GB" dirty="0"/>
              <a:t>•Knows to work from right to left.</a:t>
            </a:r>
          </a:p>
          <a:p>
            <a:r>
              <a:rPr lang="en-GB" dirty="0"/>
              <a:t>•Understands conservation of number.</a:t>
            </a:r>
          </a:p>
          <a:p>
            <a:r>
              <a:rPr lang="en-GB" dirty="0"/>
              <a:t>•Knows larger number goes “on top”.</a:t>
            </a:r>
          </a:p>
          <a:p>
            <a:r>
              <a:rPr lang="en-GB" dirty="0"/>
              <a:t>•Knows you can only exchange one ten , hundred, </a:t>
            </a:r>
          </a:p>
          <a:p>
            <a:r>
              <a:rPr lang="en-GB" dirty="0"/>
              <a:t>thousand etc. </a:t>
            </a:r>
          </a:p>
          <a:p>
            <a:r>
              <a:rPr lang="en-GB" dirty="0"/>
              <a:t>•Ability to estimate.</a:t>
            </a:r>
          </a:p>
          <a:p>
            <a:r>
              <a:rPr lang="en-GB" dirty="0"/>
              <a:t>•Can check answer for reasonableness</a:t>
            </a:r>
          </a:p>
        </p:txBody>
      </p:sp>
    </p:spTree>
    <p:extLst>
      <p:ext uri="{BB962C8B-B14F-4D97-AF65-F5344CB8AC3E}">
        <p14:creationId xmlns:p14="http://schemas.microsoft.com/office/powerpoint/2010/main" val="384165953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38103876BACA4FB2AAFD41A6FF24D8" ma:contentTypeVersion="17" ma:contentTypeDescription="Create a new document." ma:contentTypeScope="" ma:versionID="e5e635b1fe58e5eb92f21d83087d0213">
  <xsd:schema xmlns:xsd="http://www.w3.org/2001/XMLSchema" xmlns:xs="http://www.w3.org/2001/XMLSchema" xmlns:p="http://schemas.microsoft.com/office/2006/metadata/properties" xmlns:ns2="f77ace77-ab10-4261-99cf-97889a954fcf" xmlns:ns3="b4d61ad6-f70c-4f95-88f3-46bd2445b4a1" targetNamespace="http://schemas.microsoft.com/office/2006/metadata/properties" ma:root="true" ma:fieldsID="82d9f5d57d7c4359fc06a913046b1886" ns2:_="" ns3:_="">
    <xsd:import namespace="f77ace77-ab10-4261-99cf-97889a954fcf"/>
    <xsd:import namespace="b4d61ad6-f70c-4f95-88f3-46bd2445b4a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ace77-ab10-4261-99cf-97889a954f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7237a4c-7c83-46a3-920c-320c2cdf27a4}" ma:internalName="TaxCatchAll" ma:showField="CatchAllData" ma:web="f77ace77-ab10-4261-99cf-97889a954f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61ad6-f70c-4f95-88f3-46bd2445b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70f5cee-14f7-485b-96e1-50dfad805b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61ad6-f70c-4f95-88f3-46bd2445b4a1">
      <Terms xmlns="http://schemas.microsoft.com/office/infopath/2007/PartnerControls"/>
    </lcf76f155ced4ddcb4097134ff3c332f>
    <TaxCatchAll xmlns="f77ace77-ab10-4261-99cf-97889a954fcf" xsi:nil="true"/>
  </documentManagement>
</p:properties>
</file>

<file path=customXml/itemProps1.xml><?xml version="1.0" encoding="utf-8"?>
<ds:datastoreItem xmlns:ds="http://schemas.openxmlformats.org/officeDocument/2006/customXml" ds:itemID="{74792016-A171-40FA-B1AF-FDB87E8D3503}"/>
</file>

<file path=customXml/itemProps2.xml><?xml version="1.0" encoding="utf-8"?>
<ds:datastoreItem xmlns:ds="http://schemas.openxmlformats.org/officeDocument/2006/customXml" ds:itemID="{0913EF8E-3E10-400D-B60E-83952C6B7EFA}"/>
</file>

<file path=customXml/itemProps3.xml><?xml version="1.0" encoding="utf-8"?>
<ds:datastoreItem xmlns:ds="http://schemas.openxmlformats.org/officeDocument/2006/customXml" ds:itemID="{FEF33A82-E21E-41E9-A948-FAFFBEA02F9C}"/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206</TotalTime>
  <Words>960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Segoe UI</vt:lpstr>
      <vt:lpstr>Tw Cen MT</vt:lpstr>
      <vt:lpstr>Droplet</vt:lpstr>
      <vt:lpstr>Maths Calculations  Year 4</vt:lpstr>
      <vt:lpstr>Year 4 National Curriculum objectives. </vt:lpstr>
      <vt:lpstr>PowerPoint Presentation</vt:lpstr>
      <vt:lpstr>Addition</vt:lpstr>
      <vt:lpstr>Addition continued…</vt:lpstr>
      <vt:lpstr>PowerPoint Presentation</vt:lpstr>
      <vt:lpstr>subtraction</vt:lpstr>
      <vt:lpstr>Subtraction continued…</vt:lpstr>
      <vt:lpstr>PowerPoint Presentation</vt:lpstr>
      <vt:lpstr>multiplication</vt:lpstr>
      <vt:lpstr>PowerPoint Presentation</vt:lpstr>
      <vt:lpstr>division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Calculations  Year 6</dc:title>
  <dc:creator>Mrs S Green</dc:creator>
  <cp:lastModifiedBy>Mrs S Green</cp:lastModifiedBy>
  <cp:revision>2</cp:revision>
  <dcterms:created xsi:type="dcterms:W3CDTF">2024-03-21T09:56:00Z</dcterms:created>
  <dcterms:modified xsi:type="dcterms:W3CDTF">2024-07-17T15:35:36Z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0x010100F938103876BACA4FB2AAFD41A6FF24D8</vt:lpwstr>
  </property>
</Properties>
</file>