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96" r:id="rId5"/>
    <p:sldId id="256" r:id="rId6"/>
    <p:sldId id="293" r:id="rId7"/>
    <p:sldId id="258" r:id="rId8"/>
    <p:sldId id="290" r:id="rId9"/>
    <p:sldId id="291" r:id="rId10"/>
    <p:sldId id="294" r:id="rId11"/>
    <p:sldId id="295" r:id="rId12"/>
    <p:sldId id="277" r:id="rId13"/>
    <p:sldId id="286" r:id="rId14"/>
    <p:sldId id="276"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204" autoAdjust="0"/>
  </p:normalViewPr>
  <p:slideViewPr>
    <p:cSldViewPr snapToGrid="0">
      <p:cViewPr varScale="1">
        <p:scale>
          <a:sx n="72" d="100"/>
          <a:sy n="72" d="100"/>
        </p:scale>
        <p:origin x="660" y="66"/>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3/14/2024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3/14/2024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14242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110103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290966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360712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JG8hRwH3JJ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timestables.co.uk/multiplication-tables-chec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topmarks.co.uk/maths-games/hit-the-butt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TMdE6ghY4CE"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9DAA8774-E0DB-42F2-A29B-72EC3EF0F2B3}"/>
              </a:ext>
            </a:extLst>
          </p:cNvPr>
          <p:cNvPicPr>
            <a:picLocks noChangeAspect="1"/>
          </p:cNvPicPr>
          <p:nvPr/>
        </p:nvPicPr>
        <p:blipFill>
          <a:blip r:embed="rId3"/>
          <a:stretch>
            <a:fillRect/>
          </a:stretch>
        </p:blipFill>
        <p:spPr>
          <a:xfrm>
            <a:off x="553692" y="195468"/>
            <a:ext cx="11124252" cy="6337853"/>
          </a:xfrm>
          <a:prstGeom prst="rect">
            <a:avLst/>
          </a:prstGeom>
        </p:spPr>
      </p:pic>
    </p:spTree>
    <p:extLst>
      <p:ext uri="{BB962C8B-B14F-4D97-AF65-F5344CB8AC3E}">
        <p14:creationId xmlns:p14="http://schemas.microsoft.com/office/powerpoint/2010/main" val="2803421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0843D1-E5AC-448F-9DEC-21AB209CC34B}"/>
              </a:ext>
            </a:extLst>
          </p:cNvPr>
          <p:cNvSpPr txBox="1"/>
          <p:nvPr/>
        </p:nvSpPr>
        <p:spPr>
          <a:xfrm>
            <a:off x="2958548" y="292412"/>
            <a:ext cx="8915400" cy="646331"/>
          </a:xfrm>
          <a:prstGeom prst="rect">
            <a:avLst/>
          </a:prstGeom>
          <a:noFill/>
        </p:spPr>
        <p:txBody>
          <a:bodyPr wrap="square">
            <a:spAutoFit/>
          </a:bodyPr>
          <a:lstStyle/>
          <a:p>
            <a:pPr algn="r"/>
            <a:r>
              <a:rPr lang="en-GB" sz="3600" b="1" dirty="0"/>
              <a:t>WHAT CAN YOU DO AT HOME?</a:t>
            </a:r>
          </a:p>
        </p:txBody>
      </p:sp>
      <p:sp>
        <p:nvSpPr>
          <p:cNvPr id="15" name="TextBox 14">
            <a:extLst>
              <a:ext uri="{FF2B5EF4-FFF2-40B4-BE49-F238E27FC236}">
                <a16:creationId xmlns:a16="http://schemas.microsoft.com/office/drawing/2014/main" id="{D4538817-145A-44CD-BFF2-5444B95A4322}"/>
              </a:ext>
            </a:extLst>
          </p:cNvPr>
          <p:cNvSpPr txBox="1"/>
          <p:nvPr/>
        </p:nvSpPr>
        <p:spPr>
          <a:xfrm>
            <a:off x="2850873" y="936582"/>
            <a:ext cx="9130749" cy="6093976"/>
          </a:xfrm>
          <a:prstGeom prst="rect">
            <a:avLst/>
          </a:prstGeom>
          <a:noFill/>
        </p:spPr>
        <p:txBody>
          <a:bodyPr wrap="square">
            <a:spAutoFit/>
          </a:bodyPr>
          <a:lstStyle/>
          <a:p>
            <a:pPr marL="342900" indent="-342900">
              <a:buFont typeface="Arial" panose="020B0604020202020204" pitchFamily="34" charset="0"/>
              <a:buChar char="•"/>
            </a:pPr>
            <a:r>
              <a:rPr lang="en-GB" sz="3000" dirty="0">
                <a:latin typeface="Letter-join Plus 40" panose="02000505000000020003" pitchFamily="50" charset="0"/>
              </a:rPr>
              <a:t>Practise tables by rote. </a:t>
            </a:r>
          </a:p>
          <a:p>
            <a:pPr marL="342900" indent="-342900">
              <a:buFont typeface="Arial" panose="020B0604020202020204" pitchFamily="34" charset="0"/>
              <a:buChar char="•"/>
            </a:pPr>
            <a:r>
              <a:rPr lang="en-GB" sz="3000" dirty="0">
                <a:latin typeface="Letter-join Plus 40" panose="02000505000000020003" pitchFamily="50" charset="0"/>
              </a:rPr>
              <a:t>Learn chants and songs that may help.</a:t>
            </a:r>
          </a:p>
          <a:p>
            <a:pPr marL="342900" indent="-342900">
              <a:buFont typeface="Arial" panose="020B0604020202020204" pitchFamily="34" charset="0"/>
              <a:buChar char="•"/>
            </a:pPr>
            <a:r>
              <a:rPr lang="en-GB" sz="3000" dirty="0">
                <a:latin typeface="Letter-join Plus 40" panose="02000505000000020003" pitchFamily="50" charset="0"/>
              </a:rPr>
              <a:t>Make use of TTRS at home – the Soundcheck option on here is in line with the MTC.</a:t>
            </a:r>
          </a:p>
          <a:p>
            <a:pPr marL="342900" indent="-342900">
              <a:buFont typeface="Arial" panose="020B0604020202020204" pitchFamily="34" charset="0"/>
              <a:buChar char="•"/>
            </a:pPr>
            <a:r>
              <a:rPr lang="en-GB" sz="3000" dirty="0">
                <a:latin typeface="Letter-join Plus 40" panose="02000505000000020003" pitchFamily="50" charset="0"/>
              </a:rPr>
              <a:t>Allow them to access websites to practise their tables recall on a weekly basis. </a:t>
            </a:r>
          </a:p>
          <a:p>
            <a:r>
              <a:rPr lang="en-GB" sz="3000" dirty="0">
                <a:latin typeface="Letter-join Plus 40" panose="02000505000000020003" pitchFamily="50" charset="0"/>
              </a:rPr>
              <a:t>	E.g. </a:t>
            </a:r>
            <a:r>
              <a:rPr lang="en-GB" sz="3000" dirty="0">
                <a:latin typeface="Letter-join Plus 40" panose="02000505000000020003" pitchFamily="50" charset="0"/>
                <a:hlinkClick r:id="rId3"/>
              </a:rPr>
              <a:t>timestables.co.uk </a:t>
            </a:r>
            <a:r>
              <a:rPr lang="en-GB" sz="3000" dirty="0">
                <a:latin typeface="Letter-join Plus 40" panose="02000505000000020003" pitchFamily="50" charset="0"/>
              </a:rPr>
              <a:t>/ </a:t>
            </a:r>
            <a:r>
              <a:rPr lang="en-GB" sz="3000" dirty="0">
                <a:latin typeface="Letter-join Plus 40" panose="02000505000000020003" pitchFamily="50" charset="0"/>
                <a:hlinkClick r:id="rId4"/>
              </a:rPr>
              <a:t>hit the button</a:t>
            </a:r>
            <a:endParaRPr lang="en-GB" sz="3000" dirty="0">
              <a:latin typeface="Letter-join Plus 40" panose="02000505000000020003" pitchFamily="50" charset="0"/>
            </a:endParaRPr>
          </a:p>
          <a:p>
            <a:pPr marL="342900" indent="-342900">
              <a:buFont typeface="Arial" panose="020B0604020202020204" pitchFamily="34" charset="0"/>
              <a:buChar char="•"/>
            </a:pPr>
            <a:r>
              <a:rPr lang="en-GB" sz="3000" dirty="0">
                <a:latin typeface="Letter-join Plus 40" panose="02000505000000020003" pitchFamily="50" charset="0"/>
              </a:rPr>
              <a:t>Ask multiplication questions out of order as the test questions on the day will be random.</a:t>
            </a:r>
          </a:p>
          <a:p>
            <a:pPr marL="342900" indent="-342900">
              <a:buFont typeface="Arial" panose="020B0604020202020204" pitchFamily="34" charset="0"/>
              <a:buChar char="•"/>
            </a:pPr>
            <a:r>
              <a:rPr lang="en-GB" sz="3000" dirty="0">
                <a:latin typeface="Letter-join Plus 40" panose="02000505000000020003" pitchFamily="50" charset="0"/>
              </a:rPr>
              <a:t>Check TTRS heat map and practice times tables that aren’t green</a:t>
            </a:r>
          </a:p>
          <a:p>
            <a:pPr marL="342900" indent="-342900">
              <a:buFont typeface="Arial" panose="020B0604020202020204" pitchFamily="34" charset="0"/>
              <a:buChar char="•"/>
            </a:pPr>
            <a:r>
              <a:rPr lang="en-GB" sz="3000" dirty="0">
                <a:latin typeface="Letter-join Plus 40" panose="02000505000000020003" pitchFamily="50" charset="0"/>
              </a:rPr>
              <a:t>Ensure they've completed their times tables homework each week. </a:t>
            </a:r>
          </a:p>
        </p:txBody>
      </p:sp>
    </p:spTree>
    <p:extLst>
      <p:ext uri="{BB962C8B-B14F-4D97-AF65-F5344CB8AC3E}">
        <p14:creationId xmlns:p14="http://schemas.microsoft.com/office/powerpoint/2010/main" val="14187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900245" y="544285"/>
            <a:ext cx="5528217" cy="2685383"/>
          </a:xfrm>
        </p:spPr>
        <p:txBody>
          <a:bodyPr/>
          <a:lstStyle/>
          <a:p>
            <a:r>
              <a:rPr lang="en-US" dirty="0"/>
              <a:t>THANK YOU</a:t>
            </a:r>
          </a:p>
        </p:txBody>
      </p:sp>
      <p:sp>
        <p:nvSpPr>
          <p:cNvPr id="7" name="Subtitle 6">
            <a:extLst>
              <a:ext uri="{FF2B5EF4-FFF2-40B4-BE49-F238E27FC236}">
                <a16:creationId xmlns:a16="http://schemas.microsoft.com/office/drawing/2014/main" id="{B6383E9B-ECF2-4A41-8798-2266A2B90AEA}"/>
              </a:ext>
            </a:extLst>
          </p:cNvPr>
          <p:cNvSpPr>
            <a:spLocks noGrp="1"/>
          </p:cNvSpPr>
          <p:nvPr>
            <p:ph type="subTitle" idx="1"/>
          </p:nvPr>
        </p:nvSpPr>
        <p:spPr/>
        <p:txBody>
          <a:bodyPr>
            <a:normAutofit/>
          </a:bodyPr>
          <a:lstStyle/>
          <a:p>
            <a:r>
              <a:rPr lang="en-GB" sz="3200" dirty="0"/>
              <a:t>Any questions?</a:t>
            </a:r>
          </a:p>
        </p:txBody>
      </p:sp>
      <p:pic>
        <p:nvPicPr>
          <p:cNvPr id="9" name="Picture 8">
            <a:extLst>
              <a:ext uri="{FF2B5EF4-FFF2-40B4-BE49-F238E27FC236}">
                <a16:creationId xmlns:a16="http://schemas.microsoft.com/office/drawing/2014/main" id="{E80B5997-9B8F-481B-B8EB-290A86B316E2}"/>
              </a:ext>
            </a:extLst>
          </p:cNvPr>
          <p:cNvPicPr>
            <a:picLocks noChangeAspect="1"/>
          </p:cNvPicPr>
          <p:nvPr/>
        </p:nvPicPr>
        <p:blipFill>
          <a:blip r:embed="rId3"/>
          <a:stretch>
            <a:fillRect/>
          </a:stretch>
        </p:blipFill>
        <p:spPr>
          <a:xfrm>
            <a:off x="763538" y="1280648"/>
            <a:ext cx="4286250" cy="4286250"/>
          </a:xfrm>
          <a:prstGeom prst="rect">
            <a:avLst/>
          </a:prstGeom>
        </p:spPr>
      </p:pic>
    </p:spTree>
    <p:extLst>
      <p:ext uri="{BB962C8B-B14F-4D97-AF65-F5344CB8AC3E}">
        <p14:creationId xmlns:p14="http://schemas.microsoft.com/office/powerpoint/2010/main" val="243649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7166E81C-C15E-4CB8-80A5-4AF253CBA472}"/>
              </a:ext>
            </a:extLst>
          </p:cNvPr>
          <p:cNvPicPr>
            <a:picLocks noChangeAspect="1"/>
          </p:cNvPicPr>
          <p:nvPr/>
        </p:nvPicPr>
        <p:blipFill>
          <a:blip r:embed="rId3"/>
          <a:stretch>
            <a:fillRect/>
          </a:stretch>
        </p:blipFill>
        <p:spPr>
          <a:xfrm>
            <a:off x="844204" y="467346"/>
            <a:ext cx="10274272" cy="5721419"/>
          </a:xfrm>
          <a:prstGeom prst="rect">
            <a:avLst/>
          </a:prstGeom>
        </p:spPr>
      </p:pic>
    </p:spTree>
    <p:extLst>
      <p:ext uri="{BB962C8B-B14F-4D97-AF65-F5344CB8AC3E}">
        <p14:creationId xmlns:p14="http://schemas.microsoft.com/office/powerpoint/2010/main" val="341010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pPr algn="ctr"/>
            <a:r>
              <a:rPr lang="en-GB" dirty="0"/>
              <a:t>Y4 MULTIPLICATION TABLES CHECK </a:t>
            </a:r>
            <a:endParaRPr lang="en-US" dirty="0"/>
          </a:p>
        </p:txBody>
      </p:sp>
      <p:pic>
        <p:nvPicPr>
          <p:cNvPr id="1026" name="Picture 2">
            <a:extLst>
              <a:ext uri="{FF2B5EF4-FFF2-40B4-BE49-F238E27FC236}">
                <a16:creationId xmlns:a16="http://schemas.microsoft.com/office/drawing/2014/main" id="{A189BEE1-A5C6-497F-BD3F-0A97F9ED9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293" y="3798832"/>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E9C0AB-0593-46BF-9685-9FFE36DB6F35}"/>
              </a:ext>
            </a:extLst>
          </p:cNvPr>
          <p:cNvSpPr txBox="1"/>
          <p:nvPr/>
        </p:nvSpPr>
        <p:spPr>
          <a:xfrm>
            <a:off x="0" y="154698"/>
            <a:ext cx="12192000" cy="523220"/>
          </a:xfrm>
          <a:prstGeom prst="rect">
            <a:avLst/>
          </a:prstGeom>
          <a:noFill/>
        </p:spPr>
        <p:txBody>
          <a:bodyPr wrap="square">
            <a:spAutoFit/>
          </a:bodyPr>
          <a:lstStyle/>
          <a:p>
            <a:pPr algn="ctr"/>
            <a:r>
              <a:rPr lang="en-GB" sz="2800" dirty="0">
                <a:solidFill>
                  <a:schemeClr val="bg1"/>
                </a:solidFill>
              </a:rPr>
              <a:t>WHAT YOU NEED TO KNOW AS A PARENT/ CARER</a:t>
            </a:r>
          </a:p>
        </p:txBody>
      </p:sp>
    </p:spTree>
    <p:extLst>
      <p:ext uri="{BB962C8B-B14F-4D97-AF65-F5344CB8AC3E}">
        <p14:creationId xmlns:p14="http://schemas.microsoft.com/office/powerpoint/2010/main" val="164242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3</a:t>
            </a:fld>
            <a:endParaRPr lang="en-US" dirty="0"/>
          </a:p>
        </p:txBody>
      </p:sp>
      <p:sp>
        <p:nvSpPr>
          <p:cNvPr id="4" name="TextBox 3">
            <a:extLst>
              <a:ext uri="{FF2B5EF4-FFF2-40B4-BE49-F238E27FC236}">
                <a16:creationId xmlns:a16="http://schemas.microsoft.com/office/drawing/2014/main" id="{F1D88B00-4676-48CA-9A60-899469873A7D}"/>
              </a:ext>
            </a:extLst>
          </p:cNvPr>
          <p:cNvSpPr txBox="1"/>
          <p:nvPr/>
        </p:nvSpPr>
        <p:spPr>
          <a:xfrm>
            <a:off x="808383" y="127265"/>
            <a:ext cx="8623852" cy="646331"/>
          </a:xfrm>
          <a:prstGeom prst="rect">
            <a:avLst/>
          </a:prstGeom>
          <a:noFill/>
        </p:spPr>
        <p:txBody>
          <a:bodyPr wrap="square">
            <a:spAutoFit/>
          </a:bodyPr>
          <a:lstStyle/>
          <a:p>
            <a:r>
              <a:rPr lang="en-GB" sz="3600" dirty="0"/>
              <a:t>THE MULTIPLICATION TABLES CHECK</a:t>
            </a:r>
          </a:p>
        </p:txBody>
      </p:sp>
      <p:sp>
        <p:nvSpPr>
          <p:cNvPr id="7" name="TextBox 6">
            <a:extLst>
              <a:ext uri="{FF2B5EF4-FFF2-40B4-BE49-F238E27FC236}">
                <a16:creationId xmlns:a16="http://schemas.microsoft.com/office/drawing/2014/main" id="{E9D38F34-725A-42BD-BB34-FA8B24A6E86F}"/>
              </a:ext>
            </a:extLst>
          </p:cNvPr>
          <p:cNvSpPr txBox="1"/>
          <p:nvPr/>
        </p:nvSpPr>
        <p:spPr>
          <a:xfrm>
            <a:off x="3684104" y="948900"/>
            <a:ext cx="8335617" cy="5663089"/>
          </a:xfrm>
          <a:prstGeom prst="rect">
            <a:avLst/>
          </a:prstGeom>
          <a:noFill/>
        </p:spPr>
        <p:txBody>
          <a:bodyPr wrap="square">
            <a:spAutoFit/>
          </a:bodyPr>
          <a:lstStyle/>
          <a:p>
            <a:pPr marL="457200" indent="-457200">
              <a:buFont typeface="Arial" panose="020B0604020202020204" pitchFamily="34" charset="0"/>
              <a:buChar char="•"/>
            </a:pPr>
            <a:r>
              <a:rPr lang="en-GB" sz="2800" dirty="0">
                <a:latin typeface="Letter-join Plus 40" panose="02000505000000020003" pitchFamily="50" charset="0"/>
              </a:rPr>
              <a:t>The purpose of the MTC is to determine whether pupils can recall their times tables fluently, which is essential for future success in mathematics. It will help schools to identify pupils who have not yet mastered their times tables, so that additional support can be provided. </a:t>
            </a:r>
          </a:p>
          <a:p>
            <a:endParaRPr lang="en-GB" sz="1200" dirty="0">
              <a:latin typeface="Letter-join Plus 40" panose="02000505000000020003" pitchFamily="50" charset="0"/>
            </a:endParaRPr>
          </a:p>
          <a:p>
            <a:pPr marL="457200" indent="-457200">
              <a:buFont typeface="Arial" panose="020B0604020202020204" pitchFamily="34" charset="0"/>
              <a:buChar char="•"/>
            </a:pPr>
            <a:r>
              <a:rPr lang="en-GB" sz="2800" dirty="0">
                <a:latin typeface="Letter-join Plus 40" panose="02000505000000020003" pitchFamily="50" charset="0"/>
              </a:rPr>
              <a:t>Schools must administer the MTC to all eligible year 4 pupils between </a:t>
            </a:r>
            <a:r>
              <a:rPr lang="en-GB" sz="2800" b="1" dirty="0">
                <a:latin typeface="Letter-join Plus 40" panose="02000505000000020003" pitchFamily="50" charset="0"/>
              </a:rPr>
              <a:t>Monday 3 June and Friday 14 June </a:t>
            </a:r>
            <a:r>
              <a:rPr lang="en-GB" sz="2800" dirty="0">
                <a:latin typeface="Letter-join Plus 40" panose="02000505000000020003" pitchFamily="50" charset="0"/>
              </a:rPr>
              <a:t>2024. </a:t>
            </a:r>
          </a:p>
          <a:p>
            <a:endParaRPr lang="en-GB" sz="1400" dirty="0">
              <a:latin typeface="Letter-join Plus 40" panose="02000505000000020003" pitchFamily="50" charset="0"/>
            </a:endParaRPr>
          </a:p>
          <a:p>
            <a:pPr marL="457200" indent="-457200">
              <a:buFont typeface="Arial" panose="020B0604020202020204" pitchFamily="34" charset="0"/>
              <a:buChar char="•"/>
            </a:pPr>
            <a:r>
              <a:rPr lang="en-GB" sz="2800" dirty="0">
                <a:latin typeface="Letter-join Plus 40" panose="02000505000000020003" pitchFamily="50" charset="0"/>
              </a:rPr>
              <a:t>Schools can use the following week to administer the check to any pupils who were absent during the first 2 weeks or in case of any delays to the administration of the check due to technical difficulties.</a:t>
            </a:r>
          </a:p>
        </p:txBody>
      </p:sp>
    </p:spTree>
    <p:extLst>
      <p:ext uri="{BB962C8B-B14F-4D97-AF65-F5344CB8AC3E}">
        <p14:creationId xmlns:p14="http://schemas.microsoft.com/office/powerpoint/2010/main" val="9402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818498" y="143523"/>
            <a:ext cx="6594768" cy="1512999"/>
          </a:xfrm>
        </p:spPr>
        <p:txBody>
          <a:bodyPr>
            <a:normAutofit/>
          </a:bodyPr>
          <a:lstStyle/>
          <a:p>
            <a:pPr algn="ctr"/>
            <a:r>
              <a:rPr lang="en-GB" dirty="0"/>
              <a:t>WHAT WILL THE CHECK INCLUDE?</a:t>
            </a:r>
            <a:endParaRPr lang="en-US" dirty="0"/>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518E7D-C94B-40D4-8928-575FAF454673}"/>
              </a:ext>
            </a:extLst>
          </p:cNvPr>
          <p:cNvSpPr txBox="1"/>
          <p:nvPr/>
        </p:nvSpPr>
        <p:spPr>
          <a:xfrm>
            <a:off x="4174091" y="1811647"/>
            <a:ext cx="7872135" cy="2062103"/>
          </a:xfrm>
          <a:prstGeom prst="rect">
            <a:avLst/>
          </a:prstGeom>
          <a:noFill/>
        </p:spPr>
        <p:txBody>
          <a:bodyPr wrap="square">
            <a:spAutoFit/>
          </a:bodyPr>
          <a:lstStyle/>
          <a:p>
            <a:pPr marL="457200" indent="-457200">
              <a:buFont typeface="Arial" panose="020B0604020202020204" pitchFamily="34" charset="0"/>
              <a:buChar char="•"/>
            </a:pPr>
            <a:r>
              <a:rPr lang="en-GB" sz="3200" dirty="0">
                <a:solidFill>
                  <a:schemeClr val="bg1"/>
                </a:solidFill>
                <a:latin typeface="Letter-join Plus 40" panose="02000505000000020003" pitchFamily="50" charset="0"/>
              </a:rPr>
              <a:t>The MTC will include 25 timed multiplication calculations, each worth one mark. </a:t>
            </a:r>
          </a:p>
          <a:p>
            <a:pPr marL="457200" indent="-457200">
              <a:buFont typeface="Arial" panose="020B0604020202020204" pitchFamily="34" charset="0"/>
              <a:buChar char="•"/>
            </a:pPr>
            <a:endParaRPr lang="en-GB" sz="3200" dirty="0">
              <a:solidFill>
                <a:schemeClr val="bg1"/>
              </a:solidFill>
              <a:latin typeface="Letter-join Plus 40" panose="02000505000000020003" pitchFamily="50" charset="0"/>
            </a:endParaRPr>
          </a:p>
          <a:p>
            <a:pPr marL="457200" indent="-457200">
              <a:buFont typeface="Arial" panose="020B0604020202020204" pitchFamily="34" charset="0"/>
              <a:buChar char="•"/>
            </a:pPr>
            <a:r>
              <a:rPr lang="en-GB" sz="3200" dirty="0">
                <a:solidFill>
                  <a:schemeClr val="bg1"/>
                </a:solidFill>
                <a:latin typeface="Letter-join Plus 40" panose="02000505000000020003" pitchFamily="50" charset="0"/>
              </a:rPr>
              <a:t>It will be presented as shown below:</a:t>
            </a:r>
          </a:p>
        </p:txBody>
      </p:sp>
      <p:pic>
        <p:nvPicPr>
          <p:cNvPr id="5" name="Picture 4">
            <a:extLst>
              <a:ext uri="{FF2B5EF4-FFF2-40B4-BE49-F238E27FC236}">
                <a16:creationId xmlns:a16="http://schemas.microsoft.com/office/drawing/2014/main" id="{9527F77F-397D-4494-B509-C12386C19457}"/>
              </a:ext>
            </a:extLst>
          </p:cNvPr>
          <p:cNvPicPr>
            <a:picLocks noChangeAspect="1"/>
          </p:cNvPicPr>
          <p:nvPr/>
        </p:nvPicPr>
        <p:blipFill>
          <a:blip r:embed="rId4"/>
          <a:stretch>
            <a:fillRect/>
          </a:stretch>
        </p:blipFill>
        <p:spPr>
          <a:xfrm>
            <a:off x="7025969" y="3970186"/>
            <a:ext cx="5045145" cy="2744291"/>
          </a:xfrm>
          <a:prstGeom prst="rect">
            <a:avLst/>
          </a:prstGeom>
        </p:spPr>
      </p:pic>
    </p:spTree>
    <p:extLst>
      <p:ext uri="{BB962C8B-B14F-4D97-AF65-F5344CB8AC3E}">
        <p14:creationId xmlns:p14="http://schemas.microsoft.com/office/powerpoint/2010/main" val="70778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076119" y="186478"/>
            <a:ext cx="8115882" cy="979714"/>
          </a:xfrm>
        </p:spPr>
        <p:txBody>
          <a:bodyPr>
            <a:normAutofit/>
          </a:bodyPr>
          <a:lstStyle/>
          <a:p>
            <a:r>
              <a:rPr lang="en-GB" dirty="0"/>
              <a:t>WHAT WILL IT LOOK LIKE?</a:t>
            </a:r>
            <a:endParaRPr lang="en-US"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836676" y="1352671"/>
            <a:ext cx="6594768" cy="1951523"/>
          </a:xfrm>
        </p:spPr>
        <p:txBody>
          <a:bodyPr>
            <a:noAutofit/>
          </a:bodyPr>
          <a:lstStyle/>
          <a:p>
            <a:pPr marL="457200" indent="-457200">
              <a:lnSpc>
                <a:spcPct val="100000"/>
              </a:lnSpc>
              <a:buFont typeface="Arial" panose="020B0604020202020204" pitchFamily="34" charset="0"/>
              <a:buChar char="•"/>
            </a:pPr>
            <a:r>
              <a:rPr lang="en-GB" sz="2800" dirty="0">
                <a:latin typeface="Letter-join Plus 40" panose="02000505000000020003" pitchFamily="50" charset="0"/>
              </a:rPr>
              <a:t>The MTC is an online test.</a:t>
            </a:r>
          </a:p>
          <a:p>
            <a:pPr marL="457200" indent="-457200">
              <a:lnSpc>
                <a:spcPct val="100000"/>
              </a:lnSpc>
              <a:buFont typeface="Arial" panose="020B0604020202020204" pitchFamily="34" charset="0"/>
              <a:buChar char="•"/>
            </a:pPr>
            <a:r>
              <a:rPr lang="en-GB" sz="2800" dirty="0">
                <a:latin typeface="Letter-join Plus 40" panose="02000505000000020003" pitchFamily="50" charset="0"/>
              </a:rPr>
              <a:t>The children will complete the MTC on a tablet or laptop.</a:t>
            </a:r>
          </a:p>
          <a:p>
            <a:pPr marL="457200" indent="-457200">
              <a:lnSpc>
                <a:spcPct val="100000"/>
              </a:lnSpc>
              <a:buFont typeface="Arial" panose="020B0604020202020204" pitchFamily="34" charset="0"/>
              <a:buChar char="•"/>
            </a:pPr>
            <a:r>
              <a:rPr lang="en-GB" sz="2800" dirty="0">
                <a:latin typeface="Letter-join Plus 40" panose="02000505000000020003" pitchFamily="50" charset="0"/>
              </a:rPr>
              <a:t>The multiplication questions are randomly generated, so no test will be the same.</a:t>
            </a:r>
          </a:p>
          <a:p>
            <a:pPr marL="457200" indent="-457200">
              <a:lnSpc>
                <a:spcPct val="100000"/>
              </a:lnSpc>
              <a:buFont typeface="Arial" panose="020B0604020202020204" pitchFamily="34" charset="0"/>
              <a:buChar char="•"/>
            </a:pPr>
            <a:r>
              <a:rPr lang="en-GB" sz="2800" dirty="0">
                <a:latin typeface="Letter-join Plus 40" panose="02000505000000020003" pitchFamily="50" charset="0"/>
              </a:rPr>
              <a:t>All questions will be in the same format.</a:t>
            </a:r>
          </a:p>
          <a:p>
            <a:pPr marL="457200" indent="-457200">
              <a:lnSpc>
                <a:spcPct val="100000"/>
              </a:lnSpc>
              <a:buFont typeface="Arial" panose="020B0604020202020204" pitchFamily="34" charset="0"/>
              <a:buChar char="•"/>
            </a:pPr>
            <a:r>
              <a:rPr lang="en-GB" sz="2800" dirty="0">
                <a:latin typeface="Letter-join Plus 40" panose="02000505000000020003" pitchFamily="50" charset="0"/>
              </a:rPr>
              <a:t>The test will last no longer than 5 minutes.</a:t>
            </a:r>
          </a:p>
          <a:p>
            <a:pPr marL="457200" indent="-457200">
              <a:lnSpc>
                <a:spcPct val="100000"/>
              </a:lnSpc>
              <a:buFont typeface="Arial" panose="020B0604020202020204" pitchFamily="34" charset="0"/>
              <a:buChar char="•"/>
            </a:pPr>
            <a:r>
              <a:rPr lang="en-GB" sz="2800" dirty="0">
                <a:latin typeface="Letter-join Plus 40" panose="02000505000000020003" pitchFamily="50" charset="0"/>
              </a:rPr>
              <a:t>This is what the test will look like:</a:t>
            </a:r>
            <a:endParaRPr lang="en-US" sz="2800" dirty="0">
              <a:latin typeface="Letter-join Plus 40" panose="02000505000000020003" pitchFamily="50" charset="0"/>
            </a:endParaRPr>
          </a:p>
        </p:txBody>
      </p:sp>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Grp="1" noChangeAspect="1"/>
          </p:cNvPicPr>
          <p:nvPr>
            <p:ph type="pic" sz="quarter" idx="13"/>
          </p:nvPr>
        </p:nvPicPr>
        <p:blipFill>
          <a:blip r:embed="rId3"/>
          <a:srcRect l="43" r="43"/>
          <a:stretch/>
        </p:blipFill>
        <p:spPr>
          <a:xfrm>
            <a:off x="0" y="-1"/>
            <a:ext cx="4076118" cy="6096678"/>
          </a:xfrm>
        </p:spPr>
      </p:pic>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48F745C-E041-4A23-9F5F-8C4AF4F480DC}"/>
              </a:ext>
            </a:extLst>
          </p:cNvPr>
          <p:cNvPicPr>
            <a:picLocks noChangeAspect="1"/>
          </p:cNvPicPr>
          <p:nvPr/>
        </p:nvPicPr>
        <p:blipFill>
          <a:blip r:embed="rId4"/>
          <a:stretch>
            <a:fillRect/>
          </a:stretch>
        </p:blipFill>
        <p:spPr>
          <a:xfrm>
            <a:off x="67952" y="1865364"/>
            <a:ext cx="4768724" cy="2950783"/>
          </a:xfrm>
          <a:prstGeom prst="rect">
            <a:avLst/>
          </a:prstGeom>
        </p:spPr>
      </p:pic>
    </p:spTree>
    <p:extLst>
      <p:ext uri="{BB962C8B-B14F-4D97-AF65-F5344CB8AC3E}">
        <p14:creationId xmlns:p14="http://schemas.microsoft.com/office/powerpoint/2010/main" val="13295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3EAD587-3BB7-4279-997B-581DB42278E8}"/>
              </a:ext>
            </a:extLst>
          </p:cNvPr>
          <p:cNvSpPr txBox="1"/>
          <p:nvPr/>
        </p:nvSpPr>
        <p:spPr>
          <a:xfrm>
            <a:off x="1288774" y="114157"/>
            <a:ext cx="11022496" cy="1569660"/>
          </a:xfrm>
          <a:prstGeom prst="rect">
            <a:avLst/>
          </a:prstGeom>
          <a:noFill/>
        </p:spPr>
        <p:txBody>
          <a:bodyPr wrap="square">
            <a:spAutoFit/>
          </a:bodyPr>
          <a:lstStyle/>
          <a:p>
            <a:r>
              <a:rPr lang="en-GB" sz="4800" dirty="0">
                <a:solidFill>
                  <a:schemeClr val="bg1"/>
                </a:solidFill>
              </a:rPr>
              <a:t>WHAT ARE WE DOING TO SUPPORT YOUR CHILD IN SCHOOL?</a:t>
            </a:r>
          </a:p>
        </p:txBody>
      </p:sp>
      <p:sp>
        <p:nvSpPr>
          <p:cNvPr id="12" name="TextBox 11">
            <a:extLst>
              <a:ext uri="{FF2B5EF4-FFF2-40B4-BE49-F238E27FC236}">
                <a16:creationId xmlns:a16="http://schemas.microsoft.com/office/drawing/2014/main" id="{2A608E36-D3ED-469B-8848-AEE347ACE4D2}"/>
              </a:ext>
            </a:extLst>
          </p:cNvPr>
          <p:cNvSpPr txBox="1"/>
          <p:nvPr/>
        </p:nvSpPr>
        <p:spPr>
          <a:xfrm>
            <a:off x="1288774" y="1810603"/>
            <a:ext cx="9669958" cy="5016758"/>
          </a:xfrm>
          <a:prstGeom prst="rect">
            <a:avLst/>
          </a:prstGeom>
          <a:solidFill>
            <a:schemeClr val="accent5">
              <a:lumMod val="75000"/>
            </a:schemeClr>
          </a:solidFill>
        </p:spPr>
        <p:txBody>
          <a:bodyPr wrap="square">
            <a:spAutoFit/>
          </a:bodyPr>
          <a:lstStyle/>
          <a:p>
            <a:pPr marL="457200" indent="-457200">
              <a:buFont typeface="Arial" panose="020B0604020202020204" pitchFamily="34" charset="0"/>
              <a:buChar char="•"/>
            </a:pPr>
            <a:r>
              <a:rPr lang="en-GB" sz="3200" dirty="0">
                <a:solidFill>
                  <a:schemeClr val="bg1"/>
                </a:solidFill>
                <a:latin typeface="Letter-join Plus 40" panose="02000505000000020003" pitchFamily="50" charset="0"/>
              </a:rPr>
              <a:t>Strong focus as always on multiplication tables.</a:t>
            </a:r>
          </a:p>
          <a:p>
            <a:pPr marL="457200" indent="-457200">
              <a:buFont typeface="Arial" panose="020B0604020202020204" pitchFamily="34" charset="0"/>
              <a:buChar char="•"/>
            </a:pPr>
            <a:r>
              <a:rPr lang="en-GB" sz="3200" dirty="0">
                <a:solidFill>
                  <a:schemeClr val="bg1"/>
                </a:solidFill>
                <a:latin typeface="Letter-join Plus 40" panose="02000505000000020003" pitchFamily="50" charset="0"/>
              </a:rPr>
              <a:t>Daily work on multiplication facts.</a:t>
            </a:r>
          </a:p>
          <a:p>
            <a:pPr marL="457200" indent="-457200">
              <a:buFont typeface="Arial" panose="020B0604020202020204" pitchFamily="34" charset="0"/>
              <a:buChar char="•"/>
            </a:pPr>
            <a:r>
              <a:rPr lang="en-GB" sz="3200" dirty="0">
                <a:solidFill>
                  <a:schemeClr val="bg1"/>
                </a:solidFill>
                <a:latin typeface="Letter-join Plus 40" panose="02000505000000020003" pitchFamily="50" charset="0"/>
              </a:rPr>
              <a:t>Tables will become an embedded feature in their maths work.</a:t>
            </a:r>
          </a:p>
          <a:p>
            <a:pPr marL="457200" indent="-457200">
              <a:buFont typeface="Arial" panose="020B0604020202020204" pitchFamily="34" charset="0"/>
              <a:buChar char="•"/>
            </a:pPr>
            <a:r>
              <a:rPr lang="en-GB" sz="3200" dirty="0">
                <a:solidFill>
                  <a:schemeClr val="bg1"/>
                </a:solidFill>
                <a:latin typeface="Letter-join Plus 40" panose="02000505000000020003" pitchFamily="50" charset="0"/>
              </a:rPr>
              <a:t>Children will have ample opportunities to practise their tables.</a:t>
            </a:r>
          </a:p>
          <a:p>
            <a:pPr marL="457200" indent="-457200">
              <a:buFont typeface="Arial" panose="020B0604020202020204" pitchFamily="34" charset="0"/>
              <a:buChar char="•"/>
            </a:pPr>
            <a:r>
              <a:rPr lang="en-GB" sz="3200" dirty="0">
                <a:solidFill>
                  <a:schemeClr val="bg1"/>
                </a:solidFill>
                <a:latin typeface="Letter-join Plus 40" panose="02000505000000020003" pitchFamily="50" charset="0"/>
              </a:rPr>
              <a:t>The children will be trained to use the TTRS soundcheck, and they have every opportunity to practise their tables using the online system.</a:t>
            </a:r>
          </a:p>
          <a:p>
            <a:pPr marL="457200" indent="-457200">
              <a:buFont typeface="Arial" panose="020B0604020202020204" pitchFamily="34" charset="0"/>
              <a:buChar char="•"/>
            </a:pPr>
            <a:r>
              <a:rPr lang="en-GB" sz="3200" dirty="0">
                <a:solidFill>
                  <a:schemeClr val="bg1"/>
                </a:solidFill>
                <a:latin typeface="Letter-join Plus 40" panose="02000505000000020003" pitchFamily="50" charset="0"/>
              </a:rPr>
              <a:t>Dedicated sessions in their weekly timetable to practice. </a:t>
            </a:r>
          </a:p>
        </p:txBody>
      </p:sp>
    </p:spTree>
    <p:extLst>
      <p:ext uri="{BB962C8B-B14F-4D97-AF65-F5344CB8AC3E}">
        <p14:creationId xmlns:p14="http://schemas.microsoft.com/office/powerpoint/2010/main" val="30032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089E-2786-46A7-AD30-327355591552}"/>
              </a:ext>
            </a:extLst>
          </p:cNvPr>
          <p:cNvSpPr>
            <a:spLocks noGrp="1"/>
          </p:cNvSpPr>
          <p:nvPr>
            <p:ph type="ctrTitle"/>
          </p:nvPr>
        </p:nvSpPr>
        <p:spPr>
          <a:xfrm>
            <a:off x="2871107" y="240109"/>
            <a:ext cx="6449786" cy="761527"/>
          </a:xfrm>
        </p:spPr>
        <p:txBody>
          <a:bodyPr/>
          <a:lstStyle/>
          <a:p>
            <a:pPr algn="ctr"/>
            <a:r>
              <a:rPr lang="en-GB" dirty="0"/>
              <a:t>Concept cards</a:t>
            </a:r>
          </a:p>
        </p:txBody>
      </p:sp>
      <p:sp>
        <p:nvSpPr>
          <p:cNvPr id="4" name="Slide Number Placeholder 3">
            <a:extLst>
              <a:ext uri="{FF2B5EF4-FFF2-40B4-BE49-F238E27FC236}">
                <a16:creationId xmlns:a16="http://schemas.microsoft.com/office/drawing/2014/main" id="{D36FD44C-DA5B-48A5-BCAD-2E478E70CC87}"/>
              </a:ext>
            </a:extLst>
          </p:cNvPr>
          <p:cNvSpPr>
            <a:spLocks noGrp="1"/>
          </p:cNvSpPr>
          <p:nvPr>
            <p:ph type="sldNum" sz="quarter" idx="12"/>
          </p:nvPr>
        </p:nvSpPr>
        <p:spPr/>
        <p:txBody>
          <a:bodyPr/>
          <a:lstStyle/>
          <a:p>
            <a:fld id="{B5CEABB6-07DC-46E8-9B57-56EC44A396E5}" type="slidenum">
              <a:rPr lang="en-US" smtClean="0"/>
              <a:pPr/>
              <a:t>7</a:t>
            </a:fld>
            <a:endParaRPr lang="en-US" dirty="0"/>
          </a:p>
        </p:txBody>
      </p:sp>
      <p:pic>
        <p:nvPicPr>
          <p:cNvPr id="6" name="Picture 5">
            <a:extLst>
              <a:ext uri="{FF2B5EF4-FFF2-40B4-BE49-F238E27FC236}">
                <a16:creationId xmlns:a16="http://schemas.microsoft.com/office/drawing/2014/main" id="{A28C9347-BE96-413A-8CC5-A286AD7CC2B2}"/>
              </a:ext>
            </a:extLst>
          </p:cNvPr>
          <p:cNvPicPr>
            <a:picLocks noChangeAspect="1"/>
          </p:cNvPicPr>
          <p:nvPr/>
        </p:nvPicPr>
        <p:blipFill>
          <a:blip r:embed="rId2"/>
          <a:stretch>
            <a:fillRect/>
          </a:stretch>
        </p:blipFill>
        <p:spPr>
          <a:xfrm>
            <a:off x="8199664" y="1553403"/>
            <a:ext cx="3762375" cy="3486150"/>
          </a:xfrm>
          <a:prstGeom prst="rect">
            <a:avLst/>
          </a:prstGeom>
        </p:spPr>
      </p:pic>
      <p:pic>
        <p:nvPicPr>
          <p:cNvPr id="8" name="Picture 7">
            <a:extLst>
              <a:ext uri="{FF2B5EF4-FFF2-40B4-BE49-F238E27FC236}">
                <a16:creationId xmlns:a16="http://schemas.microsoft.com/office/drawing/2014/main" id="{468D26B2-FBB5-49A9-9168-CFB0A033DA3E}"/>
              </a:ext>
            </a:extLst>
          </p:cNvPr>
          <p:cNvPicPr>
            <a:picLocks noChangeAspect="1"/>
          </p:cNvPicPr>
          <p:nvPr/>
        </p:nvPicPr>
        <p:blipFill>
          <a:blip r:embed="rId3"/>
          <a:stretch>
            <a:fillRect/>
          </a:stretch>
        </p:blipFill>
        <p:spPr>
          <a:xfrm>
            <a:off x="4314825" y="3163559"/>
            <a:ext cx="3562350" cy="3371850"/>
          </a:xfrm>
          <a:prstGeom prst="rect">
            <a:avLst/>
          </a:prstGeom>
        </p:spPr>
      </p:pic>
      <p:pic>
        <p:nvPicPr>
          <p:cNvPr id="10" name="Picture 9">
            <a:extLst>
              <a:ext uri="{FF2B5EF4-FFF2-40B4-BE49-F238E27FC236}">
                <a16:creationId xmlns:a16="http://schemas.microsoft.com/office/drawing/2014/main" id="{7E6FA2BA-D1D4-4F63-832B-51D4BB7A53DE}"/>
              </a:ext>
            </a:extLst>
          </p:cNvPr>
          <p:cNvPicPr>
            <a:picLocks noChangeAspect="1"/>
          </p:cNvPicPr>
          <p:nvPr/>
        </p:nvPicPr>
        <p:blipFill>
          <a:blip r:embed="rId4"/>
          <a:stretch>
            <a:fillRect/>
          </a:stretch>
        </p:blipFill>
        <p:spPr>
          <a:xfrm>
            <a:off x="382362" y="1666875"/>
            <a:ext cx="3609975" cy="3524250"/>
          </a:xfrm>
          <a:prstGeom prst="rect">
            <a:avLst/>
          </a:prstGeom>
        </p:spPr>
      </p:pic>
    </p:spTree>
    <p:extLst>
      <p:ext uri="{BB962C8B-B14F-4D97-AF65-F5344CB8AC3E}">
        <p14:creationId xmlns:p14="http://schemas.microsoft.com/office/powerpoint/2010/main" val="16527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UST LEARN, ENGLAND – Times Tables Rock Stars">
            <a:extLst>
              <a:ext uri="{FF2B5EF4-FFF2-40B4-BE49-F238E27FC236}">
                <a16:creationId xmlns:a16="http://schemas.microsoft.com/office/drawing/2014/main" id="{BF38D594-8DC3-469F-8493-6BF610CAE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01636"/>
            <a:ext cx="9753600" cy="54292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FB3563E-4632-46A7-B2B1-26A5B60701E0}"/>
              </a:ext>
            </a:extLst>
          </p:cNvPr>
          <p:cNvSpPr txBox="1">
            <a:spLocks/>
          </p:cNvSpPr>
          <p:nvPr/>
        </p:nvSpPr>
        <p:spPr>
          <a:xfrm>
            <a:off x="2871107" y="240109"/>
            <a:ext cx="6449786" cy="76152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algn="ctr"/>
            <a:r>
              <a:rPr lang="en-GB" dirty="0"/>
              <a:t>Heat Maps</a:t>
            </a:r>
          </a:p>
        </p:txBody>
      </p:sp>
    </p:spTree>
    <p:extLst>
      <p:ext uri="{BB962C8B-B14F-4D97-AF65-F5344CB8AC3E}">
        <p14:creationId xmlns:p14="http://schemas.microsoft.com/office/powerpoint/2010/main" val="329686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9</a:t>
            </a:fld>
            <a:endParaRPr lang="en-US" dirty="0"/>
          </a:p>
        </p:txBody>
      </p:sp>
      <p:pic>
        <p:nvPicPr>
          <p:cNvPr id="10" name="Picture 9">
            <a:extLst>
              <a:ext uri="{FF2B5EF4-FFF2-40B4-BE49-F238E27FC236}">
                <a16:creationId xmlns:a16="http://schemas.microsoft.com/office/drawing/2014/main" id="{6BD6D869-7AAE-4C36-9604-BB445EC439CC}"/>
              </a:ext>
            </a:extLst>
          </p:cNvPr>
          <p:cNvPicPr>
            <a:picLocks noChangeAspect="1"/>
          </p:cNvPicPr>
          <p:nvPr/>
        </p:nvPicPr>
        <p:blipFill>
          <a:blip r:embed="rId3"/>
          <a:stretch>
            <a:fillRect/>
          </a:stretch>
        </p:blipFill>
        <p:spPr>
          <a:xfrm>
            <a:off x="1537252" y="0"/>
            <a:ext cx="9696141" cy="6858000"/>
          </a:xfrm>
          <a:prstGeom prst="rect">
            <a:avLst/>
          </a:prstGeom>
        </p:spPr>
      </p:pic>
    </p:spTree>
    <p:extLst>
      <p:ext uri="{BB962C8B-B14F-4D97-AF65-F5344CB8AC3E}">
        <p14:creationId xmlns:p14="http://schemas.microsoft.com/office/powerpoint/2010/main" val="2243494996"/>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307c04-8786-433e-8208-e0d42b7344d5"/>
    <MediaServiceKeyPoints xmlns="34684cb3-e614-4402-8de7-208e930e3685" xsi:nil="true"/>
    <lcf76f155ced4ddcb4097134ff3c332f xmlns="34684cb3-e614-4402-8de7-208e930e368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48BF19889E5C4A884FE862C12E2E73" ma:contentTypeVersion="20" ma:contentTypeDescription="Create a new document." ma:contentTypeScope="" ma:versionID="959011de4a8c480167228b95ff9eb733">
  <xsd:schema xmlns:xsd="http://www.w3.org/2001/XMLSchema" xmlns:xs="http://www.w3.org/2001/XMLSchema" xmlns:p="http://schemas.microsoft.com/office/2006/metadata/properties" xmlns:ns2="34684cb3-e614-4402-8de7-208e930e3685" xmlns:ns3="9f307c04-8786-433e-8208-e0d42b7344d5" targetNamespace="http://schemas.microsoft.com/office/2006/metadata/properties" ma:root="true" ma:fieldsID="fc7ffa4d89c3d9cf346d02d53801ad43" ns2:_="" ns3:_="">
    <xsd:import namespace="34684cb3-e614-4402-8de7-208e930e3685"/>
    <xsd:import namespace="9f307c04-8786-433e-8208-e0d42b7344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84cb3-e614-4402-8de7-208e930e36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e03970a-e55d-4629-b0e7-91e18418f6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307c04-8786-433e-8208-e0d42b7344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e470b9c-da14-4792-ab35-df89a5539a88}" ma:internalName="TaxCatchAll" ma:showField="CatchAllData" ma:web="9f307c04-8786-433e-8208-e0d42b7344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2.xml><?xml version="1.0" encoding="utf-8"?>
<ds:datastoreItem xmlns:ds="http://schemas.openxmlformats.org/officeDocument/2006/customXml" ds:itemID="{0F65614A-92F9-4391-AC3D-F3F5B0704F99}">
  <ds:schemaRefs>
    <ds:schemaRef ds:uri="http://schemas.microsoft.com/office/infopath/2007/PartnerControl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9f307c04-8786-433e-8208-e0d42b7344d5"/>
    <ds:schemaRef ds:uri="34684cb3-e614-4402-8de7-208e930e3685"/>
    <ds:schemaRef ds:uri="http://purl.org/dc/dcmitype/"/>
  </ds:schemaRefs>
</ds:datastoreItem>
</file>

<file path=customXml/itemProps3.xml><?xml version="1.0" encoding="utf-8"?>
<ds:datastoreItem xmlns:ds="http://schemas.openxmlformats.org/officeDocument/2006/customXml" ds:itemID="{6983D9D1-8615-4358-8B13-2FCBF96C8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84cb3-e614-4402-8de7-208e930e3685"/>
    <ds:schemaRef ds:uri="9f307c04-8786-433e-8208-e0d42b734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{CA5CA037-1609-4923-9BFB-305B5C3995D3}tf33968143_win32</Template>
  <TotalTime>35</TotalTime>
  <Words>429</Words>
  <Application>Microsoft Office PowerPoint</Application>
  <PresentationFormat>Widescreen</PresentationFormat>
  <Paragraphs>50</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Next LT Pro</vt:lpstr>
      <vt:lpstr>Calibri</vt:lpstr>
      <vt:lpstr>Letter-join Plus 40</vt:lpstr>
      <vt:lpstr>Custom</vt:lpstr>
      <vt:lpstr>PowerPoint Presentation</vt:lpstr>
      <vt:lpstr>Y4 MULTIPLICATION TABLES CHECK </vt:lpstr>
      <vt:lpstr>PowerPoint Presentation</vt:lpstr>
      <vt:lpstr>WHAT WILL THE CHECK INCLUDE?</vt:lpstr>
      <vt:lpstr>WHAT WILL IT LOOK LIKE?</vt:lpstr>
      <vt:lpstr>PowerPoint Presentation</vt:lpstr>
      <vt:lpstr>Concept cards</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Williams</dc:creator>
  <cp:lastModifiedBy>Maria Williams</cp:lastModifiedBy>
  <cp:revision>2</cp:revision>
  <dcterms:created xsi:type="dcterms:W3CDTF">2024-03-06T19:27:47Z</dcterms:created>
  <dcterms:modified xsi:type="dcterms:W3CDTF">2024-03-14T07:58:28Z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0x0101004A48BF19889E5C4A884FE862C12E2E73</vt:lpwstr>
  </property>
</Properties>
</file>