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2.xml" ContentType="application/vnd.openxmlformats-officedocument.presentationml.slide+xml"/>
  <Override PartName="/ppt/slides/slide1.xml" ContentType="application/vnd.openxmlformats-officedocument.presentationml.slide+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revisionInfo.xml" ContentType="application/vnd.ms-powerpoint.revisioninfo+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6858000" cy="9144000" type="screen4x3"/>
  <p:notesSz cx="6797675" cy="9926638"/>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C3E9"/>
    <a:srgbClr val="0000FF"/>
    <a:srgbClr val="90D7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59AB2C2-1D7E-4A9B-8C1E-A97906F147D5}" v="30" dt="2025-01-10T11:06:38.57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40" autoAdjust="0"/>
    <p:restoredTop sz="93969" autoAdjust="0"/>
  </p:normalViewPr>
  <p:slideViewPr>
    <p:cSldViewPr>
      <p:cViewPr varScale="1">
        <p:scale>
          <a:sx n="82" d="100"/>
          <a:sy n="82" d="100"/>
        </p:scale>
        <p:origin x="2982" y="84"/>
      </p:cViewPr>
      <p:guideLst>
        <p:guide orient="horz" pos="2880"/>
        <p:guide pos="216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tableStyles" Target="tableStyles.xml"/><Relationship Id="rId12" Type="http://schemas.openxmlformats.org/officeDocument/2006/relationships/customXml" Target="../customXml/item3.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11" Type="http://schemas.openxmlformats.org/officeDocument/2006/relationships/customXml" Target="../customXml/item2.xml"/><Relationship Id="rId5" Type="http://schemas.openxmlformats.org/officeDocument/2006/relationships/viewProps" Target="viewProps.xml"/><Relationship Id="rId10" Type="http://schemas.openxmlformats.org/officeDocument/2006/relationships/customXml" Target="../customXml/item1.xml"/><Relationship Id="rId4" Type="http://schemas.openxmlformats.org/officeDocument/2006/relationships/presProps" Target="presProps.xml"/><Relationship Id="rId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 Reed" userId="371c1b9c-e16e-4a1b-85ee-4ef249242609" providerId="ADAL" clId="{D59AB2C2-1D7E-4A9B-8C1E-A97906F147D5}"/>
    <pc:docChg chg="undo custSel modSld">
      <pc:chgData name="J Reed" userId="371c1b9c-e16e-4a1b-85ee-4ef249242609" providerId="ADAL" clId="{D59AB2C2-1D7E-4A9B-8C1E-A97906F147D5}" dt="2025-01-10T11:10:03.889" v="806" actId="255"/>
      <pc:docMkLst>
        <pc:docMk/>
      </pc:docMkLst>
      <pc:sldChg chg="addSp modSp mod">
        <pc:chgData name="J Reed" userId="371c1b9c-e16e-4a1b-85ee-4ef249242609" providerId="ADAL" clId="{D59AB2C2-1D7E-4A9B-8C1E-A97906F147D5}" dt="2025-01-02T16:45:50.831" v="691" actId="1076"/>
        <pc:sldMkLst>
          <pc:docMk/>
          <pc:sldMk cId="0" sldId="256"/>
        </pc:sldMkLst>
        <pc:graphicFrameChg chg="mod modGraphic">
          <ac:chgData name="J Reed" userId="371c1b9c-e16e-4a1b-85ee-4ef249242609" providerId="ADAL" clId="{D59AB2C2-1D7E-4A9B-8C1E-A97906F147D5}" dt="2025-01-02T16:43:31.061" v="675" actId="20577"/>
          <ac:graphicFrameMkLst>
            <pc:docMk/>
            <pc:sldMk cId="0" sldId="256"/>
            <ac:graphicFrameMk id="9" creationId="{44479BFC-D93F-47F7-A747-D7EC781998E6}"/>
          </ac:graphicFrameMkLst>
        </pc:graphicFrameChg>
        <pc:picChg chg="add mod">
          <ac:chgData name="J Reed" userId="371c1b9c-e16e-4a1b-85ee-4ef249242609" providerId="ADAL" clId="{D59AB2C2-1D7E-4A9B-8C1E-A97906F147D5}" dt="2025-01-02T16:45:50.831" v="691" actId="1076"/>
          <ac:picMkLst>
            <pc:docMk/>
            <pc:sldMk cId="0" sldId="256"/>
            <ac:picMk id="2" creationId="{B455FF8B-FAB5-2CF5-D89B-6A83A1FA0A0B}"/>
          </ac:picMkLst>
        </pc:picChg>
        <pc:picChg chg="add mod">
          <ac:chgData name="J Reed" userId="371c1b9c-e16e-4a1b-85ee-4ef249242609" providerId="ADAL" clId="{D59AB2C2-1D7E-4A9B-8C1E-A97906F147D5}" dt="2025-01-02T16:45:13.808" v="684" actId="1076"/>
          <ac:picMkLst>
            <pc:docMk/>
            <pc:sldMk cId="0" sldId="256"/>
            <ac:picMk id="3" creationId="{CF45C1B8-4B21-3496-93E0-F6AAF9E51508}"/>
          </ac:picMkLst>
        </pc:picChg>
      </pc:sldChg>
      <pc:sldChg chg="addSp delSp modSp mod">
        <pc:chgData name="J Reed" userId="371c1b9c-e16e-4a1b-85ee-4ef249242609" providerId="ADAL" clId="{D59AB2C2-1D7E-4A9B-8C1E-A97906F147D5}" dt="2025-01-10T11:10:03.889" v="806" actId="255"/>
        <pc:sldMkLst>
          <pc:docMk/>
          <pc:sldMk cId="0" sldId="257"/>
        </pc:sldMkLst>
        <pc:spChg chg="mod">
          <ac:chgData name="J Reed" userId="371c1b9c-e16e-4a1b-85ee-4ef249242609" providerId="ADAL" clId="{D59AB2C2-1D7E-4A9B-8C1E-A97906F147D5}" dt="2025-01-02T16:45:36.754" v="689" actId="113"/>
          <ac:spMkLst>
            <pc:docMk/>
            <pc:sldMk cId="0" sldId="257"/>
            <ac:spMk id="3121" creationId="{7B53EE1B-B0F6-496C-81E4-0904588EE677}"/>
          </ac:spMkLst>
        </pc:spChg>
        <pc:spChg chg="mod">
          <ac:chgData name="J Reed" userId="371c1b9c-e16e-4a1b-85ee-4ef249242609" providerId="ADAL" clId="{D59AB2C2-1D7E-4A9B-8C1E-A97906F147D5}" dt="2025-01-02T16:45:40.569" v="690" actId="113"/>
          <ac:spMkLst>
            <pc:docMk/>
            <pc:sldMk cId="0" sldId="257"/>
            <ac:spMk id="3122" creationId="{1E49B444-2C76-48F8-A2CE-4AB604B020BB}"/>
          </ac:spMkLst>
        </pc:spChg>
        <pc:graphicFrameChg chg="add del mod modGraphic">
          <ac:chgData name="J Reed" userId="371c1b9c-e16e-4a1b-85ee-4ef249242609" providerId="ADAL" clId="{D59AB2C2-1D7E-4A9B-8C1E-A97906F147D5}" dt="2025-01-10T11:10:03.889" v="806" actId="255"/>
          <ac:graphicFrameMkLst>
            <pc:docMk/>
            <pc:sldMk cId="0" sldId="257"/>
            <ac:graphicFrameMk id="4" creationId="{6765E8F3-5DFE-44D8-A227-BF7C2A3E54B1}"/>
          </ac:graphicFrameMkLst>
        </pc:graphicFrameChg>
        <pc:graphicFrameChg chg="modGraphic">
          <ac:chgData name="J Reed" userId="371c1b9c-e16e-4a1b-85ee-4ef249242609" providerId="ADAL" clId="{D59AB2C2-1D7E-4A9B-8C1E-A97906F147D5}" dt="2025-01-05T16:11:51.388" v="728" actId="14734"/>
          <ac:graphicFrameMkLst>
            <pc:docMk/>
            <pc:sldMk cId="0" sldId="257"/>
            <ac:graphicFrameMk id="9" creationId="{6CF84FB2-CE8B-451D-8E9C-94A6890695DC}"/>
          </ac:graphicFrameMkLst>
        </pc:graphicFrameChg>
        <pc:graphicFrameChg chg="mod modGraphic">
          <ac:chgData name="J Reed" userId="371c1b9c-e16e-4a1b-85ee-4ef249242609" providerId="ADAL" clId="{D59AB2C2-1D7E-4A9B-8C1E-A97906F147D5}" dt="2025-01-05T16:11:01.227" v="723" actId="14100"/>
          <ac:graphicFrameMkLst>
            <pc:docMk/>
            <pc:sldMk cId="0" sldId="257"/>
            <ac:graphicFrameMk id="11" creationId="{D2E0272B-0B86-4132-8D15-3980227E6E21}"/>
          </ac:graphicFrameMkLst>
        </pc:graphicFrameChg>
        <pc:picChg chg="add mod">
          <ac:chgData name="J Reed" userId="371c1b9c-e16e-4a1b-85ee-4ef249242609" providerId="ADAL" clId="{D59AB2C2-1D7E-4A9B-8C1E-A97906F147D5}" dt="2025-01-02T16:45:23.182" v="686" actId="1076"/>
          <ac:picMkLst>
            <pc:docMk/>
            <pc:sldMk cId="0" sldId="257"/>
            <ac:picMk id="2" creationId="{63EBAAE0-CEBD-AEAC-6D3E-E8BCF669E267}"/>
          </ac:picMkLst>
        </pc:picChg>
        <pc:picChg chg="add mod">
          <ac:chgData name="J Reed" userId="371c1b9c-e16e-4a1b-85ee-4ef249242609" providerId="ADAL" clId="{D59AB2C2-1D7E-4A9B-8C1E-A97906F147D5}" dt="2025-01-02T16:45:31.708" v="688" actId="1076"/>
          <ac:picMkLst>
            <pc:docMk/>
            <pc:sldMk cId="0" sldId="257"/>
            <ac:picMk id="3" creationId="{65F66564-CEFD-140F-3C94-2091FB12E52E}"/>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a:t>Click to edit Master title style</a:t>
            </a:r>
            <a:endParaRPr lang="en-GB"/>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F6FE278-BF16-4B4B-AAC0-D0F74D66373A}"/>
              </a:ext>
            </a:extLst>
          </p:cNvPr>
          <p:cNvSpPr>
            <a:spLocks noGrp="1"/>
          </p:cNvSpPr>
          <p:nvPr>
            <p:ph type="dt" sz="half" idx="10"/>
          </p:nvPr>
        </p:nvSpPr>
        <p:spPr/>
        <p:txBody>
          <a:bodyPr/>
          <a:lstStyle>
            <a:lvl1pPr>
              <a:defRPr/>
            </a:lvl1pPr>
          </a:lstStyle>
          <a:p>
            <a:pPr>
              <a:defRPr/>
            </a:pPr>
            <a:fld id="{739E175D-8732-4159-B0AC-A666740578CA}" type="datetimeFigureOut">
              <a:rPr lang="en-GB"/>
              <a:pPr>
                <a:defRPr/>
              </a:pPr>
              <a:t>28/01/2025</a:t>
            </a:fld>
            <a:endParaRPr lang="en-GB"/>
          </a:p>
        </p:txBody>
      </p:sp>
      <p:sp>
        <p:nvSpPr>
          <p:cNvPr id="5" name="Footer Placeholder 4">
            <a:extLst>
              <a:ext uri="{FF2B5EF4-FFF2-40B4-BE49-F238E27FC236}">
                <a16:creationId xmlns:a16="http://schemas.microsoft.com/office/drawing/2014/main" id="{398EE2C2-5C15-4C9B-A199-A16F1355C7CA}"/>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6E2CA4DA-90A5-44E0-ACDA-644B06740EFE}"/>
              </a:ext>
            </a:extLst>
          </p:cNvPr>
          <p:cNvSpPr>
            <a:spLocks noGrp="1"/>
          </p:cNvSpPr>
          <p:nvPr>
            <p:ph type="sldNum" sz="quarter" idx="12"/>
          </p:nvPr>
        </p:nvSpPr>
        <p:spPr/>
        <p:txBody>
          <a:bodyPr/>
          <a:lstStyle>
            <a:lvl1pPr>
              <a:defRPr/>
            </a:lvl1pPr>
          </a:lstStyle>
          <a:p>
            <a:fld id="{6DD059D5-CCC4-45FB-84C1-9A1ED4173F01}" type="slidenum">
              <a:rPr lang="en-GB" altLang="en-US"/>
              <a:pPr/>
              <a:t>‹#›</a:t>
            </a:fld>
            <a:endParaRPr lang="en-GB" altLang="en-US"/>
          </a:p>
        </p:txBody>
      </p:sp>
    </p:spTree>
    <p:extLst>
      <p:ext uri="{BB962C8B-B14F-4D97-AF65-F5344CB8AC3E}">
        <p14:creationId xmlns:p14="http://schemas.microsoft.com/office/powerpoint/2010/main" val="18894265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2A95E0F-006B-47E1-B9FC-7AFE954BE019}"/>
              </a:ext>
            </a:extLst>
          </p:cNvPr>
          <p:cNvSpPr>
            <a:spLocks noGrp="1"/>
          </p:cNvSpPr>
          <p:nvPr>
            <p:ph type="dt" sz="half" idx="10"/>
          </p:nvPr>
        </p:nvSpPr>
        <p:spPr/>
        <p:txBody>
          <a:bodyPr/>
          <a:lstStyle>
            <a:lvl1pPr>
              <a:defRPr/>
            </a:lvl1pPr>
          </a:lstStyle>
          <a:p>
            <a:pPr>
              <a:defRPr/>
            </a:pPr>
            <a:fld id="{D3149543-A9BD-4A74-B538-C4F5B2DB8356}" type="datetimeFigureOut">
              <a:rPr lang="en-GB"/>
              <a:pPr>
                <a:defRPr/>
              </a:pPr>
              <a:t>28/01/2025</a:t>
            </a:fld>
            <a:endParaRPr lang="en-GB"/>
          </a:p>
        </p:txBody>
      </p:sp>
      <p:sp>
        <p:nvSpPr>
          <p:cNvPr id="5" name="Footer Placeholder 4">
            <a:extLst>
              <a:ext uri="{FF2B5EF4-FFF2-40B4-BE49-F238E27FC236}">
                <a16:creationId xmlns:a16="http://schemas.microsoft.com/office/drawing/2014/main" id="{FCD0732B-22CC-42C6-9E97-C4F500E5A80B}"/>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3B19FE02-048E-47A8-A629-7B76035774BA}"/>
              </a:ext>
            </a:extLst>
          </p:cNvPr>
          <p:cNvSpPr>
            <a:spLocks noGrp="1"/>
          </p:cNvSpPr>
          <p:nvPr>
            <p:ph type="sldNum" sz="quarter" idx="12"/>
          </p:nvPr>
        </p:nvSpPr>
        <p:spPr/>
        <p:txBody>
          <a:bodyPr/>
          <a:lstStyle>
            <a:lvl1pPr>
              <a:defRPr/>
            </a:lvl1pPr>
          </a:lstStyle>
          <a:p>
            <a:fld id="{59FEEB45-A7F7-486D-B1C2-BC537D30A356}" type="slidenum">
              <a:rPr lang="en-GB" altLang="en-US"/>
              <a:pPr/>
              <a:t>‹#›</a:t>
            </a:fld>
            <a:endParaRPr lang="en-GB" altLang="en-US"/>
          </a:p>
        </p:txBody>
      </p:sp>
    </p:spTree>
    <p:extLst>
      <p:ext uri="{BB962C8B-B14F-4D97-AF65-F5344CB8AC3E}">
        <p14:creationId xmlns:p14="http://schemas.microsoft.com/office/powerpoint/2010/main" val="36719223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D1105D5-8006-4837-A859-9755EA43273A}"/>
              </a:ext>
            </a:extLst>
          </p:cNvPr>
          <p:cNvSpPr>
            <a:spLocks noGrp="1"/>
          </p:cNvSpPr>
          <p:nvPr>
            <p:ph type="dt" sz="half" idx="10"/>
          </p:nvPr>
        </p:nvSpPr>
        <p:spPr/>
        <p:txBody>
          <a:bodyPr/>
          <a:lstStyle>
            <a:lvl1pPr>
              <a:defRPr/>
            </a:lvl1pPr>
          </a:lstStyle>
          <a:p>
            <a:pPr>
              <a:defRPr/>
            </a:pPr>
            <a:fld id="{8ACBEE6E-8C48-4621-BCB1-F6D34DAE256A}" type="datetimeFigureOut">
              <a:rPr lang="en-GB"/>
              <a:pPr>
                <a:defRPr/>
              </a:pPr>
              <a:t>28/01/2025</a:t>
            </a:fld>
            <a:endParaRPr lang="en-GB"/>
          </a:p>
        </p:txBody>
      </p:sp>
      <p:sp>
        <p:nvSpPr>
          <p:cNvPr id="5" name="Footer Placeholder 4">
            <a:extLst>
              <a:ext uri="{FF2B5EF4-FFF2-40B4-BE49-F238E27FC236}">
                <a16:creationId xmlns:a16="http://schemas.microsoft.com/office/drawing/2014/main" id="{E1075485-876B-4531-A86E-BFEC72A1DD29}"/>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47F09008-CC1A-41D5-B83C-7CB8CCEFE5A2}"/>
              </a:ext>
            </a:extLst>
          </p:cNvPr>
          <p:cNvSpPr>
            <a:spLocks noGrp="1"/>
          </p:cNvSpPr>
          <p:nvPr>
            <p:ph type="sldNum" sz="quarter" idx="12"/>
          </p:nvPr>
        </p:nvSpPr>
        <p:spPr/>
        <p:txBody>
          <a:bodyPr/>
          <a:lstStyle>
            <a:lvl1pPr>
              <a:defRPr/>
            </a:lvl1pPr>
          </a:lstStyle>
          <a:p>
            <a:fld id="{709C5FA5-C44A-4D8C-AA1B-3241C7D5953C}" type="slidenum">
              <a:rPr lang="en-GB" altLang="en-US"/>
              <a:pPr/>
              <a:t>‹#›</a:t>
            </a:fld>
            <a:endParaRPr lang="en-GB" altLang="en-US"/>
          </a:p>
        </p:txBody>
      </p:sp>
    </p:spTree>
    <p:extLst>
      <p:ext uri="{BB962C8B-B14F-4D97-AF65-F5344CB8AC3E}">
        <p14:creationId xmlns:p14="http://schemas.microsoft.com/office/powerpoint/2010/main" val="6480606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257175"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2628900"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20A82409-681B-42AB-93C2-D1850CED3EC3}"/>
              </a:ext>
            </a:extLst>
          </p:cNvPr>
          <p:cNvSpPr>
            <a:spLocks noGrp="1"/>
          </p:cNvSpPr>
          <p:nvPr>
            <p:ph type="dt" sz="half" idx="10"/>
          </p:nvPr>
        </p:nvSpPr>
        <p:spPr/>
        <p:txBody>
          <a:bodyPr/>
          <a:lstStyle>
            <a:lvl1pPr>
              <a:defRPr/>
            </a:lvl1pPr>
          </a:lstStyle>
          <a:p>
            <a:pPr>
              <a:defRPr/>
            </a:pPr>
            <a:fld id="{E7015603-DB34-46E0-B3EC-45E92BA67FCD}" type="datetimeFigureOut">
              <a:rPr lang="en-GB"/>
              <a:pPr>
                <a:defRPr/>
              </a:pPr>
              <a:t>28/01/2025</a:t>
            </a:fld>
            <a:endParaRPr lang="en-GB"/>
          </a:p>
        </p:txBody>
      </p:sp>
      <p:sp>
        <p:nvSpPr>
          <p:cNvPr id="6" name="Footer Placeholder 4">
            <a:extLst>
              <a:ext uri="{FF2B5EF4-FFF2-40B4-BE49-F238E27FC236}">
                <a16:creationId xmlns:a16="http://schemas.microsoft.com/office/drawing/2014/main" id="{D6530702-18B6-4512-99B8-1AB907C23905}"/>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2F25939F-0EC5-4AE8-BD0F-A038AC7D5BA7}"/>
              </a:ext>
            </a:extLst>
          </p:cNvPr>
          <p:cNvSpPr>
            <a:spLocks noGrp="1"/>
          </p:cNvSpPr>
          <p:nvPr>
            <p:ph type="sldNum" sz="quarter" idx="12"/>
          </p:nvPr>
        </p:nvSpPr>
        <p:spPr/>
        <p:txBody>
          <a:bodyPr/>
          <a:lstStyle>
            <a:lvl1pPr>
              <a:defRPr/>
            </a:lvl1pPr>
          </a:lstStyle>
          <a:p>
            <a:fld id="{ACA99A4A-7C2F-447B-8590-A79A13D3A8A7}" type="slidenum">
              <a:rPr lang="en-GB" altLang="en-US"/>
              <a:pPr/>
              <a:t>‹#›</a:t>
            </a:fld>
            <a:endParaRPr lang="en-GB" altLang="en-US"/>
          </a:p>
        </p:txBody>
      </p:sp>
    </p:spTree>
    <p:extLst>
      <p:ext uri="{BB962C8B-B14F-4D97-AF65-F5344CB8AC3E}">
        <p14:creationId xmlns:p14="http://schemas.microsoft.com/office/powerpoint/2010/main" val="12809499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1524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65B68E43-73EF-4200-88CB-12A6C0B507B5}"/>
              </a:ext>
            </a:extLst>
          </p:cNvPr>
          <p:cNvSpPr>
            <a:spLocks noGrp="1"/>
          </p:cNvSpPr>
          <p:nvPr>
            <p:ph type="dt" sz="half" idx="10"/>
          </p:nvPr>
        </p:nvSpPr>
        <p:spPr/>
        <p:txBody>
          <a:bodyPr/>
          <a:lstStyle>
            <a:lvl1pPr>
              <a:defRPr/>
            </a:lvl1pPr>
          </a:lstStyle>
          <a:p>
            <a:pPr>
              <a:defRPr/>
            </a:pPr>
            <a:fld id="{AE990261-376F-480C-B340-E58AB5402E81}" type="datetimeFigureOut">
              <a:rPr lang="en-GB"/>
              <a:pPr>
                <a:defRPr/>
              </a:pPr>
              <a:t>28/01/2025</a:t>
            </a:fld>
            <a:endParaRPr lang="en-GB"/>
          </a:p>
        </p:txBody>
      </p:sp>
      <p:sp>
        <p:nvSpPr>
          <p:cNvPr id="8" name="Footer Placeholder 4">
            <a:extLst>
              <a:ext uri="{FF2B5EF4-FFF2-40B4-BE49-F238E27FC236}">
                <a16:creationId xmlns:a16="http://schemas.microsoft.com/office/drawing/2014/main" id="{B25BAB7F-D61B-4FB7-BEC3-94CBD07ACBFF}"/>
              </a:ext>
            </a:extLst>
          </p:cNvPr>
          <p:cNvSpPr>
            <a:spLocks noGrp="1"/>
          </p:cNvSpPr>
          <p:nvPr>
            <p:ph type="ftr" sz="quarter" idx="11"/>
          </p:nvPr>
        </p:nvSpPr>
        <p:spPr/>
        <p:txBody>
          <a:bodyPr/>
          <a:lstStyle>
            <a:lvl1pPr>
              <a:defRPr/>
            </a:lvl1pPr>
          </a:lstStyle>
          <a:p>
            <a:pPr>
              <a:defRPr/>
            </a:pPr>
            <a:endParaRPr lang="en-GB"/>
          </a:p>
        </p:txBody>
      </p:sp>
      <p:sp>
        <p:nvSpPr>
          <p:cNvPr id="9" name="Slide Number Placeholder 5">
            <a:extLst>
              <a:ext uri="{FF2B5EF4-FFF2-40B4-BE49-F238E27FC236}">
                <a16:creationId xmlns:a16="http://schemas.microsoft.com/office/drawing/2014/main" id="{4B869435-2E58-4BE7-A6E1-7BE66B55F660}"/>
              </a:ext>
            </a:extLst>
          </p:cNvPr>
          <p:cNvSpPr>
            <a:spLocks noGrp="1"/>
          </p:cNvSpPr>
          <p:nvPr>
            <p:ph type="sldNum" sz="quarter" idx="12"/>
          </p:nvPr>
        </p:nvSpPr>
        <p:spPr/>
        <p:txBody>
          <a:bodyPr/>
          <a:lstStyle>
            <a:lvl1pPr>
              <a:defRPr/>
            </a:lvl1pPr>
          </a:lstStyle>
          <a:p>
            <a:fld id="{D81B4A9B-BFDD-412C-80AB-185059B9DEC1}" type="slidenum">
              <a:rPr lang="en-GB" altLang="en-US"/>
              <a:pPr/>
              <a:t>‹#›</a:t>
            </a:fld>
            <a:endParaRPr lang="en-GB" altLang="en-US"/>
          </a:p>
        </p:txBody>
      </p:sp>
    </p:spTree>
    <p:extLst>
      <p:ext uri="{BB962C8B-B14F-4D97-AF65-F5344CB8AC3E}">
        <p14:creationId xmlns:p14="http://schemas.microsoft.com/office/powerpoint/2010/main" val="12253364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0049A646-8BCB-40B5-98DF-B2B0A3FD6B03}"/>
              </a:ext>
            </a:extLst>
          </p:cNvPr>
          <p:cNvSpPr>
            <a:spLocks noGrp="1"/>
          </p:cNvSpPr>
          <p:nvPr>
            <p:ph type="dt" sz="half" idx="10"/>
          </p:nvPr>
        </p:nvSpPr>
        <p:spPr/>
        <p:txBody>
          <a:bodyPr/>
          <a:lstStyle>
            <a:lvl1pPr>
              <a:defRPr/>
            </a:lvl1pPr>
          </a:lstStyle>
          <a:p>
            <a:pPr>
              <a:defRPr/>
            </a:pPr>
            <a:fld id="{68249DE6-8258-42DB-B8F3-37859C9F8A0C}" type="datetimeFigureOut">
              <a:rPr lang="en-GB"/>
              <a:pPr>
                <a:defRPr/>
              </a:pPr>
              <a:t>28/01/2025</a:t>
            </a:fld>
            <a:endParaRPr lang="en-GB"/>
          </a:p>
        </p:txBody>
      </p:sp>
      <p:sp>
        <p:nvSpPr>
          <p:cNvPr id="4" name="Footer Placeholder 4">
            <a:extLst>
              <a:ext uri="{FF2B5EF4-FFF2-40B4-BE49-F238E27FC236}">
                <a16:creationId xmlns:a16="http://schemas.microsoft.com/office/drawing/2014/main" id="{33E46E8B-6FD9-42C0-9CAE-D0BCE140A67B}"/>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5">
            <a:extLst>
              <a:ext uri="{FF2B5EF4-FFF2-40B4-BE49-F238E27FC236}">
                <a16:creationId xmlns:a16="http://schemas.microsoft.com/office/drawing/2014/main" id="{F8E91577-3E63-4BF0-AE52-20C54F7747B9}"/>
              </a:ext>
            </a:extLst>
          </p:cNvPr>
          <p:cNvSpPr>
            <a:spLocks noGrp="1"/>
          </p:cNvSpPr>
          <p:nvPr>
            <p:ph type="sldNum" sz="quarter" idx="12"/>
          </p:nvPr>
        </p:nvSpPr>
        <p:spPr/>
        <p:txBody>
          <a:bodyPr/>
          <a:lstStyle>
            <a:lvl1pPr>
              <a:defRPr/>
            </a:lvl1pPr>
          </a:lstStyle>
          <a:p>
            <a:fld id="{2FD1B5BB-45A1-4046-AC4C-5BDBA7BDCAD5}" type="slidenum">
              <a:rPr lang="en-GB" altLang="en-US"/>
              <a:pPr/>
              <a:t>‹#›</a:t>
            </a:fld>
            <a:endParaRPr lang="en-GB" altLang="en-US"/>
          </a:p>
        </p:txBody>
      </p:sp>
    </p:spTree>
    <p:extLst>
      <p:ext uri="{BB962C8B-B14F-4D97-AF65-F5344CB8AC3E}">
        <p14:creationId xmlns:p14="http://schemas.microsoft.com/office/powerpoint/2010/main" val="4101570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8750F215-5A8B-4F5B-BC54-B5CDAA3B0A6D}"/>
              </a:ext>
            </a:extLst>
          </p:cNvPr>
          <p:cNvSpPr>
            <a:spLocks noGrp="1"/>
          </p:cNvSpPr>
          <p:nvPr>
            <p:ph type="dt" sz="half" idx="10"/>
          </p:nvPr>
        </p:nvSpPr>
        <p:spPr/>
        <p:txBody>
          <a:bodyPr/>
          <a:lstStyle>
            <a:lvl1pPr>
              <a:defRPr/>
            </a:lvl1pPr>
          </a:lstStyle>
          <a:p>
            <a:pPr>
              <a:defRPr/>
            </a:pPr>
            <a:fld id="{DB720FBA-7169-4F3D-B33E-40A7A1607C31}" type="datetimeFigureOut">
              <a:rPr lang="en-GB"/>
              <a:pPr>
                <a:defRPr/>
              </a:pPr>
              <a:t>28/01/2025</a:t>
            </a:fld>
            <a:endParaRPr lang="en-GB"/>
          </a:p>
        </p:txBody>
      </p:sp>
      <p:sp>
        <p:nvSpPr>
          <p:cNvPr id="3" name="Footer Placeholder 4">
            <a:extLst>
              <a:ext uri="{FF2B5EF4-FFF2-40B4-BE49-F238E27FC236}">
                <a16:creationId xmlns:a16="http://schemas.microsoft.com/office/drawing/2014/main" id="{18ED2045-6BCE-45D6-B046-9A2FF3321C2D}"/>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5">
            <a:extLst>
              <a:ext uri="{FF2B5EF4-FFF2-40B4-BE49-F238E27FC236}">
                <a16:creationId xmlns:a16="http://schemas.microsoft.com/office/drawing/2014/main" id="{1E114F55-892E-4729-9DB0-72499973AB93}"/>
              </a:ext>
            </a:extLst>
          </p:cNvPr>
          <p:cNvSpPr>
            <a:spLocks noGrp="1"/>
          </p:cNvSpPr>
          <p:nvPr>
            <p:ph type="sldNum" sz="quarter" idx="12"/>
          </p:nvPr>
        </p:nvSpPr>
        <p:spPr/>
        <p:txBody>
          <a:bodyPr/>
          <a:lstStyle>
            <a:lvl1pPr>
              <a:defRPr/>
            </a:lvl1pPr>
          </a:lstStyle>
          <a:p>
            <a:fld id="{3DA7E287-64C4-4E0C-9F69-D5AE41601ECA}" type="slidenum">
              <a:rPr lang="en-GB" altLang="en-US"/>
              <a:pPr/>
              <a:t>‹#›</a:t>
            </a:fld>
            <a:endParaRPr lang="en-GB" altLang="en-US"/>
          </a:p>
        </p:txBody>
      </p:sp>
    </p:spTree>
    <p:extLst>
      <p:ext uri="{BB962C8B-B14F-4D97-AF65-F5344CB8AC3E}">
        <p14:creationId xmlns:p14="http://schemas.microsoft.com/office/powerpoint/2010/main" val="2763029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2DD1F5E1-C437-4355-AE8D-16DE1EA500C1}"/>
              </a:ext>
            </a:extLst>
          </p:cNvPr>
          <p:cNvSpPr>
            <a:spLocks noGrp="1"/>
          </p:cNvSpPr>
          <p:nvPr>
            <p:ph type="dt" sz="half" idx="10"/>
          </p:nvPr>
        </p:nvSpPr>
        <p:spPr/>
        <p:txBody>
          <a:bodyPr/>
          <a:lstStyle>
            <a:lvl1pPr>
              <a:defRPr/>
            </a:lvl1pPr>
          </a:lstStyle>
          <a:p>
            <a:pPr>
              <a:defRPr/>
            </a:pPr>
            <a:fld id="{13DF6454-DB1F-46D3-A7F6-8E4376853599}" type="datetimeFigureOut">
              <a:rPr lang="en-GB"/>
              <a:pPr>
                <a:defRPr/>
              </a:pPr>
              <a:t>28/01/2025</a:t>
            </a:fld>
            <a:endParaRPr lang="en-GB"/>
          </a:p>
        </p:txBody>
      </p:sp>
      <p:sp>
        <p:nvSpPr>
          <p:cNvPr id="6" name="Footer Placeholder 4">
            <a:extLst>
              <a:ext uri="{FF2B5EF4-FFF2-40B4-BE49-F238E27FC236}">
                <a16:creationId xmlns:a16="http://schemas.microsoft.com/office/drawing/2014/main" id="{FF341D79-49A1-420C-BC09-3E53AA7B9A31}"/>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BBF2118F-C73C-4273-B520-4CBF363A6805}"/>
              </a:ext>
            </a:extLst>
          </p:cNvPr>
          <p:cNvSpPr>
            <a:spLocks noGrp="1"/>
          </p:cNvSpPr>
          <p:nvPr>
            <p:ph type="sldNum" sz="quarter" idx="12"/>
          </p:nvPr>
        </p:nvSpPr>
        <p:spPr/>
        <p:txBody>
          <a:bodyPr/>
          <a:lstStyle>
            <a:lvl1pPr>
              <a:defRPr/>
            </a:lvl1pPr>
          </a:lstStyle>
          <a:p>
            <a:fld id="{D45970B7-0576-4A25-AB88-C439F329440F}" type="slidenum">
              <a:rPr lang="en-GB" altLang="en-US"/>
              <a:pPr/>
              <a:t>‹#›</a:t>
            </a:fld>
            <a:endParaRPr lang="en-GB" altLang="en-US"/>
          </a:p>
        </p:txBody>
      </p:sp>
    </p:spTree>
    <p:extLst>
      <p:ext uri="{BB962C8B-B14F-4D97-AF65-F5344CB8AC3E}">
        <p14:creationId xmlns:p14="http://schemas.microsoft.com/office/powerpoint/2010/main" val="30428398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344216" y="817033"/>
            <a:ext cx="4114800" cy="54864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8E3E3AEF-1016-49A8-8C58-ECCD751FFA0C}"/>
              </a:ext>
            </a:extLst>
          </p:cNvPr>
          <p:cNvSpPr>
            <a:spLocks noGrp="1"/>
          </p:cNvSpPr>
          <p:nvPr>
            <p:ph type="dt" sz="half" idx="10"/>
          </p:nvPr>
        </p:nvSpPr>
        <p:spPr/>
        <p:txBody>
          <a:bodyPr/>
          <a:lstStyle>
            <a:lvl1pPr>
              <a:defRPr/>
            </a:lvl1pPr>
          </a:lstStyle>
          <a:p>
            <a:pPr>
              <a:defRPr/>
            </a:pPr>
            <a:fld id="{9CE68C7D-DEEE-42BF-967D-739472DE83F9}" type="datetimeFigureOut">
              <a:rPr lang="en-GB"/>
              <a:pPr>
                <a:defRPr/>
              </a:pPr>
              <a:t>28/01/2025</a:t>
            </a:fld>
            <a:endParaRPr lang="en-GB"/>
          </a:p>
        </p:txBody>
      </p:sp>
      <p:sp>
        <p:nvSpPr>
          <p:cNvPr id="6" name="Footer Placeholder 4">
            <a:extLst>
              <a:ext uri="{FF2B5EF4-FFF2-40B4-BE49-F238E27FC236}">
                <a16:creationId xmlns:a16="http://schemas.microsoft.com/office/drawing/2014/main" id="{68EC4291-68B5-4F99-80FE-3B78A8176380}"/>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6AEB383E-62FD-46EF-A8C7-09FB1C69CC62}"/>
              </a:ext>
            </a:extLst>
          </p:cNvPr>
          <p:cNvSpPr>
            <a:spLocks noGrp="1"/>
          </p:cNvSpPr>
          <p:nvPr>
            <p:ph type="sldNum" sz="quarter" idx="12"/>
          </p:nvPr>
        </p:nvSpPr>
        <p:spPr/>
        <p:txBody>
          <a:bodyPr/>
          <a:lstStyle>
            <a:lvl1pPr>
              <a:defRPr/>
            </a:lvl1pPr>
          </a:lstStyle>
          <a:p>
            <a:fld id="{707B9C91-ADD8-4A65-AFDE-9E09737E4A8E}" type="slidenum">
              <a:rPr lang="en-GB" altLang="en-US"/>
              <a:pPr/>
              <a:t>‹#›</a:t>
            </a:fld>
            <a:endParaRPr lang="en-GB" altLang="en-US"/>
          </a:p>
        </p:txBody>
      </p:sp>
    </p:spTree>
    <p:extLst>
      <p:ext uri="{BB962C8B-B14F-4D97-AF65-F5344CB8AC3E}">
        <p14:creationId xmlns:p14="http://schemas.microsoft.com/office/powerpoint/2010/main" val="9929731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770A509-E175-4EF3-9E5F-79BCCF45A69A}"/>
              </a:ext>
            </a:extLst>
          </p:cNvPr>
          <p:cNvSpPr>
            <a:spLocks noGrp="1"/>
          </p:cNvSpPr>
          <p:nvPr>
            <p:ph type="dt" sz="half" idx="10"/>
          </p:nvPr>
        </p:nvSpPr>
        <p:spPr/>
        <p:txBody>
          <a:bodyPr/>
          <a:lstStyle>
            <a:lvl1pPr>
              <a:defRPr/>
            </a:lvl1pPr>
          </a:lstStyle>
          <a:p>
            <a:pPr>
              <a:defRPr/>
            </a:pPr>
            <a:fld id="{E82195E1-8A14-4C0F-B369-904A0E835CC3}" type="datetimeFigureOut">
              <a:rPr lang="en-GB"/>
              <a:pPr>
                <a:defRPr/>
              </a:pPr>
              <a:t>28/01/2025</a:t>
            </a:fld>
            <a:endParaRPr lang="en-GB"/>
          </a:p>
        </p:txBody>
      </p:sp>
      <p:sp>
        <p:nvSpPr>
          <p:cNvPr id="5" name="Footer Placeholder 4">
            <a:extLst>
              <a:ext uri="{FF2B5EF4-FFF2-40B4-BE49-F238E27FC236}">
                <a16:creationId xmlns:a16="http://schemas.microsoft.com/office/drawing/2014/main" id="{C5D5B3F0-444E-4D8C-9213-6B96B9899A95}"/>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8FE70EE6-499B-4695-8698-F50593D8D34D}"/>
              </a:ext>
            </a:extLst>
          </p:cNvPr>
          <p:cNvSpPr>
            <a:spLocks noGrp="1"/>
          </p:cNvSpPr>
          <p:nvPr>
            <p:ph type="sldNum" sz="quarter" idx="12"/>
          </p:nvPr>
        </p:nvSpPr>
        <p:spPr/>
        <p:txBody>
          <a:bodyPr/>
          <a:lstStyle>
            <a:lvl1pPr>
              <a:defRPr/>
            </a:lvl1pPr>
          </a:lstStyle>
          <a:p>
            <a:fld id="{46380AC9-9A84-4B14-8E49-07109FE1A08B}" type="slidenum">
              <a:rPr lang="en-GB" altLang="en-US"/>
              <a:pPr/>
              <a:t>‹#›</a:t>
            </a:fld>
            <a:endParaRPr lang="en-GB" altLang="en-US"/>
          </a:p>
        </p:txBody>
      </p:sp>
    </p:spTree>
    <p:extLst>
      <p:ext uri="{BB962C8B-B14F-4D97-AF65-F5344CB8AC3E}">
        <p14:creationId xmlns:p14="http://schemas.microsoft.com/office/powerpoint/2010/main" val="40162239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29037" y="488951"/>
            <a:ext cx="1157288" cy="104013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257175" y="488951"/>
            <a:ext cx="3357563" cy="104013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CB9AB59-5ECD-4D92-804F-6B16F44379E2}"/>
              </a:ext>
            </a:extLst>
          </p:cNvPr>
          <p:cNvSpPr>
            <a:spLocks noGrp="1"/>
          </p:cNvSpPr>
          <p:nvPr>
            <p:ph type="dt" sz="half" idx="10"/>
          </p:nvPr>
        </p:nvSpPr>
        <p:spPr/>
        <p:txBody>
          <a:bodyPr/>
          <a:lstStyle>
            <a:lvl1pPr>
              <a:defRPr/>
            </a:lvl1pPr>
          </a:lstStyle>
          <a:p>
            <a:pPr>
              <a:defRPr/>
            </a:pPr>
            <a:fld id="{2D0CF569-B6B2-4339-B4E8-79453FE44940}" type="datetimeFigureOut">
              <a:rPr lang="en-GB"/>
              <a:pPr>
                <a:defRPr/>
              </a:pPr>
              <a:t>28/01/2025</a:t>
            </a:fld>
            <a:endParaRPr lang="en-GB"/>
          </a:p>
        </p:txBody>
      </p:sp>
      <p:sp>
        <p:nvSpPr>
          <p:cNvPr id="5" name="Footer Placeholder 4">
            <a:extLst>
              <a:ext uri="{FF2B5EF4-FFF2-40B4-BE49-F238E27FC236}">
                <a16:creationId xmlns:a16="http://schemas.microsoft.com/office/drawing/2014/main" id="{4B6A307A-1D7B-4244-B44A-C5E2F2260B62}"/>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A09B028D-B310-484A-8916-85977F308BCE}"/>
              </a:ext>
            </a:extLst>
          </p:cNvPr>
          <p:cNvSpPr>
            <a:spLocks noGrp="1"/>
          </p:cNvSpPr>
          <p:nvPr>
            <p:ph type="sldNum" sz="quarter" idx="12"/>
          </p:nvPr>
        </p:nvSpPr>
        <p:spPr/>
        <p:txBody>
          <a:bodyPr/>
          <a:lstStyle>
            <a:lvl1pPr>
              <a:defRPr/>
            </a:lvl1pPr>
          </a:lstStyle>
          <a:p>
            <a:fld id="{285F7DF9-92F0-4BA2-838C-23D8E9A88AB4}" type="slidenum">
              <a:rPr lang="en-GB" altLang="en-US"/>
              <a:pPr/>
              <a:t>‹#›</a:t>
            </a:fld>
            <a:endParaRPr lang="en-GB" altLang="en-US"/>
          </a:p>
        </p:txBody>
      </p:sp>
    </p:spTree>
    <p:extLst>
      <p:ext uri="{BB962C8B-B14F-4D97-AF65-F5344CB8AC3E}">
        <p14:creationId xmlns:p14="http://schemas.microsoft.com/office/powerpoint/2010/main" val="37262073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6A4D8812-861D-4875-8415-C1519EE81787}"/>
              </a:ext>
            </a:extLst>
          </p:cNvPr>
          <p:cNvSpPr>
            <a:spLocks noGrp="1"/>
          </p:cNvSpPr>
          <p:nvPr>
            <p:ph type="title"/>
          </p:nvPr>
        </p:nvSpPr>
        <p:spPr bwMode="auto">
          <a:xfrm>
            <a:off x="342900" y="366713"/>
            <a:ext cx="61722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a:extLst>
              <a:ext uri="{FF2B5EF4-FFF2-40B4-BE49-F238E27FC236}">
                <a16:creationId xmlns:a16="http://schemas.microsoft.com/office/drawing/2014/main" id="{1AA183D7-AFB7-4B76-AF62-FEB68EC26215}"/>
              </a:ext>
            </a:extLst>
          </p:cNvPr>
          <p:cNvSpPr>
            <a:spLocks noGrp="1"/>
          </p:cNvSpPr>
          <p:nvPr>
            <p:ph type="body" idx="1"/>
          </p:nvPr>
        </p:nvSpPr>
        <p:spPr bwMode="auto">
          <a:xfrm>
            <a:off x="342900" y="2133600"/>
            <a:ext cx="6172200" cy="603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0C145EE7-8889-49CB-B863-057800CF8D4B}"/>
              </a:ext>
            </a:extLst>
          </p:cNvPr>
          <p:cNvSpPr>
            <a:spLocks noGrp="1"/>
          </p:cNvSpPr>
          <p:nvPr>
            <p:ph type="dt" sz="half" idx="2"/>
          </p:nvPr>
        </p:nvSpPr>
        <p:spPr>
          <a:xfrm>
            <a:off x="342900" y="8475663"/>
            <a:ext cx="1600200" cy="48577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00FFF3FF-F02B-426B-9E0B-3B13B516F2D7}" type="datetimeFigureOut">
              <a:rPr lang="en-GB"/>
              <a:pPr>
                <a:defRPr/>
              </a:pPr>
              <a:t>28/01/2025</a:t>
            </a:fld>
            <a:endParaRPr lang="en-GB"/>
          </a:p>
        </p:txBody>
      </p:sp>
      <p:sp>
        <p:nvSpPr>
          <p:cNvPr id="5" name="Footer Placeholder 4">
            <a:extLst>
              <a:ext uri="{FF2B5EF4-FFF2-40B4-BE49-F238E27FC236}">
                <a16:creationId xmlns:a16="http://schemas.microsoft.com/office/drawing/2014/main" id="{97F3B481-FEB9-4B03-B87F-C02F51FF1F75}"/>
              </a:ext>
            </a:extLst>
          </p:cNvPr>
          <p:cNvSpPr>
            <a:spLocks noGrp="1"/>
          </p:cNvSpPr>
          <p:nvPr>
            <p:ph type="ftr" sz="quarter" idx="3"/>
          </p:nvPr>
        </p:nvSpPr>
        <p:spPr>
          <a:xfrm>
            <a:off x="2343150" y="8475663"/>
            <a:ext cx="2171700" cy="48577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GB"/>
          </a:p>
        </p:txBody>
      </p:sp>
      <p:sp>
        <p:nvSpPr>
          <p:cNvPr id="6" name="Slide Number Placeholder 5">
            <a:extLst>
              <a:ext uri="{FF2B5EF4-FFF2-40B4-BE49-F238E27FC236}">
                <a16:creationId xmlns:a16="http://schemas.microsoft.com/office/drawing/2014/main" id="{A3131AD8-8F9B-496E-A33D-8674E4344FFC}"/>
              </a:ext>
            </a:extLst>
          </p:cNvPr>
          <p:cNvSpPr>
            <a:spLocks noGrp="1"/>
          </p:cNvSpPr>
          <p:nvPr>
            <p:ph type="sldNum" sz="quarter" idx="4"/>
          </p:nvPr>
        </p:nvSpPr>
        <p:spPr>
          <a:xfrm>
            <a:off x="4914900" y="8475663"/>
            <a:ext cx="1600200" cy="48577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fld id="{9EF7112C-C252-4BF5-928A-021B7364D081}" type="slidenum">
              <a:rPr lang="en-GB" altLang="en-US"/>
              <a:pPr/>
              <a:t>‹#›</a:t>
            </a:fld>
            <a:endParaRPr lang="en-GB"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bbc.co.uk/bitesize/topics/zrssgk7/articles/z2cq2hv"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a:extLst>
              <a:ext uri="{FF2B5EF4-FFF2-40B4-BE49-F238E27FC236}">
                <a16:creationId xmlns:a16="http://schemas.microsoft.com/office/drawing/2014/main" id="{44479BFC-D93F-47F7-A747-D7EC781998E6}"/>
              </a:ext>
            </a:extLst>
          </p:cNvPr>
          <p:cNvGraphicFramePr>
            <a:graphicFrameLocks noGrp="1"/>
          </p:cNvGraphicFramePr>
          <p:nvPr>
            <p:extLst>
              <p:ext uri="{D42A27DB-BD31-4B8C-83A1-F6EECF244321}">
                <p14:modId xmlns:p14="http://schemas.microsoft.com/office/powerpoint/2010/main" val="2081231571"/>
              </p:ext>
            </p:extLst>
          </p:nvPr>
        </p:nvGraphicFramePr>
        <p:xfrm>
          <a:off x="11113" y="1385537"/>
          <a:ext cx="6858000" cy="7608316"/>
        </p:xfrm>
        <a:graphic>
          <a:graphicData uri="http://schemas.openxmlformats.org/drawingml/2006/table">
            <a:tbl>
              <a:tblPr firstRow="1" bandRow="1">
                <a:tableStyleId>{5940675A-B579-460E-94D1-54222C63F5DA}</a:tableStyleId>
              </a:tblPr>
              <a:tblGrid>
                <a:gridCol w="2286000">
                  <a:extLst>
                    <a:ext uri="{9D8B030D-6E8A-4147-A177-3AD203B41FA5}">
                      <a16:colId xmlns:a16="http://schemas.microsoft.com/office/drawing/2014/main" val="20000"/>
                    </a:ext>
                  </a:extLst>
                </a:gridCol>
                <a:gridCol w="2286000">
                  <a:extLst>
                    <a:ext uri="{9D8B030D-6E8A-4147-A177-3AD203B41FA5}">
                      <a16:colId xmlns:a16="http://schemas.microsoft.com/office/drawing/2014/main" val="20001"/>
                    </a:ext>
                  </a:extLst>
                </a:gridCol>
                <a:gridCol w="2286000">
                  <a:extLst>
                    <a:ext uri="{9D8B030D-6E8A-4147-A177-3AD203B41FA5}">
                      <a16:colId xmlns:a16="http://schemas.microsoft.com/office/drawing/2014/main" val="20002"/>
                    </a:ext>
                  </a:extLst>
                </a:gridCol>
              </a:tblGrid>
              <a:tr h="430639">
                <a:tc>
                  <a:txBody>
                    <a:bodyPr/>
                    <a:lstStyle/>
                    <a:p>
                      <a:pPr algn="ctr"/>
                      <a:r>
                        <a:rPr lang="en-GB" sz="1200" b="0" dirty="0">
                          <a:latin typeface="Abadi" panose="020B0604020104020204" pitchFamily="34" charset="0"/>
                        </a:rPr>
                        <a:t>Mathematics</a:t>
                      </a:r>
                    </a:p>
                  </a:txBody>
                  <a:tcPr marT="45714" marB="45714">
                    <a:solidFill>
                      <a:srgbClr val="92D050"/>
                    </a:solidFill>
                  </a:tcPr>
                </a:tc>
                <a:tc>
                  <a:txBody>
                    <a:bodyPr/>
                    <a:lstStyle/>
                    <a:p>
                      <a:pPr algn="ctr"/>
                      <a:r>
                        <a:rPr lang="en-GB" sz="1200" b="0" dirty="0">
                          <a:latin typeface="Abadi" panose="020B0604020104020204" pitchFamily="34" charset="0"/>
                        </a:rPr>
                        <a:t>English</a:t>
                      </a:r>
                    </a:p>
                  </a:txBody>
                  <a:tcPr marT="45714" marB="45714">
                    <a:solidFill>
                      <a:srgbClr val="92D050"/>
                    </a:solidFill>
                  </a:tcPr>
                </a:tc>
                <a:tc>
                  <a:txBody>
                    <a:bodyPr/>
                    <a:lstStyle/>
                    <a:p>
                      <a:pPr algn="ctr"/>
                      <a:r>
                        <a:rPr lang="en-GB" sz="1200" b="0" baseline="0" dirty="0">
                          <a:latin typeface="Abadi" panose="020B0604020104020204" pitchFamily="34" charset="0"/>
                        </a:rPr>
                        <a:t>Geography</a:t>
                      </a:r>
                      <a:endParaRPr lang="en-GB" sz="1200" b="0" dirty="0">
                        <a:latin typeface="Abadi" panose="020B0604020104020204" pitchFamily="34" charset="0"/>
                      </a:endParaRPr>
                    </a:p>
                  </a:txBody>
                  <a:tcPr marT="45714" marB="45714">
                    <a:solidFill>
                      <a:srgbClr val="92D050"/>
                    </a:solidFill>
                  </a:tcPr>
                </a:tc>
                <a:extLst>
                  <a:ext uri="{0D108BD9-81ED-4DB2-BD59-A6C34878D82A}">
                    <a16:rowId xmlns:a16="http://schemas.microsoft.com/office/drawing/2014/main" val="10000"/>
                  </a:ext>
                </a:extLst>
              </a:tr>
              <a:tr h="7177677">
                <a:tc>
                  <a:txBody>
                    <a:bodyPr/>
                    <a:lstStyle/>
                    <a:p>
                      <a:pPr marL="171450" lvl="0" indent="-171450">
                        <a:buFont typeface="Arial" panose="020B0604020202020204" pitchFamily="34" charset="0"/>
                        <a:buChar char="•"/>
                      </a:pPr>
                      <a:r>
                        <a:rPr lang="en-GB" sz="1100" u="none" kern="1200" baseline="0" dirty="0">
                          <a:solidFill>
                            <a:schemeClr val="tx1"/>
                          </a:solidFill>
                          <a:effectLst/>
                          <a:latin typeface="Abadi" panose="020B0604020104020204" pitchFamily="34" charset="0"/>
                          <a:ea typeface="+mn-ea"/>
                          <a:cs typeface="+mn-cs"/>
                        </a:rPr>
                        <a:t>Compare lengths and height</a:t>
                      </a:r>
                    </a:p>
                    <a:p>
                      <a:pPr marL="171450" lvl="0" indent="-171450">
                        <a:buFont typeface="Arial" panose="020B0604020202020204" pitchFamily="34" charset="0"/>
                        <a:buChar char="•"/>
                      </a:pPr>
                      <a:r>
                        <a:rPr lang="en-GB" sz="1100" u="none" kern="1200" baseline="0" dirty="0">
                          <a:solidFill>
                            <a:schemeClr val="tx1"/>
                          </a:solidFill>
                          <a:effectLst/>
                          <a:latin typeface="Abadi" panose="020B0604020104020204" pitchFamily="34" charset="0"/>
                          <a:ea typeface="+mn-ea"/>
                          <a:cs typeface="+mn-cs"/>
                        </a:rPr>
                        <a:t>Measuring length using non-standard measures</a:t>
                      </a:r>
                    </a:p>
                    <a:p>
                      <a:pPr marL="171450" lvl="0" indent="-171450">
                        <a:buFont typeface="Arial" panose="020B0604020202020204" pitchFamily="34" charset="0"/>
                        <a:buChar char="•"/>
                      </a:pPr>
                      <a:r>
                        <a:rPr lang="en-GB" sz="1100" u="none" kern="1200" baseline="0" dirty="0">
                          <a:solidFill>
                            <a:schemeClr val="tx1"/>
                          </a:solidFill>
                          <a:effectLst/>
                          <a:latin typeface="Abadi" panose="020B0604020104020204" pitchFamily="34" charset="0"/>
                          <a:ea typeface="+mn-ea"/>
                          <a:cs typeface="+mn-cs"/>
                        </a:rPr>
                        <a:t>Measure length using a ruler</a:t>
                      </a:r>
                    </a:p>
                    <a:p>
                      <a:pPr marL="171450" lvl="0" indent="-171450">
                        <a:buFont typeface="Arial" panose="020B0604020202020204" pitchFamily="34" charset="0"/>
                        <a:buChar char="•"/>
                      </a:pPr>
                      <a:r>
                        <a:rPr lang="en-GB" sz="1100" u="none" kern="1200" baseline="0" dirty="0">
                          <a:solidFill>
                            <a:schemeClr val="tx1"/>
                          </a:solidFill>
                          <a:effectLst/>
                          <a:latin typeface="Abadi" panose="020B0604020104020204" pitchFamily="34" charset="0"/>
                          <a:ea typeface="+mn-ea"/>
                          <a:cs typeface="+mn-cs"/>
                        </a:rPr>
                        <a:t>Solve word problems (length)</a:t>
                      </a:r>
                    </a:p>
                    <a:p>
                      <a:pPr marL="171450" lvl="0" indent="-171450">
                        <a:buFont typeface="Arial" panose="020B0604020202020204" pitchFamily="34" charset="0"/>
                        <a:buChar char="•"/>
                      </a:pPr>
                      <a:endParaRPr lang="en-GB" sz="1100" u="none" kern="1200" baseline="0" dirty="0">
                        <a:solidFill>
                          <a:schemeClr val="tx1"/>
                        </a:solidFill>
                        <a:effectLst/>
                        <a:latin typeface="Abadi" panose="020B0604020104020204" pitchFamily="34" charset="0"/>
                        <a:ea typeface="+mn-ea"/>
                        <a:cs typeface="+mn-cs"/>
                      </a:endParaRPr>
                    </a:p>
                    <a:p>
                      <a:pPr marL="171450" lvl="0" indent="-171450">
                        <a:buFont typeface="Arial" panose="020B0604020202020204" pitchFamily="34" charset="0"/>
                        <a:buChar char="•"/>
                      </a:pPr>
                      <a:r>
                        <a:rPr lang="en-GB" sz="1100" u="none" kern="1200" baseline="0" dirty="0">
                          <a:solidFill>
                            <a:schemeClr val="tx1"/>
                          </a:solidFill>
                          <a:effectLst/>
                          <a:latin typeface="Abadi" panose="020B0604020104020204" pitchFamily="34" charset="0"/>
                          <a:ea typeface="+mn-ea"/>
                          <a:cs typeface="+mn-cs"/>
                        </a:rPr>
                        <a:t>Count to 20</a:t>
                      </a:r>
                    </a:p>
                    <a:p>
                      <a:pPr marL="171450" lvl="0" indent="-171450">
                        <a:buFont typeface="Arial" panose="020B0604020202020204" pitchFamily="34" charset="0"/>
                        <a:buChar char="•"/>
                      </a:pPr>
                      <a:r>
                        <a:rPr lang="en-GB" sz="1100" u="none" kern="1200" baseline="0" dirty="0">
                          <a:solidFill>
                            <a:schemeClr val="tx1"/>
                          </a:solidFill>
                          <a:effectLst/>
                          <a:latin typeface="Abadi" panose="020B0604020104020204" pitchFamily="34" charset="0"/>
                          <a:ea typeface="+mn-ea"/>
                          <a:cs typeface="+mn-cs"/>
                        </a:rPr>
                        <a:t>Understand the value of numbers between 10-20</a:t>
                      </a:r>
                    </a:p>
                    <a:p>
                      <a:pPr marL="171450" lvl="0" indent="-171450">
                        <a:buFont typeface="Arial" panose="020B0604020202020204" pitchFamily="34" charset="0"/>
                        <a:buChar char="•"/>
                      </a:pPr>
                      <a:r>
                        <a:rPr lang="en-GB" sz="1100" u="none" kern="1200" baseline="0" dirty="0">
                          <a:solidFill>
                            <a:schemeClr val="tx1"/>
                          </a:solidFill>
                          <a:effectLst/>
                          <a:latin typeface="Abadi" panose="020B0604020104020204" pitchFamily="34" charset="0"/>
                          <a:ea typeface="+mn-ea"/>
                          <a:cs typeface="+mn-cs"/>
                        </a:rPr>
                        <a:t>One more/less</a:t>
                      </a:r>
                    </a:p>
                    <a:p>
                      <a:pPr marL="171450" lvl="0" indent="-171450">
                        <a:buFont typeface="Arial" panose="020B0604020202020204" pitchFamily="34" charset="0"/>
                        <a:buChar char="•"/>
                      </a:pPr>
                      <a:r>
                        <a:rPr lang="en-GB" sz="1100" u="none" kern="1200" baseline="0" dirty="0">
                          <a:solidFill>
                            <a:schemeClr val="tx1"/>
                          </a:solidFill>
                          <a:effectLst/>
                          <a:latin typeface="Abadi" panose="020B0604020104020204" pitchFamily="34" charset="0"/>
                          <a:ea typeface="+mn-ea"/>
                          <a:cs typeface="+mn-cs"/>
                        </a:rPr>
                        <a:t>Using a number line to 20</a:t>
                      </a:r>
                    </a:p>
                    <a:p>
                      <a:pPr marL="171450" lvl="0" indent="-171450">
                        <a:buFont typeface="Arial" panose="020B0604020202020204" pitchFamily="34" charset="0"/>
                        <a:buChar char="•"/>
                      </a:pPr>
                      <a:r>
                        <a:rPr lang="en-GB" sz="1100" u="none" kern="1200" baseline="0" dirty="0">
                          <a:solidFill>
                            <a:schemeClr val="tx1"/>
                          </a:solidFill>
                          <a:effectLst/>
                          <a:latin typeface="Abadi" panose="020B0604020104020204" pitchFamily="34" charset="0"/>
                          <a:ea typeface="+mn-ea"/>
                          <a:cs typeface="+mn-cs"/>
                        </a:rPr>
                        <a:t>Label number lines</a:t>
                      </a:r>
                    </a:p>
                    <a:p>
                      <a:pPr marL="171450" lvl="0" indent="-171450">
                        <a:buFont typeface="Arial" panose="020B0604020202020204" pitchFamily="34" charset="0"/>
                        <a:buChar char="•"/>
                      </a:pPr>
                      <a:r>
                        <a:rPr lang="en-GB" sz="1100" u="none" kern="1200" baseline="0" dirty="0">
                          <a:solidFill>
                            <a:schemeClr val="tx1"/>
                          </a:solidFill>
                          <a:effectLst/>
                          <a:latin typeface="Abadi" panose="020B0604020104020204" pitchFamily="34" charset="0"/>
                          <a:ea typeface="+mn-ea"/>
                          <a:cs typeface="+mn-cs"/>
                        </a:rPr>
                        <a:t>Estimate on a number line</a:t>
                      </a:r>
                    </a:p>
                    <a:p>
                      <a:pPr marL="171450" lvl="0" indent="-171450">
                        <a:buFont typeface="Arial" panose="020B0604020202020204" pitchFamily="34" charset="0"/>
                        <a:buChar char="•"/>
                      </a:pPr>
                      <a:r>
                        <a:rPr lang="en-GB" sz="1100" u="none" kern="1200" baseline="0" dirty="0">
                          <a:solidFill>
                            <a:schemeClr val="tx1"/>
                          </a:solidFill>
                          <a:effectLst/>
                          <a:latin typeface="Abadi" panose="020B0604020104020204" pitchFamily="34" charset="0"/>
                          <a:ea typeface="+mn-ea"/>
                          <a:cs typeface="+mn-cs"/>
                        </a:rPr>
                        <a:t>Compare and order numbers to 20.</a:t>
                      </a:r>
                    </a:p>
                    <a:p>
                      <a:pPr marL="171450" lvl="0" indent="-171450">
                        <a:buFont typeface="Arial" panose="020B0604020202020204" pitchFamily="34" charset="0"/>
                        <a:buChar char="•"/>
                      </a:pPr>
                      <a:r>
                        <a:rPr lang="en-GB" sz="1100" u="none" kern="1200" baseline="0" dirty="0">
                          <a:solidFill>
                            <a:schemeClr val="tx1"/>
                          </a:solidFill>
                          <a:effectLst/>
                          <a:latin typeface="Abadi" panose="020B0604020104020204" pitchFamily="34" charset="0"/>
                          <a:ea typeface="+mn-ea"/>
                          <a:cs typeface="+mn-cs"/>
                        </a:rPr>
                        <a:t>Add by counting on within 20</a:t>
                      </a:r>
                    </a:p>
                    <a:p>
                      <a:pPr marL="171450" lvl="0" indent="-171450">
                        <a:buFont typeface="Arial" panose="020B0604020202020204" pitchFamily="34" charset="0"/>
                        <a:buChar char="•"/>
                      </a:pPr>
                      <a:r>
                        <a:rPr lang="en-GB" sz="1100" u="none" kern="1200" baseline="0" dirty="0">
                          <a:solidFill>
                            <a:schemeClr val="tx1"/>
                          </a:solidFill>
                          <a:effectLst/>
                          <a:latin typeface="Abadi" panose="020B0604020104020204" pitchFamily="34" charset="0"/>
                          <a:ea typeface="+mn-ea"/>
                          <a:cs typeface="+mn-cs"/>
                        </a:rPr>
                        <a:t>Add ones using number bonds</a:t>
                      </a:r>
                    </a:p>
                    <a:p>
                      <a:pPr marL="171450" lvl="0" indent="-171450">
                        <a:buFont typeface="Arial" panose="020B0604020202020204" pitchFamily="34" charset="0"/>
                        <a:buChar char="•"/>
                      </a:pPr>
                      <a:r>
                        <a:rPr lang="en-GB" sz="1100" u="none" kern="1200" baseline="0" dirty="0">
                          <a:solidFill>
                            <a:schemeClr val="tx1"/>
                          </a:solidFill>
                          <a:effectLst/>
                          <a:latin typeface="Abadi" panose="020B0604020104020204" pitchFamily="34" charset="0"/>
                          <a:ea typeface="+mn-ea"/>
                          <a:cs typeface="+mn-cs"/>
                        </a:rPr>
                        <a:t>Find and make number bonds to 20</a:t>
                      </a:r>
                    </a:p>
                    <a:p>
                      <a:pPr marL="171450" lvl="0" indent="-171450">
                        <a:buFont typeface="Arial" panose="020B0604020202020204" pitchFamily="34" charset="0"/>
                        <a:buChar char="•"/>
                      </a:pPr>
                      <a:r>
                        <a:rPr lang="en-GB" sz="1100" u="none" kern="1200" baseline="0" dirty="0">
                          <a:solidFill>
                            <a:schemeClr val="tx1"/>
                          </a:solidFill>
                          <a:effectLst/>
                          <a:latin typeface="Abadi" panose="020B0604020104020204" pitchFamily="34" charset="0"/>
                          <a:ea typeface="+mn-ea"/>
                          <a:cs typeface="+mn-cs"/>
                        </a:rPr>
                        <a:t>Doubles and near doubles</a:t>
                      </a:r>
                    </a:p>
                    <a:p>
                      <a:pPr marL="171450" lvl="0" indent="-171450">
                        <a:buFont typeface="Arial" panose="020B0604020202020204" pitchFamily="34" charset="0"/>
                        <a:buChar char="•"/>
                      </a:pPr>
                      <a:r>
                        <a:rPr lang="en-GB" sz="1100" u="none" kern="1200" baseline="0" dirty="0">
                          <a:solidFill>
                            <a:schemeClr val="tx1"/>
                          </a:solidFill>
                          <a:effectLst/>
                          <a:latin typeface="Abadi" panose="020B0604020104020204" pitchFamily="34" charset="0"/>
                          <a:ea typeface="+mn-ea"/>
                          <a:cs typeface="+mn-cs"/>
                        </a:rPr>
                        <a:t>Subtract one using number bonds</a:t>
                      </a:r>
                    </a:p>
                    <a:p>
                      <a:pPr marL="171450" lvl="0" indent="-171450">
                        <a:buFont typeface="Arial" panose="020B0604020202020204" pitchFamily="34" charset="0"/>
                        <a:buChar char="•"/>
                      </a:pPr>
                      <a:r>
                        <a:rPr lang="en-GB" sz="1100" u="none" kern="1200" baseline="0" dirty="0">
                          <a:solidFill>
                            <a:schemeClr val="tx1"/>
                          </a:solidFill>
                          <a:effectLst/>
                          <a:latin typeface="Abadi" panose="020B0604020104020204" pitchFamily="34" charset="0"/>
                          <a:ea typeface="+mn-ea"/>
                          <a:cs typeface="+mn-cs"/>
                        </a:rPr>
                        <a:t>Subtraction by counting back, finding the difference</a:t>
                      </a:r>
                    </a:p>
                    <a:p>
                      <a:pPr marL="171450" lvl="0" indent="-171450">
                        <a:buFont typeface="Arial" panose="020B0604020202020204" pitchFamily="34" charset="0"/>
                        <a:buChar char="•"/>
                      </a:pPr>
                      <a:r>
                        <a:rPr lang="en-GB" sz="1100" u="none" kern="1200" baseline="0" dirty="0">
                          <a:solidFill>
                            <a:schemeClr val="tx1"/>
                          </a:solidFill>
                          <a:effectLst/>
                          <a:latin typeface="Abadi" panose="020B0604020104020204" pitchFamily="34" charset="0"/>
                          <a:ea typeface="+mn-ea"/>
                          <a:cs typeface="+mn-cs"/>
                        </a:rPr>
                        <a:t>Finding related number facts – fact families</a:t>
                      </a:r>
                    </a:p>
                    <a:p>
                      <a:pPr marL="171450" lvl="0" indent="-171450">
                        <a:buFont typeface="Arial" panose="020B0604020202020204" pitchFamily="34" charset="0"/>
                        <a:buChar char="•"/>
                      </a:pPr>
                      <a:r>
                        <a:rPr lang="en-GB" sz="1100" u="none" kern="1200" baseline="0" dirty="0">
                          <a:solidFill>
                            <a:schemeClr val="tx1"/>
                          </a:solidFill>
                          <a:effectLst/>
                          <a:latin typeface="Abadi" panose="020B0604020104020204" pitchFamily="34" charset="0"/>
                          <a:ea typeface="+mn-ea"/>
                          <a:cs typeface="+mn-cs"/>
                        </a:rPr>
                        <a:t>Missing number problems</a:t>
                      </a:r>
                    </a:p>
                    <a:p>
                      <a:pPr marL="171450" lvl="0" indent="-171450">
                        <a:buFont typeface="Arial" panose="020B0604020202020204" pitchFamily="34" charset="0"/>
                        <a:buChar char="•"/>
                      </a:pPr>
                      <a:r>
                        <a:rPr lang="en-GB" sz="1100" u="none" kern="1200" baseline="0" dirty="0">
                          <a:solidFill>
                            <a:schemeClr val="tx1"/>
                          </a:solidFill>
                          <a:effectLst/>
                          <a:latin typeface="Abadi" panose="020B0604020104020204" pitchFamily="34" charset="0"/>
                          <a:ea typeface="+mn-ea"/>
                          <a:cs typeface="+mn-cs"/>
                        </a:rPr>
                        <a:t>Word and picture problems – addition and subtraction</a:t>
                      </a:r>
                    </a:p>
                    <a:p>
                      <a:pPr marL="171450" lvl="0" indent="-171450">
                        <a:buFont typeface="Arial" panose="020B0604020202020204" pitchFamily="34" charset="0"/>
                        <a:buChar char="•"/>
                      </a:pPr>
                      <a:endParaRPr lang="en-GB" sz="1100" u="none" kern="1200" baseline="0" dirty="0">
                        <a:solidFill>
                          <a:schemeClr val="tx1"/>
                        </a:solidFill>
                        <a:effectLst/>
                        <a:latin typeface="Abadi" panose="020B0604020104020204" pitchFamily="34" charset="0"/>
                        <a:ea typeface="+mn-ea"/>
                        <a:cs typeface="+mn-cs"/>
                      </a:endParaRPr>
                    </a:p>
                    <a:p>
                      <a:pPr marL="0" lvl="0" indent="0">
                        <a:buFont typeface="Arial" panose="020B0604020202020204" pitchFamily="34" charset="0"/>
                        <a:buNone/>
                      </a:pPr>
                      <a:endParaRPr lang="en-GB" sz="1100" u="none" kern="1200" baseline="0" dirty="0">
                        <a:solidFill>
                          <a:schemeClr val="tx1"/>
                        </a:solidFill>
                        <a:effectLst/>
                        <a:latin typeface="Abadi" panose="020B0604020104020204" pitchFamily="34" charset="0"/>
                        <a:ea typeface="+mn-ea"/>
                        <a:cs typeface="+mn-cs"/>
                      </a:endParaRPr>
                    </a:p>
                    <a:p>
                      <a:pPr marL="0" lvl="0" indent="0">
                        <a:buFont typeface="Arial" panose="020B0604020202020204" pitchFamily="34" charset="0"/>
                        <a:buNone/>
                      </a:pPr>
                      <a:endParaRPr lang="en-GB" sz="1100" u="none" kern="1200" baseline="0" dirty="0">
                        <a:solidFill>
                          <a:schemeClr val="tx1"/>
                        </a:solidFill>
                        <a:effectLst/>
                        <a:latin typeface="Abadi" panose="020B0604020104020204" pitchFamily="34" charset="0"/>
                        <a:ea typeface="+mn-ea"/>
                        <a:cs typeface="+mn-cs"/>
                      </a:endParaRPr>
                    </a:p>
                    <a:p>
                      <a:pPr marL="171450" lvl="0" indent="-171450">
                        <a:buFont typeface="Arial" panose="020B0604020202020204" pitchFamily="34" charset="0"/>
                        <a:buChar char="•"/>
                      </a:pPr>
                      <a:endParaRPr lang="en-GB" sz="1100" u="none" kern="1200" baseline="0" dirty="0">
                        <a:solidFill>
                          <a:schemeClr val="tx1"/>
                        </a:solidFill>
                        <a:effectLst/>
                        <a:latin typeface="Abadi" panose="020B0604020104020204" pitchFamily="34" charset="0"/>
                        <a:ea typeface="+mn-ea"/>
                        <a:cs typeface="+mn-cs"/>
                      </a:endParaRPr>
                    </a:p>
                    <a:p>
                      <a:pPr marL="171450" lvl="0" indent="-171450">
                        <a:buFont typeface="Arial" panose="020B0604020202020204" pitchFamily="34" charset="0"/>
                        <a:buChar char="•"/>
                      </a:pPr>
                      <a:endParaRPr lang="en-US" sz="1100" u="none" kern="1200" baseline="0" dirty="0">
                        <a:solidFill>
                          <a:schemeClr val="tx1"/>
                        </a:solidFill>
                        <a:effectLst/>
                        <a:latin typeface="Abadi" panose="020B0604020104020204" pitchFamily="34" charset="0"/>
                        <a:ea typeface="+mn-ea"/>
                        <a:cs typeface="+mn-cs"/>
                      </a:endParaRPr>
                    </a:p>
                    <a:p>
                      <a:pPr marL="171450" lvl="0" indent="-171450">
                        <a:buFont typeface="Arial" panose="020B0604020202020204" pitchFamily="34" charset="0"/>
                        <a:buChar char="•"/>
                      </a:pPr>
                      <a:endParaRPr lang="en-US" sz="1100" u="none" kern="1200" baseline="0" dirty="0">
                        <a:solidFill>
                          <a:schemeClr val="tx1"/>
                        </a:solidFill>
                        <a:effectLst/>
                        <a:latin typeface="Abadi" panose="020B0604020104020204" pitchFamily="34" charset="0"/>
                        <a:ea typeface="+mn-ea"/>
                        <a:cs typeface="+mn-cs"/>
                      </a:endParaRPr>
                    </a:p>
                    <a:p>
                      <a:pPr marL="171450" lvl="0" indent="-171450">
                        <a:buFont typeface="Arial" panose="020B0604020202020204" pitchFamily="34" charset="0"/>
                        <a:buChar char="•"/>
                      </a:pPr>
                      <a:endParaRPr lang="en-US" sz="1100" u="none" kern="1200" baseline="0" dirty="0">
                        <a:solidFill>
                          <a:schemeClr val="tx1"/>
                        </a:solidFill>
                        <a:effectLst/>
                        <a:latin typeface="Abadi" panose="020B0604020104020204" pitchFamily="34" charset="0"/>
                        <a:ea typeface="+mn-ea"/>
                        <a:cs typeface="+mn-cs"/>
                      </a:endParaRPr>
                    </a:p>
                    <a:p>
                      <a:pPr marL="171450" lvl="0" indent="-171450">
                        <a:buFont typeface="Arial" panose="020B0604020202020204" pitchFamily="34" charset="0"/>
                        <a:buChar char="•"/>
                      </a:pPr>
                      <a:endParaRPr lang="en-US" sz="1100" u="none" kern="1200" baseline="0" dirty="0">
                        <a:solidFill>
                          <a:schemeClr val="tx1"/>
                        </a:solidFill>
                        <a:effectLst/>
                        <a:latin typeface="Abadi" panose="020B0604020104020204" pitchFamily="34" charset="0"/>
                        <a:ea typeface="+mn-ea"/>
                        <a:cs typeface="+mn-cs"/>
                      </a:endParaRPr>
                    </a:p>
                    <a:p>
                      <a:pPr marL="171450" lvl="0" indent="-171450">
                        <a:buFont typeface="Arial" panose="020B0604020202020204" pitchFamily="34" charset="0"/>
                        <a:buChar char="•"/>
                      </a:pPr>
                      <a:endParaRPr lang="en-US" sz="1100" u="none" kern="1200" dirty="0">
                        <a:solidFill>
                          <a:schemeClr val="tx1"/>
                        </a:solidFill>
                        <a:effectLst/>
                        <a:latin typeface="Abadi" panose="020B0604020104020204" pitchFamily="34" charset="0"/>
                        <a:ea typeface="+mn-ea"/>
                        <a:cs typeface="+mn-cs"/>
                      </a:endParaRPr>
                    </a:p>
                  </a:txBody>
                  <a:tcPr marT="45714" marB="45714"/>
                </a:tc>
                <a:tc>
                  <a:txBody>
                    <a:bodyPr/>
                    <a:lstStyle/>
                    <a:p>
                      <a:pPr marL="0" lvl="0" indent="0">
                        <a:buFont typeface="Arial" panose="020B0604020202020204" pitchFamily="34" charset="0"/>
                        <a:buNone/>
                      </a:pPr>
                      <a:r>
                        <a:rPr lang="en-GB" sz="1100" b="0" u="sng" kern="1200" baseline="0" dirty="0">
                          <a:solidFill>
                            <a:schemeClr val="tx1"/>
                          </a:solidFill>
                          <a:effectLst/>
                          <a:latin typeface="Abadi" panose="020B0604020104020204" pitchFamily="34" charset="0"/>
                          <a:ea typeface="+mn-ea"/>
                          <a:cs typeface="+mn-cs"/>
                        </a:rPr>
                        <a:t>Fiction</a:t>
                      </a:r>
                      <a:r>
                        <a:rPr lang="en-GB" sz="1100" b="0" kern="1200" baseline="0" dirty="0">
                          <a:solidFill>
                            <a:schemeClr val="tx1"/>
                          </a:solidFill>
                          <a:effectLst/>
                          <a:latin typeface="Abadi" panose="020B0604020104020204" pitchFamily="34" charset="0"/>
                          <a:ea typeface="+mn-ea"/>
                          <a:cs typeface="+mn-cs"/>
                        </a:rPr>
                        <a:t> </a:t>
                      </a:r>
                    </a:p>
                    <a:p>
                      <a:pPr marL="171450" lvl="0" indent="-171450">
                        <a:buFont typeface="Arial" panose="020B0604020202020204" pitchFamily="34" charset="0"/>
                        <a:buChar char="•"/>
                      </a:pPr>
                      <a:r>
                        <a:rPr lang="en-GB" sz="1100" b="0" kern="1200" baseline="0" dirty="0">
                          <a:solidFill>
                            <a:schemeClr val="tx1"/>
                          </a:solidFill>
                          <a:effectLst/>
                          <a:latin typeface="Abadi" panose="020B0604020104020204" pitchFamily="34" charset="0"/>
                          <a:ea typeface="+mn-ea"/>
                          <a:cs typeface="+mn-cs"/>
                        </a:rPr>
                        <a:t>Monty the Penguin</a:t>
                      </a:r>
                    </a:p>
                    <a:p>
                      <a:pPr marL="171450" lvl="0" indent="-171450">
                        <a:buFont typeface="Arial" panose="020B0604020202020204" pitchFamily="34" charset="0"/>
                        <a:buChar char="•"/>
                      </a:pPr>
                      <a:r>
                        <a:rPr lang="en-GB" sz="1100" b="0" kern="1200" baseline="0" dirty="0">
                          <a:solidFill>
                            <a:schemeClr val="tx1"/>
                          </a:solidFill>
                          <a:effectLst/>
                          <a:latin typeface="Abadi" panose="020B0604020104020204" pitchFamily="34" charset="0"/>
                          <a:ea typeface="+mn-ea"/>
                          <a:cs typeface="+mn-cs"/>
                        </a:rPr>
                        <a:t>Lost and Found by Oliver Jeffers</a:t>
                      </a:r>
                    </a:p>
                    <a:p>
                      <a:pPr marL="171450" lvl="0" indent="-171450">
                        <a:buFont typeface="Arial" panose="020B0604020202020204" pitchFamily="34" charset="0"/>
                        <a:buChar char="•"/>
                      </a:pPr>
                      <a:r>
                        <a:rPr lang="en-GB" sz="1100" b="0" kern="1200" baseline="0" dirty="0">
                          <a:solidFill>
                            <a:schemeClr val="tx1"/>
                          </a:solidFill>
                          <a:effectLst/>
                          <a:latin typeface="Abadi" panose="020B0604020104020204" pitchFamily="34" charset="0"/>
                          <a:ea typeface="+mn-ea"/>
                          <a:cs typeface="+mn-cs"/>
                        </a:rPr>
                        <a:t>The Winter Hedgehog by Ann and Reg Cartwright</a:t>
                      </a:r>
                    </a:p>
                    <a:p>
                      <a:pPr marL="0" lvl="0" indent="0">
                        <a:buFont typeface="Arial" panose="020B0604020202020204" pitchFamily="34" charset="0"/>
                        <a:buNone/>
                      </a:pPr>
                      <a:endParaRPr lang="en-GB" sz="1100" b="0" kern="1200" baseline="0" dirty="0">
                        <a:solidFill>
                          <a:schemeClr val="tx1"/>
                        </a:solidFill>
                        <a:effectLst/>
                        <a:latin typeface="Abadi" panose="020B0604020104020204" pitchFamily="34" charset="0"/>
                        <a:ea typeface="+mn-ea"/>
                        <a:cs typeface="+mn-cs"/>
                      </a:endParaRPr>
                    </a:p>
                    <a:p>
                      <a:pPr marL="0" lvl="0" indent="0">
                        <a:buFont typeface="Arial" panose="020B0604020202020204" pitchFamily="34" charset="0"/>
                        <a:buNone/>
                      </a:pPr>
                      <a:r>
                        <a:rPr lang="en-GB" sz="1100" b="0" u="sng" kern="1200" baseline="0" dirty="0">
                          <a:solidFill>
                            <a:schemeClr val="tx1"/>
                          </a:solidFill>
                          <a:effectLst/>
                          <a:latin typeface="Abadi" panose="020B0604020104020204" pitchFamily="34" charset="0"/>
                          <a:ea typeface="+mn-ea"/>
                          <a:cs typeface="+mn-cs"/>
                        </a:rPr>
                        <a:t>Non-Fiction</a:t>
                      </a:r>
                    </a:p>
                    <a:p>
                      <a:pPr marL="171450" lvl="0" indent="-171450">
                        <a:buFont typeface="Arial" panose="020B0604020202020204" pitchFamily="34" charset="0"/>
                        <a:buChar char="•"/>
                      </a:pPr>
                      <a:r>
                        <a:rPr lang="en-GB" sz="1100" b="0" kern="1200" baseline="0" dirty="0">
                          <a:solidFill>
                            <a:schemeClr val="tx1"/>
                          </a:solidFill>
                          <a:effectLst/>
                          <a:latin typeface="Abadi" panose="020B0604020104020204" pitchFamily="34" charset="0"/>
                          <a:ea typeface="+mn-ea"/>
                          <a:cs typeface="+mn-cs"/>
                        </a:rPr>
                        <a:t>Arctic animal fact file</a:t>
                      </a:r>
                    </a:p>
                    <a:p>
                      <a:pPr marL="171450" lvl="0" indent="-171450">
                        <a:buFont typeface="Arial" panose="020B0604020202020204" pitchFamily="34" charset="0"/>
                        <a:buChar char="•"/>
                      </a:pPr>
                      <a:r>
                        <a:rPr lang="en-GB" sz="1100" b="0" kern="1200" baseline="0" dirty="0">
                          <a:solidFill>
                            <a:schemeClr val="tx1"/>
                          </a:solidFill>
                          <a:effectLst/>
                          <a:latin typeface="Abadi" panose="020B0604020104020204" pitchFamily="34" charset="0"/>
                          <a:ea typeface="+mn-ea"/>
                          <a:cs typeface="+mn-cs"/>
                        </a:rPr>
                        <a:t>Explore a range of non-fiction books on Penguins, polar animals, habitats and Antarctica.</a:t>
                      </a:r>
                    </a:p>
                    <a:p>
                      <a:pPr marL="0" lvl="0" indent="0">
                        <a:buFont typeface="Arial" panose="020B0604020202020204" pitchFamily="34" charset="0"/>
                        <a:buNone/>
                      </a:pPr>
                      <a:endParaRPr lang="en-GB" sz="1100" b="0" kern="1200" baseline="0" dirty="0">
                        <a:solidFill>
                          <a:schemeClr val="tx1"/>
                        </a:solidFill>
                        <a:effectLst/>
                        <a:latin typeface="Abadi" panose="020B0604020104020204" pitchFamily="34" charset="0"/>
                        <a:ea typeface="+mn-ea"/>
                        <a:cs typeface="+mn-cs"/>
                      </a:endParaRPr>
                    </a:p>
                    <a:p>
                      <a:pPr marL="0" lvl="0" indent="0">
                        <a:buFont typeface="Arial" panose="020B0604020202020204" pitchFamily="34" charset="0"/>
                        <a:buNone/>
                      </a:pPr>
                      <a:r>
                        <a:rPr lang="en-GB" sz="1100" b="0" u="sng" kern="1200" baseline="0" dirty="0">
                          <a:solidFill>
                            <a:schemeClr val="tx1"/>
                          </a:solidFill>
                          <a:effectLst/>
                          <a:latin typeface="Abadi" panose="020B0604020104020204" pitchFamily="34" charset="0"/>
                          <a:ea typeface="+mn-ea"/>
                          <a:cs typeface="+mn-cs"/>
                        </a:rPr>
                        <a:t>Reading</a:t>
                      </a:r>
                    </a:p>
                    <a:p>
                      <a:pPr marL="171450" lvl="0" indent="-171450">
                        <a:buFont typeface="Arial" panose="020B0604020202020204" pitchFamily="34" charset="0"/>
                        <a:buChar char="•"/>
                      </a:pPr>
                      <a:r>
                        <a:rPr lang="en-GB" sz="1100" b="0" kern="1200" baseline="0" dirty="0">
                          <a:solidFill>
                            <a:schemeClr val="tx1"/>
                          </a:solidFill>
                          <a:effectLst/>
                          <a:latin typeface="Abadi" panose="020B0604020104020204" pitchFamily="34" charset="0"/>
                          <a:ea typeface="+mn-ea"/>
                          <a:cs typeface="+mn-cs"/>
                        </a:rPr>
                        <a:t>Develop skills on retrieving information and writing the answers in their own words.</a:t>
                      </a:r>
                    </a:p>
                    <a:p>
                      <a:pPr marL="171450" lvl="0" indent="-171450">
                        <a:buFont typeface="Arial" panose="020B0604020202020204" pitchFamily="34" charset="0"/>
                        <a:buChar char="•"/>
                      </a:pPr>
                      <a:r>
                        <a:rPr lang="en-GB" sz="1100" b="0" kern="1200" baseline="0" dirty="0">
                          <a:solidFill>
                            <a:schemeClr val="tx1"/>
                          </a:solidFill>
                          <a:effectLst/>
                          <a:latin typeface="Abadi" panose="020B0604020104020204" pitchFamily="34" charset="0"/>
                          <a:ea typeface="+mn-ea"/>
                          <a:cs typeface="+mn-cs"/>
                        </a:rPr>
                        <a:t>Identify features of non-fictions texts;</a:t>
                      </a:r>
                    </a:p>
                    <a:p>
                      <a:pPr marL="171450" lvl="0" indent="-171450">
                        <a:buFont typeface="Arial" panose="020B0604020202020204" pitchFamily="34" charset="0"/>
                        <a:buChar char="•"/>
                      </a:pPr>
                      <a:r>
                        <a:rPr lang="en-GB" sz="1100" b="0" kern="1200" baseline="0" dirty="0">
                          <a:solidFill>
                            <a:schemeClr val="tx1"/>
                          </a:solidFill>
                          <a:effectLst/>
                          <a:latin typeface="Abadi" panose="020B0604020104020204" pitchFamily="34" charset="0"/>
                          <a:ea typeface="+mn-ea"/>
                          <a:cs typeface="+mn-cs"/>
                        </a:rPr>
                        <a:t>Labels</a:t>
                      </a:r>
                    </a:p>
                    <a:p>
                      <a:pPr marL="171450" lvl="0" indent="-171450">
                        <a:buFont typeface="Arial" panose="020B0604020202020204" pitchFamily="34" charset="0"/>
                        <a:buChar char="•"/>
                      </a:pPr>
                      <a:r>
                        <a:rPr lang="en-GB" sz="1100" b="0" kern="1200" baseline="0" dirty="0">
                          <a:solidFill>
                            <a:schemeClr val="tx1"/>
                          </a:solidFill>
                          <a:effectLst/>
                          <a:latin typeface="Abadi" panose="020B0604020104020204" pitchFamily="34" charset="0"/>
                          <a:ea typeface="+mn-ea"/>
                          <a:cs typeface="+mn-cs"/>
                        </a:rPr>
                        <a:t>Photographs</a:t>
                      </a:r>
                    </a:p>
                    <a:p>
                      <a:pPr marL="171450" lvl="0" indent="-171450">
                        <a:buFont typeface="Arial" panose="020B0604020202020204" pitchFamily="34" charset="0"/>
                        <a:buChar char="•"/>
                      </a:pPr>
                      <a:r>
                        <a:rPr lang="en-GB" sz="1100" b="0" kern="1200" baseline="0" dirty="0">
                          <a:solidFill>
                            <a:schemeClr val="tx1"/>
                          </a:solidFill>
                          <a:effectLst/>
                          <a:latin typeface="Abadi" panose="020B0604020104020204" pitchFamily="34" charset="0"/>
                          <a:ea typeface="+mn-ea"/>
                          <a:cs typeface="+mn-cs"/>
                        </a:rPr>
                        <a:t>Contents page</a:t>
                      </a:r>
                    </a:p>
                    <a:p>
                      <a:pPr marL="171450" lvl="0" indent="-171450">
                        <a:buFont typeface="Arial" panose="020B0604020202020204" pitchFamily="34" charset="0"/>
                        <a:buChar char="•"/>
                      </a:pPr>
                      <a:r>
                        <a:rPr lang="en-GB" sz="1100" b="0" kern="1200" baseline="0" dirty="0">
                          <a:solidFill>
                            <a:schemeClr val="tx1"/>
                          </a:solidFill>
                          <a:effectLst/>
                          <a:latin typeface="Abadi" panose="020B0604020104020204" pitchFamily="34" charset="0"/>
                          <a:ea typeface="+mn-ea"/>
                          <a:cs typeface="+mn-cs"/>
                        </a:rPr>
                        <a:t>Index</a:t>
                      </a:r>
                    </a:p>
                    <a:p>
                      <a:pPr marL="171450" lvl="0" indent="-171450">
                        <a:buFont typeface="Arial" panose="020B0604020202020204" pitchFamily="34" charset="0"/>
                        <a:buChar char="•"/>
                      </a:pPr>
                      <a:r>
                        <a:rPr lang="en-GB" sz="1100" b="0" kern="1200" baseline="0" dirty="0">
                          <a:solidFill>
                            <a:schemeClr val="tx1"/>
                          </a:solidFill>
                          <a:effectLst/>
                          <a:latin typeface="Abadi" panose="020B0604020104020204" pitchFamily="34" charset="0"/>
                          <a:ea typeface="+mn-ea"/>
                          <a:cs typeface="+mn-cs"/>
                        </a:rPr>
                        <a:t>Headings</a:t>
                      </a:r>
                    </a:p>
                    <a:p>
                      <a:pPr marL="171450" lvl="0" indent="-171450">
                        <a:buFont typeface="Arial" panose="020B0604020202020204" pitchFamily="34" charset="0"/>
                        <a:buChar char="•"/>
                      </a:pPr>
                      <a:r>
                        <a:rPr lang="en-GB" sz="1100" b="0" kern="1200" baseline="0" dirty="0">
                          <a:solidFill>
                            <a:schemeClr val="tx1"/>
                          </a:solidFill>
                          <a:effectLst/>
                          <a:latin typeface="Abadi" panose="020B0604020104020204" pitchFamily="34" charset="0"/>
                          <a:ea typeface="+mn-ea"/>
                          <a:cs typeface="+mn-cs"/>
                        </a:rPr>
                        <a:t>Facts </a:t>
                      </a:r>
                    </a:p>
                    <a:p>
                      <a:pPr marL="171450" lvl="0" indent="-171450">
                        <a:buFont typeface="Arial" panose="020B0604020202020204" pitchFamily="34" charset="0"/>
                        <a:buChar char="•"/>
                      </a:pPr>
                      <a:r>
                        <a:rPr lang="en-GB" sz="1100" b="0" kern="1200" baseline="0" dirty="0">
                          <a:solidFill>
                            <a:schemeClr val="tx1"/>
                          </a:solidFill>
                          <a:effectLst/>
                          <a:latin typeface="Abadi" panose="020B0604020104020204" pitchFamily="34" charset="0"/>
                          <a:ea typeface="+mn-ea"/>
                          <a:cs typeface="+mn-cs"/>
                        </a:rPr>
                        <a:t>Children secure their understanding on the purposes on non-fiction features and how they help the reader. </a:t>
                      </a:r>
                    </a:p>
                    <a:p>
                      <a:pPr marL="171450" lvl="0" indent="-171450">
                        <a:buFont typeface="Arial" panose="020B0604020202020204" pitchFamily="34" charset="0"/>
                        <a:buChar char="•"/>
                      </a:pPr>
                      <a:r>
                        <a:rPr lang="en-GB" sz="1100" b="0" kern="1200" baseline="0" dirty="0">
                          <a:solidFill>
                            <a:schemeClr val="tx1"/>
                          </a:solidFill>
                          <a:effectLst/>
                          <a:latin typeface="Abadi" panose="020B0604020104020204" pitchFamily="34" charset="0"/>
                          <a:ea typeface="+mn-ea"/>
                          <a:cs typeface="+mn-cs"/>
                        </a:rPr>
                        <a:t>Answer a range of questions using the features.</a:t>
                      </a:r>
                    </a:p>
                    <a:p>
                      <a:pPr marL="0" lvl="0" indent="0">
                        <a:buFont typeface="Arial" panose="020B0604020202020204" pitchFamily="34" charset="0"/>
                        <a:buNone/>
                      </a:pPr>
                      <a:endParaRPr lang="en-US" sz="1100" b="0" kern="1200" baseline="0" dirty="0">
                        <a:solidFill>
                          <a:schemeClr val="tx1"/>
                        </a:solidFill>
                        <a:effectLst/>
                        <a:latin typeface="Abadi" panose="020B0604020104020204" pitchFamily="34" charset="0"/>
                        <a:ea typeface="+mn-ea"/>
                        <a:cs typeface="+mn-cs"/>
                      </a:endParaRPr>
                    </a:p>
                  </a:txBody>
                  <a:tcPr marT="45714" marB="45714"/>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There are seven continents: Africa, Antarctica, Asia, Australasia, Europe, North America and South America.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There are five oceans in the world: the Arctic Ocean, the Atlantic Ocean, the Indian Ocean, the Pacific Ocean and the Southern Ocean.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The hottest part of the Earth is called the Equator, and this is in the middle.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The polar regions are two snowy places at the top and the bottom of the earth. They are called the Arctic (North Pole) and Antarctica (South Pole).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The Antarctic is the coldest place on Earth.</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Different animals live in each polar region. Polar Bears only live in the Arctic. Penguins live in the Antarctic but not the Arctic.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Physical features of polar regions include mountains, icebergs and ice sheets.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Human features of polar regions include harbours, ports and science research stations.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No people live in Antarctica due to its harsh conditions.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100" b="0" i="0" u="none" strike="noStrike" kern="1200" cap="none" spc="0" normalizeH="0" baseline="0" noProof="0" dirty="0">
                        <a:ln>
                          <a:noFill/>
                        </a:ln>
                        <a:solidFill>
                          <a:prstClr val="black"/>
                        </a:solidFill>
                        <a:effectLst/>
                        <a:uLnTx/>
                        <a:uFillTx/>
                        <a:latin typeface="Abadi" panose="020B0604020104020204" pitchFamily="34" charset="0"/>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100" b="0" i="0" u="none" strike="noStrike" kern="1200" cap="none" spc="0" normalizeH="0" baseline="0" noProof="0" dirty="0">
                        <a:ln>
                          <a:noFill/>
                        </a:ln>
                        <a:solidFill>
                          <a:prstClr val="black"/>
                        </a:solidFill>
                        <a:effectLst/>
                        <a:uLnTx/>
                        <a:uFillTx/>
                        <a:latin typeface="Abadi" panose="020B0604020104020204" pitchFamily="34" charset="0"/>
                        <a:ea typeface="+mn-ea"/>
                        <a:cs typeface="+mn-cs"/>
                      </a:endParaRPr>
                    </a:p>
                  </a:txBody>
                  <a:tcPr marT="45714" marB="45714"/>
                </a:tc>
                <a:extLst>
                  <a:ext uri="{0D108BD9-81ED-4DB2-BD59-A6C34878D82A}">
                    <a16:rowId xmlns:a16="http://schemas.microsoft.com/office/drawing/2014/main" val="10001"/>
                  </a:ext>
                </a:extLst>
              </a:tr>
            </a:tbl>
          </a:graphicData>
        </a:graphic>
      </p:graphicFrame>
      <p:graphicFrame>
        <p:nvGraphicFramePr>
          <p:cNvPr id="12" name="Table 11">
            <a:extLst>
              <a:ext uri="{FF2B5EF4-FFF2-40B4-BE49-F238E27FC236}">
                <a16:creationId xmlns:a16="http://schemas.microsoft.com/office/drawing/2014/main" id="{5AAA45A2-70B1-4D98-8799-6A13B6451278}"/>
              </a:ext>
            </a:extLst>
          </p:cNvPr>
          <p:cNvGraphicFramePr>
            <a:graphicFrameLocks noGrp="1"/>
          </p:cNvGraphicFramePr>
          <p:nvPr>
            <p:extLst>
              <p:ext uri="{D42A27DB-BD31-4B8C-83A1-F6EECF244321}">
                <p14:modId xmlns:p14="http://schemas.microsoft.com/office/powerpoint/2010/main" val="357524529"/>
              </p:ext>
            </p:extLst>
          </p:nvPr>
        </p:nvGraphicFramePr>
        <p:xfrm>
          <a:off x="1125538" y="4763"/>
          <a:ext cx="4606925" cy="1676570"/>
        </p:xfrm>
        <a:graphic>
          <a:graphicData uri="http://schemas.openxmlformats.org/drawingml/2006/table">
            <a:tbl>
              <a:tblPr firstRow="1" bandRow="1">
                <a:tableStyleId>{2D5ABB26-0587-4C30-8999-92F81FD0307C}</a:tableStyleId>
              </a:tblPr>
              <a:tblGrid>
                <a:gridCol w="1583630">
                  <a:extLst>
                    <a:ext uri="{9D8B030D-6E8A-4147-A177-3AD203B41FA5}">
                      <a16:colId xmlns:a16="http://schemas.microsoft.com/office/drawing/2014/main" val="20000"/>
                    </a:ext>
                  </a:extLst>
                </a:gridCol>
                <a:gridCol w="719832">
                  <a:extLst>
                    <a:ext uri="{9D8B030D-6E8A-4147-A177-3AD203B41FA5}">
                      <a16:colId xmlns:a16="http://schemas.microsoft.com/office/drawing/2014/main" val="20001"/>
                    </a:ext>
                  </a:extLst>
                </a:gridCol>
                <a:gridCol w="2303463">
                  <a:extLst>
                    <a:ext uri="{9D8B030D-6E8A-4147-A177-3AD203B41FA5}">
                      <a16:colId xmlns:a16="http://schemas.microsoft.com/office/drawing/2014/main" val="20002"/>
                    </a:ext>
                  </a:extLst>
                </a:gridCol>
              </a:tblGrid>
              <a:tr h="230488">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dirty="0">
                          <a:latin typeface="Abadi" panose="020B0604020104020204" pitchFamily="34" charset="0"/>
                        </a:rPr>
                        <a:t>William Gilbert Endowed Church of England Aided Primary School</a:t>
                      </a:r>
                      <a:endParaRPr lang="en-GB" sz="1200" i="1" dirty="0">
                        <a:latin typeface="Abadi" panose="020B0604020104020204" pitchFamily="34" charset="0"/>
                      </a:endParaRPr>
                    </a:p>
                  </a:txBody>
                  <a:tcPr marL="91393" marR="91393" marT="45737" marB="45737"/>
                </a:tc>
                <a:tc hMerge="1">
                  <a:txBody>
                    <a:bodyPr/>
                    <a:lstStyle/>
                    <a:p>
                      <a:endParaRPr lang="en-GB"/>
                    </a:p>
                  </a:txBody>
                  <a:tcPr/>
                </a:tc>
                <a:tc hMerge="1">
                  <a:txBody>
                    <a:bodyPr/>
                    <a:lstStyle/>
                    <a:p>
                      <a:endParaRPr lang="en-GB" sz="1200" dirty="0"/>
                    </a:p>
                  </a:txBody>
                  <a:tcPr/>
                </a:tc>
                <a:extLst>
                  <a:ext uri="{0D108BD9-81ED-4DB2-BD59-A6C34878D82A}">
                    <a16:rowId xmlns:a16="http://schemas.microsoft.com/office/drawing/2014/main" val="10000"/>
                  </a:ext>
                </a:extLst>
              </a:tr>
              <a:tr h="281702">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600" u="sng" dirty="0">
                          <a:latin typeface="Abadi" panose="020B0604020104020204" pitchFamily="34" charset="0"/>
                        </a:rPr>
                        <a:t>Curriculum Overview For Parents</a:t>
                      </a:r>
                      <a:endParaRPr lang="en-GB" sz="1600" b="1" u="sng" dirty="0">
                        <a:latin typeface="Abadi" panose="020B0604020104020204" pitchFamily="34" charset="0"/>
                      </a:endParaRPr>
                    </a:p>
                  </a:txBody>
                  <a:tcPr marL="91393" marR="91393" marT="45737" marB="45737"/>
                </a:tc>
                <a:tc hMerge="1">
                  <a:txBody>
                    <a:bodyPr/>
                    <a:lstStyle/>
                    <a:p>
                      <a:endParaRPr lang="en-GB"/>
                    </a:p>
                  </a:txBody>
                  <a:tcPr/>
                </a:tc>
                <a:tc hMerge="1">
                  <a:txBody>
                    <a:bodyPr/>
                    <a:lstStyle/>
                    <a:p>
                      <a:endParaRPr lang="en-GB" sz="1200" dirty="0"/>
                    </a:p>
                  </a:txBody>
                  <a:tcPr/>
                </a:tc>
                <a:extLst>
                  <a:ext uri="{0D108BD9-81ED-4DB2-BD59-A6C34878D82A}">
                    <a16:rowId xmlns:a16="http://schemas.microsoft.com/office/drawing/2014/main" val="10001"/>
                  </a:ext>
                </a:extLst>
              </a:tr>
              <a:tr h="230488">
                <a:tc gridSpan="2">
                  <a:txBody>
                    <a:bodyPr/>
                    <a:lstStyle/>
                    <a:p>
                      <a:pPr algn="ctr"/>
                      <a:r>
                        <a:rPr lang="en-GB" sz="1200" b="0" dirty="0">
                          <a:solidFill>
                            <a:schemeClr val="tx1"/>
                          </a:solidFill>
                          <a:latin typeface="Abadi" panose="020B0604020104020204" pitchFamily="34" charset="0"/>
                        </a:rPr>
                        <a:t>Term</a:t>
                      </a:r>
                      <a:r>
                        <a:rPr lang="en-GB" sz="1200" b="0" baseline="0" dirty="0">
                          <a:solidFill>
                            <a:schemeClr val="tx1"/>
                          </a:solidFill>
                          <a:latin typeface="Abadi" panose="020B0604020104020204" pitchFamily="34" charset="0"/>
                        </a:rPr>
                        <a:t>: Spring 1 2025</a:t>
                      </a:r>
                      <a:endParaRPr lang="en-GB" sz="1200" b="0" dirty="0">
                        <a:solidFill>
                          <a:schemeClr val="tx1"/>
                        </a:solidFill>
                        <a:latin typeface="Abadi" panose="020B0604020104020204" pitchFamily="34" charset="0"/>
                      </a:endParaRPr>
                    </a:p>
                  </a:txBody>
                  <a:tcPr marL="91393" marR="91393" marT="45737" marB="45737"/>
                </a:tc>
                <a:tc hMerge="1">
                  <a:txBody>
                    <a:bodyPr/>
                    <a:lstStyle/>
                    <a:p>
                      <a:endParaRPr lang="en-GB"/>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baseline="0" dirty="0">
                          <a:latin typeface="Abadi" panose="020B0604020104020204" pitchFamily="34" charset="0"/>
                        </a:rPr>
                        <a:t>Mrs Reed</a:t>
                      </a:r>
                      <a:endParaRPr lang="en-GB" sz="1200" dirty="0">
                        <a:latin typeface="Abadi" panose="020B0604020104020204" pitchFamily="34" charset="0"/>
                      </a:endParaRPr>
                    </a:p>
                  </a:txBody>
                  <a:tcPr marL="91393" marR="91393" marT="45737" marB="45737"/>
                </a:tc>
                <a:extLst>
                  <a:ext uri="{0D108BD9-81ED-4DB2-BD59-A6C34878D82A}">
                    <a16:rowId xmlns:a16="http://schemas.microsoft.com/office/drawing/2014/main" val="10002"/>
                  </a:ext>
                </a:extLst>
              </a:tr>
              <a:tr h="281702">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600" dirty="0">
                          <a:latin typeface="Abadi" panose="020B0604020104020204" pitchFamily="34" charset="0"/>
                        </a:rPr>
                        <a:t>Theme:</a:t>
                      </a:r>
                      <a:r>
                        <a:rPr lang="en-GB" sz="1600" baseline="0" dirty="0">
                          <a:latin typeface="Abadi" panose="020B0604020104020204" pitchFamily="34" charset="0"/>
                        </a:rPr>
                        <a:t> Cold as Ice</a:t>
                      </a:r>
                      <a:endParaRPr lang="en-GB" sz="1600" i="1" dirty="0">
                        <a:latin typeface="Abadi" panose="020B0604020104020204" pitchFamily="34" charset="0"/>
                      </a:endParaRPr>
                    </a:p>
                  </a:txBody>
                  <a:tcPr marL="91393" marR="91393" marT="45737" marB="45737"/>
                </a:tc>
                <a:tc hMerge="1">
                  <a:txBody>
                    <a:bodyPr/>
                    <a:lstStyle/>
                    <a:p>
                      <a:endParaRPr lang="en-GB"/>
                    </a:p>
                  </a:txBody>
                  <a:tcPr/>
                </a:tc>
                <a:tc hMerge="1">
                  <a:txBody>
                    <a:bodyPr/>
                    <a:lstStyle/>
                    <a:p>
                      <a:endParaRPr lang="en-GB" sz="1200" dirty="0"/>
                    </a:p>
                  </a:txBody>
                  <a:tcPr/>
                </a:tc>
                <a:extLst>
                  <a:ext uri="{0D108BD9-81ED-4DB2-BD59-A6C34878D82A}">
                    <a16:rowId xmlns:a16="http://schemas.microsoft.com/office/drawing/2014/main" val="10003"/>
                  </a:ext>
                </a:extLst>
              </a:tr>
              <a:tr h="230488">
                <a:tc>
                  <a:txBody>
                    <a:bodyPr/>
                    <a:lstStyle/>
                    <a:p>
                      <a:pPr algn="ctr"/>
                      <a:endParaRPr lang="en-GB" sz="1200" dirty="0"/>
                    </a:p>
                  </a:txBody>
                  <a:tcPr marL="91393" marR="91393" marT="45737" marB="45737"/>
                </a:tc>
                <a:tc gridSpan="2">
                  <a:txBody>
                    <a:bodyPr/>
                    <a:lstStyle/>
                    <a:p>
                      <a:pPr algn="ctr"/>
                      <a:endParaRPr lang="en-GB" sz="1200" dirty="0"/>
                    </a:p>
                  </a:txBody>
                  <a:tcPr marL="91393" marR="91393" marT="45737" marB="45737"/>
                </a:tc>
                <a:tc hMerge="1">
                  <a:txBody>
                    <a:bodyPr/>
                    <a:lstStyle/>
                    <a:p>
                      <a:endParaRPr lang="en-GB" sz="1200" dirty="0"/>
                    </a:p>
                  </a:txBody>
                  <a:tcPr/>
                </a:tc>
                <a:extLst>
                  <a:ext uri="{0D108BD9-81ED-4DB2-BD59-A6C34878D82A}">
                    <a16:rowId xmlns:a16="http://schemas.microsoft.com/office/drawing/2014/main" val="10004"/>
                  </a:ext>
                </a:extLst>
              </a:tr>
            </a:tbl>
          </a:graphicData>
        </a:graphic>
      </p:graphicFrame>
      <p:sp>
        <p:nvSpPr>
          <p:cNvPr id="2072" name="TextBox 7">
            <a:extLst>
              <a:ext uri="{FF2B5EF4-FFF2-40B4-BE49-F238E27FC236}">
                <a16:creationId xmlns:a16="http://schemas.microsoft.com/office/drawing/2014/main" id="{99E5C31B-3956-4FB7-9E25-A4AD123B7519}"/>
              </a:ext>
            </a:extLst>
          </p:cNvPr>
          <p:cNvSpPr txBox="1">
            <a:spLocks noChangeArrowheads="1"/>
          </p:cNvSpPr>
          <p:nvPr/>
        </p:nvSpPr>
        <p:spPr bwMode="auto">
          <a:xfrm>
            <a:off x="0" y="2652"/>
            <a:ext cx="1268760" cy="1384995"/>
          </a:xfrm>
          <a:prstGeom prst="rect">
            <a:avLst/>
          </a:prstGeom>
          <a:solidFill>
            <a:srgbClr val="92D050"/>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1100" dirty="0">
                <a:latin typeface="Abadi" panose="020B0604020104020204" pitchFamily="34" charset="0"/>
              </a:rPr>
              <a:t>Curriculum Overview</a:t>
            </a:r>
          </a:p>
          <a:p>
            <a:pPr algn="ctr" eaLnBrk="1" hangingPunct="1">
              <a:spcBef>
                <a:spcPct val="0"/>
              </a:spcBef>
              <a:buFontTx/>
              <a:buNone/>
            </a:pPr>
            <a:endParaRPr lang="en-GB" altLang="en-US" sz="1000" dirty="0">
              <a:latin typeface="Abadi" panose="020B0604020104020204" pitchFamily="34" charset="0"/>
            </a:endParaRPr>
          </a:p>
          <a:p>
            <a:pPr algn="ctr" eaLnBrk="1" hangingPunct="1">
              <a:spcBef>
                <a:spcPct val="0"/>
              </a:spcBef>
              <a:buFontTx/>
              <a:buNone/>
            </a:pPr>
            <a:endParaRPr lang="en-GB" altLang="en-US" sz="1000" dirty="0">
              <a:latin typeface="Abadi" panose="020B0604020104020204" pitchFamily="34" charset="0"/>
            </a:endParaRPr>
          </a:p>
          <a:p>
            <a:pPr algn="ctr" eaLnBrk="1" hangingPunct="1">
              <a:spcBef>
                <a:spcPct val="0"/>
              </a:spcBef>
              <a:buFontTx/>
              <a:buNone/>
            </a:pPr>
            <a:endParaRPr lang="en-GB" altLang="en-US" sz="1000" dirty="0">
              <a:latin typeface="Abadi" panose="020B0604020104020204" pitchFamily="34" charset="0"/>
            </a:endParaRPr>
          </a:p>
          <a:p>
            <a:pPr algn="ctr" eaLnBrk="1" hangingPunct="1">
              <a:spcBef>
                <a:spcPct val="0"/>
              </a:spcBef>
              <a:buFontTx/>
              <a:buNone/>
            </a:pPr>
            <a:endParaRPr lang="en-GB" altLang="en-US" sz="1000" dirty="0">
              <a:latin typeface="Abadi" panose="020B0604020104020204" pitchFamily="34" charset="0"/>
            </a:endParaRPr>
          </a:p>
          <a:p>
            <a:pPr algn="ctr" eaLnBrk="1" hangingPunct="1">
              <a:spcBef>
                <a:spcPct val="0"/>
              </a:spcBef>
              <a:buFontTx/>
              <a:buNone/>
            </a:pPr>
            <a:endParaRPr lang="en-US" altLang="en-US" sz="1100" dirty="0">
              <a:latin typeface="Abadi" panose="020B0604020104020204" pitchFamily="34" charset="0"/>
            </a:endParaRPr>
          </a:p>
          <a:p>
            <a:pPr algn="ctr" eaLnBrk="1" hangingPunct="1">
              <a:spcBef>
                <a:spcPct val="0"/>
              </a:spcBef>
              <a:buFontTx/>
              <a:buNone/>
            </a:pPr>
            <a:endParaRPr lang="en-US" altLang="en-US" sz="1100" dirty="0">
              <a:latin typeface="Abadi" panose="020B0604020104020204" pitchFamily="34" charset="0"/>
            </a:endParaRPr>
          </a:p>
        </p:txBody>
      </p:sp>
      <p:sp>
        <p:nvSpPr>
          <p:cNvPr id="2073" name="TextBox 7">
            <a:extLst>
              <a:ext uri="{FF2B5EF4-FFF2-40B4-BE49-F238E27FC236}">
                <a16:creationId xmlns:a16="http://schemas.microsoft.com/office/drawing/2014/main" id="{4ADF3FAD-63AF-4334-A8F9-091011846F59}"/>
              </a:ext>
            </a:extLst>
          </p:cNvPr>
          <p:cNvSpPr txBox="1">
            <a:spLocks noChangeArrowheads="1"/>
          </p:cNvSpPr>
          <p:nvPr/>
        </p:nvSpPr>
        <p:spPr bwMode="auto">
          <a:xfrm>
            <a:off x="5578127" y="16986"/>
            <a:ext cx="1279873" cy="1369606"/>
          </a:xfrm>
          <a:prstGeom prst="rect">
            <a:avLst/>
          </a:prstGeom>
          <a:solidFill>
            <a:srgbClr val="92D050"/>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1100" dirty="0">
                <a:latin typeface="Abadi" panose="020B0604020104020204" pitchFamily="34" charset="0"/>
              </a:rPr>
              <a:t>Curriculum Overview</a:t>
            </a:r>
          </a:p>
          <a:p>
            <a:pPr algn="ctr" eaLnBrk="1" hangingPunct="1">
              <a:spcBef>
                <a:spcPct val="0"/>
              </a:spcBef>
              <a:buFontTx/>
              <a:buNone/>
            </a:pPr>
            <a:endParaRPr lang="en-GB" altLang="en-US" sz="1000" dirty="0">
              <a:latin typeface="Abadi" panose="020B0604020104020204" pitchFamily="34" charset="0"/>
            </a:endParaRPr>
          </a:p>
          <a:p>
            <a:pPr algn="ctr" eaLnBrk="1" hangingPunct="1">
              <a:spcBef>
                <a:spcPct val="0"/>
              </a:spcBef>
              <a:buFontTx/>
              <a:buNone/>
            </a:pPr>
            <a:endParaRPr lang="en-GB" altLang="en-US" sz="1000" dirty="0">
              <a:latin typeface="Abadi" panose="020B0604020104020204" pitchFamily="34" charset="0"/>
            </a:endParaRPr>
          </a:p>
          <a:p>
            <a:pPr algn="ctr" eaLnBrk="1" hangingPunct="1">
              <a:spcBef>
                <a:spcPct val="0"/>
              </a:spcBef>
              <a:buFontTx/>
              <a:buNone/>
            </a:pPr>
            <a:endParaRPr lang="en-GB" altLang="en-US" sz="1000" dirty="0">
              <a:latin typeface="Abadi" panose="020B0604020104020204" pitchFamily="34" charset="0"/>
            </a:endParaRPr>
          </a:p>
          <a:p>
            <a:pPr algn="ctr" eaLnBrk="1" hangingPunct="1">
              <a:spcBef>
                <a:spcPct val="0"/>
              </a:spcBef>
              <a:buFontTx/>
              <a:buNone/>
            </a:pPr>
            <a:endParaRPr lang="en-GB" altLang="en-US" sz="1000" dirty="0">
              <a:latin typeface="Abadi" panose="020B0604020104020204" pitchFamily="34" charset="0"/>
            </a:endParaRPr>
          </a:p>
          <a:p>
            <a:pPr algn="ctr" eaLnBrk="1" hangingPunct="1">
              <a:spcBef>
                <a:spcPct val="0"/>
              </a:spcBef>
              <a:buFontTx/>
              <a:buNone/>
            </a:pPr>
            <a:endParaRPr lang="en-GB" altLang="en-US" sz="1000" dirty="0">
              <a:latin typeface="Abadi" panose="020B0604020104020204" pitchFamily="34" charset="0"/>
            </a:endParaRPr>
          </a:p>
          <a:p>
            <a:pPr algn="ctr" eaLnBrk="1" hangingPunct="1">
              <a:spcBef>
                <a:spcPct val="0"/>
              </a:spcBef>
              <a:buFontTx/>
              <a:buNone/>
            </a:pPr>
            <a:endParaRPr lang="en-US" altLang="en-US" sz="1100" dirty="0">
              <a:latin typeface="Abadi" panose="020B0604020104020204" pitchFamily="34" charset="0"/>
            </a:endParaRPr>
          </a:p>
        </p:txBody>
      </p:sp>
      <p:pic>
        <p:nvPicPr>
          <p:cNvPr id="2" name="Picture 1">
            <a:extLst>
              <a:ext uri="{FF2B5EF4-FFF2-40B4-BE49-F238E27FC236}">
                <a16:creationId xmlns:a16="http://schemas.microsoft.com/office/drawing/2014/main" id="{B455FF8B-FAB5-2CF5-D89B-6A83A1FA0A0B}"/>
              </a:ext>
            </a:extLst>
          </p:cNvPr>
          <p:cNvPicPr>
            <a:picLocks noChangeAspect="1"/>
          </p:cNvPicPr>
          <p:nvPr/>
        </p:nvPicPr>
        <p:blipFill>
          <a:blip r:embed="rId2"/>
          <a:stretch>
            <a:fillRect/>
          </a:stretch>
        </p:blipFill>
        <p:spPr>
          <a:xfrm>
            <a:off x="5732462" y="457416"/>
            <a:ext cx="907336" cy="806132"/>
          </a:xfrm>
          <a:prstGeom prst="rect">
            <a:avLst/>
          </a:prstGeom>
        </p:spPr>
      </p:pic>
      <p:pic>
        <p:nvPicPr>
          <p:cNvPr id="3" name="Picture 2">
            <a:extLst>
              <a:ext uri="{FF2B5EF4-FFF2-40B4-BE49-F238E27FC236}">
                <a16:creationId xmlns:a16="http://schemas.microsoft.com/office/drawing/2014/main" id="{CF45C1B8-4B21-3496-93E0-F6AAF9E51508}"/>
              </a:ext>
            </a:extLst>
          </p:cNvPr>
          <p:cNvPicPr>
            <a:picLocks noChangeAspect="1"/>
          </p:cNvPicPr>
          <p:nvPr/>
        </p:nvPicPr>
        <p:blipFill>
          <a:blip r:embed="rId2"/>
          <a:stretch>
            <a:fillRect/>
          </a:stretch>
        </p:blipFill>
        <p:spPr>
          <a:xfrm>
            <a:off x="233564" y="467544"/>
            <a:ext cx="907336" cy="80613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a:extLst>
              <a:ext uri="{FF2B5EF4-FFF2-40B4-BE49-F238E27FC236}">
                <a16:creationId xmlns:a16="http://schemas.microsoft.com/office/drawing/2014/main" id="{6CF84FB2-CE8B-451D-8E9C-94A6890695DC}"/>
              </a:ext>
            </a:extLst>
          </p:cNvPr>
          <p:cNvGraphicFramePr>
            <a:graphicFrameLocks noGrp="1"/>
          </p:cNvGraphicFramePr>
          <p:nvPr>
            <p:extLst>
              <p:ext uri="{D42A27DB-BD31-4B8C-83A1-F6EECF244321}">
                <p14:modId xmlns:p14="http://schemas.microsoft.com/office/powerpoint/2010/main" val="3322350037"/>
              </p:ext>
            </p:extLst>
          </p:nvPr>
        </p:nvGraphicFramePr>
        <p:xfrm>
          <a:off x="0" y="1224316"/>
          <a:ext cx="6841313" cy="2554420"/>
        </p:xfrm>
        <a:graphic>
          <a:graphicData uri="http://schemas.openxmlformats.org/drawingml/2006/table">
            <a:tbl>
              <a:tblPr firstRow="1" bandRow="1">
                <a:tableStyleId>{5940675A-B579-460E-94D1-54222C63F5DA}</a:tableStyleId>
              </a:tblPr>
              <a:tblGrid>
                <a:gridCol w="1844824">
                  <a:extLst>
                    <a:ext uri="{9D8B030D-6E8A-4147-A177-3AD203B41FA5}">
                      <a16:colId xmlns:a16="http://schemas.microsoft.com/office/drawing/2014/main" val="20000"/>
                    </a:ext>
                  </a:extLst>
                </a:gridCol>
                <a:gridCol w="2232248">
                  <a:extLst>
                    <a:ext uri="{9D8B030D-6E8A-4147-A177-3AD203B41FA5}">
                      <a16:colId xmlns:a16="http://schemas.microsoft.com/office/drawing/2014/main" val="20001"/>
                    </a:ext>
                  </a:extLst>
                </a:gridCol>
                <a:gridCol w="2764241">
                  <a:extLst>
                    <a:ext uri="{9D8B030D-6E8A-4147-A177-3AD203B41FA5}">
                      <a16:colId xmlns:a16="http://schemas.microsoft.com/office/drawing/2014/main" val="20002"/>
                    </a:ext>
                  </a:extLst>
                </a:gridCol>
              </a:tblGrid>
              <a:tr h="327699">
                <a:tc>
                  <a:txBody>
                    <a:bodyPr/>
                    <a:lstStyle/>
                    <a:p>
                      <a:pPr algn="ctr"/>
                      <a:r>
                        <a:rPr lang="en-GB" sz="1200" b="0" dirty="0">
                          <a:latin typeface="Abadi" panose="020B0604020104020204" pitchFamily="34" charset="0"/>
                        </a:rPr>
                        <a:t>Science</a:t>
                      </a:r>
                    </a:p>
                  </a:txBody>
                  <a:tcPr marL="91452" marR="91452" marT="45667" marB="45667">
                    <a:solidFill>
                      <a:srgbClr val="92D050"/>
                    </a:solidFill>
                  </a:tcPr>
                </a:tc>
                <a:tc>
                  <a:txBody>
                    <a:bodyPr/>
                    <a:lstStyle/>
                    <a:p>
                      <a:pPr algn="ctr"/>
                      <a:r>
                        <a:rPr lang="en-GB" sz="1200" b="1" dirty="0">
                          <a:latin typeface="Abadi" panose="020B0604020104020204" pitchFamily="34" charset="0"/>
                        </a:rPr>
                        <a:t>Art/Design Technology</a:t>
                      </a:r>
                    </a:p>
                  </a:txBody>
                  <a:tcPr marL="91452" marR="91452" marT="45667" marB="45667">
                    <a:solidFill>
                      <a:srgbClr val="92D050"/>
                    </a:solidFill>
                  </a:tcPr>
                </a:tc>
                <a:tc>
                  <a:txBody>
                    <a:bodyPr/>
                    <a:lstStyle/>
                    <a:p>
                      <a:pPr algn="ctr"/>
                      <a:r>
                        <a:rPr lang="en-GB" sz="1200" b="1" dirty="0">
                          <a:latin typeface="Abadi" panose="020B0604020104020204" pitchFamily="34" charset="0"/>
                        </a:rPr>
                        <a:t>R.E</a:t>
                      </a:r>
                    </a:p>
                  </a:txBody>
                  <a:tcPr marL="91452" marR="91452" marT="45667" marB="45667">
                    <a:solidFill>
                      <a:srgbClr val="92D050"/>
                    </a:solidFill>
                  </a:tcPr>
                </a:tc>
                <a:extLst>
                  <a:ext uri="{0D108BD9-81ED-4DB2-BD59-A6C34878D82A}">
                    <a16:rowId xmlns:a16="http://schemas.microsoft.com/office/drawing/2014/main" val="10000"/>
                  </a:ext>
                </a:extLst>
              </a:tr>
              <a:tr h="2226721">
                <a:tc>
                  <a:txBody>
                    <a:bodyPr/>
                    <a:lstStyle/>
                    <a:p>
                      <a:pPr marL="171450" lvl="0" indent="-171450">
                        <a:buFont typeface="Arial" panose="020B0604020202020204" pitchFamily="34" charset="0"/>
                        <a:buChar char="•"/>
                      </a:pPr>
                      <a:r>
                        <a:rPr lang="en-GB" sz="1050" kern="1200" dirty="0">
                          <a:solidFill>
                            <a:schemeClr val="tx1"/>
                          </a:solidFill>
                          <a:effectLst/>
                          <a:latin typeface="Abadi" panose="020B0604020104020204" pitchFamily="34" charset="0"/>
                          <a:ea typeface="+mn-ea"/>
                          <a:cs typeface="+mn-cs"/>
                        </a:rPr>
                        <a:t>Identify/name a variety of everyday materials, including wood, plastic, glass, metal, water and rock.</a:t>
                      </a:r>
                    </a:p>
                    <a:p>
                      <a:pPr marL="171450" lvl="0" indent="-171450">
                        <a:buFont typeface="Arial" panose="020B0604020202020204" pitchFamily="34" charset="0"/>
                        <a:buChar char="•"/>
                      </a:pPr>
                      <a:r>
                        <a:rPr lang="en-GB" sz="1050" kern="1200" dirty="0">
                          <a:solidFill>
                            <a:schemeClr val="tx1"/>
                          </a:solidFill>
                          <a:effectLst/>
                          <a:latin typeface="Abadi" panose="020B0604020104020204" pitchFamily="34" charset="0"/>
                          <a:ea typeface="+mn-ea"/>
                          <a:cs typeface="+mn-cs"/>
                        </a:rPr>
                        <a:t>Describe the physical properties of a variety of everyday materials.</a:t>
                      </a:r>
                    </a:p>
                    <a:p>
                      <a:pPr marL="171450" lvl="0" indent="-171450">
                        <a:buFont typeface="Arial" panose="020B0604020202020204" pitchFamily="34" charset="0"/>
                        <a:buChar char="•"/>
                      </a:pPr>
                      <a:r>
                        <a:rPr lang="en-GB" sz="1050" kern="1200" dirty="0">
                          <a:solidFill>
                            <a:schemeClr val="tx1"/>
                          </a:solidFill>
                          <a:effectLst/>
                          <a:latin typeface="Abadi" panose="020B0604020104020204" pitchFamily="34" charset="0"/>
                          <a:ea typeface="+mn-ea"/>
                          <a:cs typeface="+mn-cs"/>
                        </a:rPr>
                        <a:t>Compare/group together a variety of everyday materials based on their physical properties.</a:t>
                      </a:r>
                    </a:p>
                    <a:p>
                      <a:pPr marL="0" lvl="0" indent="0">
                        <a:buFont typeface="Arial" panose="020B0604020202020204" pitchFamily="34" charset="0"/>
                        <a:buNone/>
                      </a:pPr>
                      <a:endParaRPr lang="en-US" sz="1100" kern="1200" dirty="0">
                        <a:solidFill>
                          <a:schemeClr val="tx1"/>
                        </a:solidFill>
                        <a:effectLst/>
                        <a:latin typeface="Abadi" panose="020B0604020104020204" pitchFamily="34" charset="0"/>
                        <a:ea typeface="+mn-ea"/>
                        <a:cs typeface="+mn-cs"/>
                      </a:endParaRPr>
                    </a:p>
                  </a:txBody>
                  <a:tcPr marL="91452" marR="91452" marT="45667" marB="45667"/>
                </a:tc>
                <a:tc>
                  <a:txBody>
                    <a:bodyPr/>
                    <a:lstStyle/>
                    <a:p>
                      <a:pPr marL="171450" lvl="0" indent="-171450">
                        <a:buFont typeface="Arial" panose="020B0604020202020204" pitchFamily="34" charset="0"/>
                        <a:buChar char="•"/>
                      </a:pPr>
                      <a:r>
                        <a:rPr lang="en-GB" sz="1100" kern="1200" dirty="0">
                          <a:solidFill>
                            <a:schemeClr val="tx1"/>
                          </a:solidFill>
                          <a:effectLst/>
                          <a:latin typeface="Abadi" panose="020B0604020104020204" pitchFamily="34" charset="0"/>
                          <a:ea typeface="+mn-ea"/>
                          <a:cs typeface="+mn-cs"/>
                        </a:rPr>
                        <a:t>Create a simple collage using glue and paper.</a:t>
                      </a:r>
                    </a:p>
                    <a:p>
                      <a:pPr marL="171450" lvl="0" indent="-171450">
                        <a:buFont typeface="Arial" panose="020B0604020202020204" pitchFamily="34" charset="0"/>
                        <a:buChar char="•"/>
                      </a:pPr>
                      <a:r>
                        <a:rPr lang="en-GB" sz="1100" kern="1200" dirty="0">
                          <a:solidFill>
                            <a:schemeClr val="tx1"/>
                          </a:solidFill>
                          <a:effectLst/>
                          <a:latin typeface="Abadi" panose="020B0604020104020204" pitchFamily="34" charset="0"/>
                          <a:ea typeface="+mn-ea"/>
                          <a:cs typeface="+mn-cs"/>
                        </a:rPr>
                        <a:t>Explore the work of artists who use collage.</a:t>
                      </a:r>
                    </a:p>
                    <a:p>
                      <a:pPr marL="171450" lvl="0" indent="-171450">
                        <a:buFont typeface="Arial" panose="020B0604020202020204" pitchFamily="34" charset="0"/>
                        <a:buChar char="•"/>
                      </a:pPr>
                      <a:r>
                        <a:rPr lang="en-GB" sz="1100" kern="1200" dirty="0">
                          <a:solidFill>
                            <a:schemeClr val="tx1"/>
                          </a:solidFill>
                          <a:effectLst/>
                          <a:latin typeface="Abadi" panose="020B0604020104020204" pitchFamily="34" charset="0"/>
                          <a:ea typeface="+mn-ea"/>
                          <a:cs typeface="+mn-cs"/>
                        </a:rPr>
                        <a:t>Exploring how to change paper by layering, folding, crumpling, tearing and creasing.</a:t>
                      </a:r>
                    </a:p>
                    <a:p>
                      <a:pPr marL="171450" lvl="0" indent="-171450">
                        <a:buFont typeface="Arial" panose="020B0604020202020204" pitchFamily="34" charset="0"/>
                        <a:buChar char="•"/>
                      </a:pPr>
                      <a:r>
                        <a:rPr lang="en-GB" sz="1100" kern="1200" dirty="0">
                          <a:solidFill>
                            <a:schemeClr val="tx1"/>
                          </a:solidFill>
                          <a:effectLst/>
                          <a:latin typeface="Abadi" panose="020B0604020104020204" pitchFamily="34" charset="0"/>
                          <a:ea typeface="+mn-ea"/>
                          <a:cs typeface="+mn-cs"/>
                        </a:rPr>
                        <a:t>Create a collage using a range of media.</a:t>
                      </a:r>
                    </a:p>
                    <a:p>
                      <a:pPr marL="0" lvl="0" indent="0">
                        <a:buFont typeface="Arial" panose="020B0604020202020204" pitchFamily="34" charset="0"/>
                        <a:buNone/>
                      </a:pPr>
                      <a:endParaRPr lang="en-GB" sz="1100" kern="1200" dirty="0">
                        <a:solidFill>
                          <a:schemeClr val="tx1"/>
                        </a:solidFill>
                        <a:effectLst/>
                        <a:latin typeface="Abadi" panose="020B0604020104020204" pitchFamily="34" charset="0"/>
                        <a:ea typeface="+mn-ea"/>
                        <a:cs typeface="+mn-cs"/>
                      </a:endParaRPr>
                    </a:p>
                  </a:txBody>
                  <a:tcPr marL="91452" marR="91452" marT="45667" marB="45667"/>
                </a:tc>
                <a:tc>
                  <a:txBody>
                    <a:bodyPr/>
                    <a:lstStyle/>
                    <a:p>
                      <a:pPr marL="171450" lvl="0" indent="-171450">
                        <a:buFont typeface="Arial" panose="020B0604020202020204" pitchFamily="34" charset="0"/>
                        <a:buChar char="•"/>
                      </a:pPr>
                      <a:r>
                        <a:rPr lang="en-GB" sz="1050" kern="1200" dirty="0">
                          <a:solidFill>
                            <a:schemeClr val="tx1"/>
                          </a:solidFill>
                          <a:effectLst/>
                          <a:latin typeface="Abadi" panose="020B0604020104020204" pitchFamily="34" charset="0"/>
                          <a:ea typeface="+mn-ea"/>
                          <a:cs typeface="+mn-cs"/>
                        </a:rPr>
                        <a:t>We all have special places where we like to visit.</a:t>
                      </a:r>
                    </a:p>
                    <a:p>
                      <a:pPr marL="171450" lvl="0" indent="-171450">
                        <a:buFont typeface="Arial" panose="020B0604020202020204" pitchFamily="34" charset="0"/>
                        <a:buChar char="•"/>
                      </a:pPr>
                      <a:r>
                        <a:rPr lang="en-GB" sz="1050" kern="1200" dirty="0">
                          <a:solidFill>
                            <a:schemeClr val="tx1"/>
                          </a:solidFill>
                          <a:effectLst/>
                          <a:latin typeface="Abadi" panose="020B0604020104020204" pitchFamily="34" charset="0"/>
                          <a:ea typeface="+mn-ea"/>
                          <a:cs typeface="+mn-cs"/>
                        </a:rPr>
                        <a:t> Places of worship can be similar and different to each other.</a:t>
                      </a:r>
                    </a:p>
                    <a:p>
                      <a:pPr marL="171450" lvl="0" indent="-171450">
                        <a:buFont typeface="Arial" panose="020B0604020202020204" pitchFamily="34" charset="0"/>
                        <a:buChar char="•"/>
                      </a:pPr>
                      <a:r>
                        <a:rPr lang="en-GB" sz="1050" kern="1200" dirty="0">
                          <a:solidFill>
                            <a:schemeClr val="tx1"/>
                          </a:solidFill>
                          <a:effectLst/>
                          <a:latin typeface="Abadi" panose="020B0604020104020204" pitchFamily="34" charset="0"/>
                          <a:ea typeface="+mn-ea"/>
                          <a:cs typeface="+mn-cs"/>
                        </a:rPr>
                        <a:t>Sacred buildings have different artefacts inside them and are important.</a:t>
                      </a:r>
                    </a:p>
                    <a:p>
                      <a:pPr marL="171450" lvl="0" indent="-171450">
                        <a:buFont typeface="Arial" panose="020B0604020202020204" pitchFamily="34" charset="0"/>
                        <a:buChar char="•"/>
                      </a:pPr>
                      <a:r>
                        <a:rPr lang="en-GB" sz="1050" kern="1200" dirty="0">
                          <a:solidFill>
                            <a:schemeClr val="tx1"/>
                          </a:solidFill>
                          <a:effectLst/>
                          <a:latin typeface="Abadi" panose="020B0604020104020204" pitchFamily="34" charset="0"/>
                          <a:ea typeface="+mn-ea"/>
                          <a:cs typeface="+mn-cs"/>
                        </a:rPr>
                        <a:t>When Muslims enter a Mosque, they take their shoes off and women cover their heads to show respect.</a:t>
                      </a:r>
                    </a:p>
                    <a:p>
                      <a:pPr marL="171450" lvl="0" indent="-171450">
                        <a:buFont typeface="Arial" panose="020B0604020202020204" pitchFamily="34" charset="0"/>
                        <a:buChar char="•"/>
                      </a:pPr>
                      <a:r>
                        <a:rPr lang="en-GB" sz="1050" kern="1200" dirty="0">
                          <a:solidFill>
                            <a:schemeClr val="tx1"/>
                          </a:solidFill>
                          <a:effectLst/>
                          <a:latin typeface="Abadi" panose="020B0604020104020204" pitchFamily="34" charset="0"/>
                          <a:ea typeface="+mn-ea"/>
                          <a:cs typeface="+mn-cs"/>
                        </a:rPr>
                        <a:t>Muslims use a prayer mat and prayer beads to help them worship</a:t>
                      </a:r>
                      <a:endParaRPr lang="en-GB" sz="1000" kern="1200" dirty="0">
                        <a:solidFill>
                          <a:schemeClr val="tx1"/>
                        </a:solidFill>
                        <a:effectLst/>
                        <a:latin typeface="Abadi" panose="020B0604020104020204" pitchFamily="34" charset="0"/>
                        <a:ea typeface="+mn-ea"/>
                        <a:cs typeface="+mn-cs"/>
                      </a:endParaRPr>
                    </a:p>
                    <a:p>
                      <a:pPr marL="171450" lvl="0" indent="-171450">
                        <a:buFont typeface="Arial" panose="020B0604020202020204" pitchFamily="34" charset="0"/>
                        <a:buChar char="•"/>
                      </a:pPr>
                      <a:endParaRPr lang="en-GB" sz="1100" kern="1200" dirty="0">
                        <a:solidFill>
                          <a:schemeClr val="tx1"/>
                        </a:solidFill>
                        <a:effectLst/>
                        <a:latin typeface="Abadi" panose="020B0604020104020204" pitchFamily="34" charset="0"/>
                        <a:ea typeface="+mn-ea"/>
                        <a:cs typeface="+mn-cs"/>
                      </a:endParaRPr>
                    </a:p>
                    <a:p>
                      <a:pPr marL="171450" lvl="0" indent="-171450">
                        <a:buFont typeface="Arial" panose="020B0604020202020204" pitchFamily="34" charset="0"/>
                        <a:buChar char="•"/>
                      </a:pPr>
                      <a:endParaRPr lang="en-GB" sz="1100" kern="1200" dirty="0">
                        <a:solidFill>
                          <a:schemeClr val="tx1"/>
                        </a:solidFill>
                        <a:effectLst/>
                        <a:latin typeface="Abadi" panose="020B0604020104020204" pitchFamily="34" charset="0"/>
                        <a:ea typeface="+mn-ea"/>
                        <a:cs typeface="+mn-cs"/>
                      </a:endParaRPr>
                    </a:p>
                  </a:txBody>
                  <a:tcPr marL="91452" marR="91452" marT="45667" marB="45667"/>
                </a:tc>
                <a:extLst>
                  <a:ext uri="{0D108BD9-81ED-4DB2-BD59-A6C34878D82A}">
                    <a16:rowId xmlns:a16="http://schemas.microsoft.com/office/drawing/2014/main" val="10001"/>
                  </a:ext>
                </a:extLst>
              </a:tr>
            </a:tbl>
          </a:graphicData>
        </a:graphic>
      </p:graphicFrame>
      <p:graphicFrame>
        <p:nvGraphicFramePr>
          <p:cNvPr id="11" name="Table 10">
            <a:extLst>
              <a:ext uri="{FF2B5EF4-FFF2-40B4-BE49-F238E27FC236}">
                <a16:creationId xmlns:a16="http://schemas.microsoft.com/office/drawing/2014/main" id="{D2E0272B-0B86-4132-8D15-3980227E6E21}"/>
              </a:ext>
            </a:extLst>
          </p:cNvPr>
          <p:cNvGraphicFramePr>
            <a:graphicFrameLocks noGrp="1"/>
          </p:cNvGraphicFramePr>
          <p:nvPr>
            <p:extLst>
              <p:ext uri="{D42A27DB-BD31-4B8C-83A1-F6EECF244321}">
                <p14:modId xmlns:p14="http://schemas.microsoft.com/office/powerpoint/2010/main" val="1475814437"/>
              </p:ext>
            </p:extLst>
          </p:nvPr>
        </p:nvGraphicFramePr>
        <p:xfrm>
          <a:off x="379" y="5633548"/>
          <a:ext cx="6857621" cy="3627188"/>
        </p:xfrm>
        <a:graphic>
          <a:graphicData uri="http://schemas.openxmlformats.org/drawingml/2006/table">
            <a:tbl>
              <a:tblPr firstRow="1" bandRow="1">
                <a:tableStyleId>{5940675A-B579-460E-94D1-54222C63F5DA}</a:tableStyleId>
              </a:tblPr>
              <a:tblGrid>
                <a:gridCol w="6857621">
                  <a:extLst>
                    <a:ext uri="{9D8B030D-6E8A-4147-A177-3AD203B41FA5}">
                      <a16:colId xmlns:a16="http://schemas.microsoft.com/office/drawing/2014/main" val="20000"/>
                    </a:ext>
                  </a:extLst>
                </a:gridCol>
              </a:tblGrid>
              <a:tr h="226968">
                <a:tc>
                  <a:txBody>
                    <a:bodyPr/>
                    <a:lstStyle/>
                    <a:p>
                      <a:pPr algn="ctr"/>
                      <a:r>
                        <a:rPr lang="en-GB" sz="1200" b="1" dirty="0"/>
                        <a:t>Things to look for and do at home/Any other information:</a:t>
                      </a:r>
                    </a:p>
                  </a:txBody>
                  <a:tcPr marL="91444" marR="91444" marT="45737" marB="45737">
                    <a:solidFill>
                      <a:srgbClr val="92D050"/>
                    </a:solidFill>
                  </a:tcPr>
                </a:tc>
                <a:extLst>
                  <a:ext uri="{0D108BD9-81ED-4DB2-BD59-A6C34878D82A}">
                    <a16:rowId xmlns:a16="http://schemas.microsoft.com/office/drawing/2014/main" val="10000"/>
                  </a:ext>
                </a:extLst>
              </a:tr>
              <a:tr h="2770016">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050" b="0" u="sng" kern="1200" baseline="0" dirty="0">
                          <a:solidFill>
                            <a:schemeClr val="tx1"/>
                          </a:solidFill>
                          <a:effectLst/>
                          <a:highlight>
                            <a:srgbClr val="FFFF00"/>
                          </a:highlight>
                          <a:latin typeface="Abadi" panose="020B0604020104020204" pitchFamily="34" charset="0"/>
                          <a:ea typeface="+mn-ea"/>
                          <a:cs typeface="+mn-cs"/>
                        </a:rPr>
                        <a:t>Choose an activity to complete at home to be completed and brought into school by Monday 27</a:t>
                      </a:r>
                      <a:r>
                        <a:rPr lang="en-US" sz="1050" b="0" u="sng" kern="1200" baseline="30000" dirty="0">
                          <a:solidFill>
                            <a:schemeClr val="tx1"/>
                          </a:solidFill>
                          <a:effectLst/>
                          <a:highlight>
                            <a:srgbClr val="FFFF00"/>
                          </a:highlight>
                          <a:latin typeface="Abadi" panose="020B0604020104020204" pitchFamily="34" charset="0"/>
                          <a:ea typeface="+mn-ea"/>
                          <a:cs typeface="+mn-cs"/>
                        </a:rPr>
                        <a:t>th</a:t>
                      </a:r>
                      <a:r>
                        <a:rPr lang="en-US" sz="1050" b="0" u="sng" kern="1200" baseline="0" dirty="0">
                          <a:solidFill>
                            <a:schemeClr val="tx1"/>
                          </a:solidFill>
                          <a:effectLst/>
                          <a:highlight>
                            <a:srgbClr val="FFFF00"/>
                          </a:highlight>
                          <a:latin typeface="Abadi" panose="020B0604020104020204" pitchFamily="34" charset="0"/>
                          <a:ea typeface="+mn-ea"/>
                          <a:cs typeface="+mn-cs"/>
                        </a:rPr>
                        <a:t> January</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50" b="0" u="none" kern="1200" baseline="0" dirty="0">
                          <a:solidFill>
                            <a:schemeClr val="tx1"/>
                          </a:solidFill>
                          <a:effectLst/>
                          <a:latin typeface="Abadi" panose="020B0604020104020204" pitchFamily="34" charset="0"/>
                          <a:ea typeface="+mn-ea"/>
                          <a:cs typeface="+mn-cs"/>
                        </a:rPr>
                        <a:t>Research an animal from Antarctica and draw a picture of them in their natural habitat. Add labels and captions explaining what they eat and how they are adapted for living in a cold environment.</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50" b="0" u="none" kern="1200" baseline="0" dirty="0">
                          <a:solidFill>
                            <a:schemeClr val="tx1"/>
                          </a:solidFill>
                          <a:effectLst/>
                          <a:latin typeface="Abadi" panose="020B0604020104020204" pitchFamily="34" charset="0"/>
                          <a:ea typeface="+mn-ea"/>
                          <a:cs typeface="+mn-cs"/>
                        </a:rPr>
                        <a:t>Heating and Cooling </a:t>
                      </a:r>
                      <a:r>
                        <a:rPr lang="en-GB" sz="1050" b="0" u="none" kern="1200" baseline="0" dirty="0">
                          <a:solidFill>
                            <a:schemeClr val="tx1"/>
                          </a:solidFill>
                          <a:effectLst/>
                          <a:latin typeface="Abadi" panose="020B0604020104020204" pitchFamily="34" charset="0"/>
                          <a:ea typeface="+mn-ea"/>
                          <a:cs typeface="+mn-cs"/>
                          <a:hlinkClick r:id="rId2"/>
                        </a:rPr>
                        <a:t>https://www.bbc.co.uk/bitesize/topics/zrssgk7/articles/z2cq2hv</a:t>
                      </a:r>
                      <a:r>
                        <a:rPr lang="en-GB" sz="1050" b="0" u="none" kern="1200" baseline="0" dirty="0">
                          <a:solidFill>
                            <a:schemeClr val="tx1"/>
                          </a:solidFill>
                          <a:effectLst/>
                          <a:latin typeface="Abadi" panose="020B0604020104020204" pitchFamily="34" charset="0"/>
                          <a:ea typeface="+mn-ea"/>
                          <a:cs typeface="+mn-cs"/>
                        </a:rPr>
                        <a:t> Watch the video to discover happens when you heat or cool something down? Learn about melting and freezing, explore what happens when you apply heat to chocolate, butter, ice, eggs etc. Record your results.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50" b="0" u="none" kern="1200" baseline="0" dirty="0">
                          <a:solidFill>
                            <a:schemeClr val="tx1"/>
                          </a:solidFill>
                          <a:effectLst/>
                          <a:latin typeface="Abadi" panose="020B0604020104020204" pitchFamily="34" charset="0"/>
                          <a:ea typeface="+mn-ea"/>
                          <a:cs typeface="+mn-cs"/>
                        </a:rPr>
                        <a:t>Be active and go for a walk with your family to observe seasonal changes, take a camera to capture some lovely winter photographs. You could also use your senses, what do you see? What can you smell or hear?</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50" b="0" u="none" kern="1200" baseline="0" dirty="0">
                          <a:solidFill>
                            <a:schemeClr val="tx1"/>
                          </a:solidFill>
                          <a:effectLst/>
                          <a:latin typeface="Abadi" panose="020B0604020104020204" pitchFamily="34" charset="0"/>
                          <a:ea typeface="+mn-ea"/>
                          <a:cs typeface="+mn-cs"/>
                        </a:rPr>
                        <a:t>Use an atlas or research where the North and South Pole are. Look at countries that are nearby. Create a map to show the places you’ve found.</a:t>
                      </a:r>
                      <a:endParaRPr lang="en-US" sz="1050" b="0" u="none" kern="1200" baseline="0" dirty="0">
                        <a:solidFill>
                          <a:schemeClr val="tx1"/>
                        </a:solidFill>
                        <a:effectLst/>
                        <a:highlight>
                          <a:srgbClr val="FFFF00"/>
                        </a:highlight>
                        <a:latin typeface="Abadi" panose="020B0604020104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GB" sz="1050" b="0" u="sng" kern="1200" baseline="0" dirty="0">
                        <a:solidFill>
                          <a:schemeClr val="tx1"/>
                        </a:solidFill>
                        <a:effectLst/>
                        <a:latin typeface="Abadi" panose="020B0604020104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GB" sz="1050" b="0" u="sng" kern="1200" baseline="0" dirty="0">
                          <a:solidFill>
                            <a:schemeClr val="tx1"/>
                          </a:solidFill>
                          <a:effectLst/>
                          <a:latin typeface="Abadi" panose="020B0604020104020204" pitchFamily="34" charset="0"/>
                          <a:ea typeface="+mn-ea"/>
                          <a:cs typeface="+mn-cs"/>
                        </a:rPr>
                        <a:t>Any other information;</a:t>
                      </a:r>
                      <a:endParaRPr lang="en-GB" sz="1050" b="0" u="sng" kern="1200" dirty="0">
                        <a:solidFill>
                          <a:schemeClr val="tx1"/>
                        </a:solidFill>
                        <a:effectLst/>
                        <a:latin typeface="Abadi" panose="020B0604020104020204" pitchFamily="34" charset="0"/>
                        <a:ea typeface="+mn-ea"/>
                        <a:cs typeface="+mn-cs"/>
                      </a:endParaRPr>
                    </a:p>
                    <a:p>
                      <a:pPr marL="171450" indent="-171450">
                        <a:buFont typeface="Arial" panose="020B0604020202020204" pitchFamily="34" charset="0"/>
                        <a:buChar char="•"/>
                      </a:pPr>
                      <a:r>
                        <a:rPr lang="en-GB" sz="1100" kern="1200" dirty="0">
                          <a:solidFill>
                            <a:schemeClr val="tx1"/>
                          </a:solidFill>
                          <a:effectLst/>
                          <a:latin typeface="Abadi" panose="020B0604020104020204" pitchFamily="34" charset="0"/>
                          <a:ea typeface="+mn-ea"/>
                          <a:cs typeface="+mn-cs"/>
                        </a:rPr>
                        <a:t>Remember to sign off library books when they have been read, library is on a Thursday (ensure the library book is in school on this day for your child to exchange it for a new one)</a:t>
                      </a:r>
                    </a:p>
                    <a:p>
                      <a:pPr marL="171450" indent="-171450">
                        <a:buFont typeface="Arial" panose="020B0604020202020204" pitchFamily="34" charset="0"/>
                        <a:buChar char="•"/>
                      </a:pPr>
                      <a:r>
                        <a:rPr lang="en-GB" sz="1100" kern="1200" dirty="0">
                          <a:solidFill>
                            <a:schemeClr val="tx1"/>
                          </a:solidFill>
                          <a:effectLst/>
                          <a:latin typeface="Abadi" panose="020B0604020104020204" pitchFamily="34" charset="0"/>
                          <a:ea typeface="+mn-ea"/>
                          <a:cs typeface="+mn-cs"/>
                        </a:rPr>
                        <a:t>Please make sure names are in PE fleeces.</a:t>
                      </a:r>
                    </a:p>
                    <a:p>
                      <a:pPr marL="171450" indent="-171450">
                        <a:buFont typeface="Arial" panose="020B0604020202020204" pitchFamily="34" charset="0"/>
                        <a:buChar char="•"/>
                      </a:pPr>
                      <a:r>
                        <a:rPr lang="en-GB" sz="1100" kern="1200" dirty="0">
                          <a:solidFill>
                            <a:schemeClr val="tx1"/>
                          </a:solidFill>
                          <a:effectLst/>
                          <a:latin typeface="Abadi" panose="020B0604020104020204" pitchFamily="34" charset="0"/>
                          <a:ea typeface="+mn-ea"/>
                          <a:cs typeface="+mn-cs"/>
                        </a:rPr>
                        <a:t>Please ensure any writing your child does for their reading responses is done in pencil, likewise for spellings on their weekly spelling sheet. </a:t>
                      </a:r>
                    </a:p>
                    <a:p>
                      <a:pPr marL="171450" indent="-171450">
                        <a:buFont typeface="Arial" panose="020B0604020202020204" pitchFamily="34" charset="0"/>
                        <a:buChar char="•"/>
                      </a:pPr>
                      <a:r>
                        <a:rPr lang="en-GB" sz="1100" kern="1200" dirty="0">
                          <a:solidFill>
                            <a:schemeClr val="tx1"/>
                          </a:solidFill>
                          <a:effectLst/>
                          <a:latin typeface="Abadi" panose="020B0604020104020204" pitchFamily="34" charset="0"/>
                          <a:ea typeface="+mn-ea"/>
                          <a:cs typeface="+mn-cs"/>
                        </a:rPr>
                        <a:t>Both phonics books need to be returned each Wednesday. </a:t>
                      </a:r>
                    </a:p>
                    <a:p>
                      <a:pPr marL="171450" indent="-171450">
                        <a:buFont typeface="Arial" panose="020B0604020202020204" pitchFamily="34" charset="0"/>
                        <a:buChar char="•"/>
                      </a:pPr>
                      <a:r>
                        <a:rPr lang="en-GB" sz="1100" kern="1200" dirty="0">
                          <a:solidFill>
                            <a:schemeClr val="tx1"/>
                          </a:solidFill>
                          <a:effectLst/>
                          <a:latin typeface="Abadi" panose="020B0604020104020204" pitchFamily="34" charset="0"/>
                          <a:ea typeface="+mn-ea"/>
                          <a:cs typeface="+mn-cs"/>
                        </a:rPr>
                        <a:t>PE is Mondays and Thursday, please can the children come to school in their PE kit on those days.</a:t>
                      </a:r>
                    </a:p>
                    <a:p>
                      <a:pPr marL="0" indent="0">
                        <a:buFont typeface="+mj-lt"/>
                        <a:buNone/>
                      </a:pPr>
                      <a:endParaRPr lang="en-GB" sz="1100" kern="1200" dirty="0">
                        <a:solidFill>
                          <a:schemeClr val="tx1"/>
                        </a:solidFill>
                        <a:effectLst/>
                        <a:latin typeface="Abadi" panose="020B0604020104020204" pitchFamily="34" charset="0"/>
                        <a:ea typeface="+mn-ea"/>
                        <a:cs typeface="+mn-cs"/>
                      </a:endParaRPr>
                    </a:p>
                  </a:txBody>
                  <a:tcPr marL="91444" marR="91444" marT="45737" marB="45737"/>
                </a:tc>
                <a:extLst>
                  <a:ext uri="{0D108BD9-81ED-4DB2-BD59-A6C34878D82A}">
                    <a16:rowId xmlns:a16="http://schemas.microsoft.com/office/drawing/2014/main" val="10001"/>
                  </a:ext>
                </a:extLst>
              </a:tr>
            </a:tbl>
          </a:graphicData>
        </a:graphic>
      </p:graphicFrame>
      <p:graphicFrame>
        <p:nvGraphicFramePr>
          <p:cNvPr id="12" name="Table 11">
            <a:extLst>
              <a:ext uri="{FF2B5EF4-FFF2-40B4-BE49-F238E27FC236}">
                <a16:creationId xmlns:a16="http://schemas.microsoft.com/office/drawing/2014/main" id="{D91DD8EE-918F-4532-B257-8680A0B3E88B}"/>
              </a:ext>
            </a:extLst>
          </p:cNvPr>
          <p:cNvGraphicFramePr>
            <a:graphicFrameLocks noGrp="1"/>
          </p:cNvGraphicFramePr>
          <p:nvPr>
            <p:extLst>
              <p:ext uri="{D42A27DB-BD31-4B8C-83A1-F6EECF244321}">
                <p14:modId xmlns:p14="http://schemas.microsoft.com/office/powerpoint/2010/main" val="2689224736"/>
              </p:ext>
            </p:extLst>
          </p:nvPr>
        </p:nvGraphicFramePr>
        <p:xfrm>
          <a:off x="1196752" y="0"/>
          <a:ext cx="4606925" cy="1493620"/>
        </p:xfrm>
        <a:graphic>
          <a:graphicData uri="http://schemas.openxmlformats.org/drawingml/2006/table">
            <a:tbl>
              <a:tblPr firstRow="1" bandRow="1">
                <a:tableStyleId>{2D5ABB26-0587-4C30-8999-92F81FD0307C}</a:tableStyleId>
              </a:tblPr>
              <a:tblGrid>
                <a:gridCol w="1583630">
                  <a:extLst>
                    <a:ext uri="{9D8B030D-6E8A-4147-A177-3AD203B41FA5}">
                      <a16:colId xmlns:a16="http://schemas.microsoft.com/office/drawing/2014/main" val="20000"/>
                    </a:ext>
                  </a:extLst>
                </a:gridCol>
                <a:gridCol w="719832">
                  <a:extLst>
                    <a:ext uri="{9D8B030D-6E8A-4147-A177-3AD203B41FA5}">
                      <a16:colId xmlns:a16="http://schemas.microsoft.com/office/drawing/2014/main" val="20001"/>
                    </a:ext>
                  </a:extLst>
                </a:gridCol>
                <a:gridCol w="2303463">
                  <a:extLst>
                    <a:ext uri="{9D8B030D-6E8A-4147-A177-3AD203B41FA5}">
                      <a16:colId xmlns:a16="http://schemas.microsoft.com/office/drawing/2014/main" val="20002"/>
                    </a:ext>
                  </a:extLst>
                </a:gridCol>
              </a:tblGrid>
              <a:tr h="191684">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dirty="0"/>
                        <a:t>William Gilbert Endowed Church of England Aided Primary School</a:t>
                      </a:r>
                      <a:endParaRPr lang="en-GB" sz="1200" i="1" dirty="0"/>
                    </a:p>
                  </a:txBody>
                  <a:tcPr marL="91409" marR="91409" marT="45730" marB="45730"/>
                </a:tc>
                <a:tc hMerge="1">
                  <a:txBody>
                    <a:bodyPr/>
                    <a:lstStyle/>
                    <a:p>
                      <a:endParaRPr lang="en-GB"/>
                    </a:p>
                  </a:txBody>
                  <a:tcPr/>
                </a:tc>
                <a:tc hMerge="1">
                  <a:txBody>
                    <a:bodyPr/>
                    <a:lstStyle/>
                    <a:p>
                      <a:endParaRPr lang="en-GB" sz="1200" dirty="0"/>
                    </a:p>
                  </a:txBody>
                  <a:tcPr/>
                </a:tc>
                <a:extLst>
                  <a:ext uri="{0D108BD9-81ED-4DB2-BD59-A6C34878D82A}">
                    <a16:rowId xmlns:a16="http://schemas.microsoft.com/office/drawing/2014/main" val="10000"/>
                  </a:ext>
                </a:extLst>
              </a:tr>
              <a:tr h="234278">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600" u="sng" dirty="0"/>
                        <a:t>Curriculum Overview For Parents</a:t>
                      </a:r>
                      <a:endParaRPr lang="en-GB" sz="1600" b="1" u="sng" dirty="0"/>
                    </a:p>
                  </a:txBody>
                  <a:tcPr marL="91409" marR="91409" marT="45730" marB="45730"/>
                </a:tc>
                <a:tc hMerge="1">
                  <a:txBody>
                    <a:bodyPr/>
                    <a:lstStyle/>
                    <a:p>
                      <a:endParaRPr lang="en-GB"/>
                    </a:p>
                  </a:txBody>
                  <a:tcPr/>
                </a:tc>
                <a:tc hMerge="1">
                  <a:txBody>
                    <a:bodyPr/>
                    <a:lstStyle/>
                    <a:p>
                      <a:endParaRPr lang="en-GB" sz="1200" dirty="0"/>
                    </a:p>
                  </a:txBody>
                  <a:tcPr/>
                </a:tc>
                <a:extLst>
                  <a:ext uri="{0D108BD9-81ED-4DB2-BD59-A6C34878D82A}">
                    <a16:rowId xmlns:a16="http://schemas.microsoft.com/office/drawing/2014/main" val="10001"/>
                  </a:ext>
                </a:extLst>
              </a:tr>
              <a:tr h="191684">
                <a:tc gridSpan="2">
                  <a:txBody>
                    <a:bodyPr/>
                    <a:lstStyle/>
                    <a:p>
                      <a:pPr algn="ctr"/>
                      <a:r>
                        <a:rPr lang="en-GB" sz="1200" dirty="0"/>
                        <a:t>Term  -  Spring 1</a:t>
                      </a:r>
                      <a:r>
                        <a:rPr lang="en-GB" sz="1200" baseline="0" dirty="0"/>
                        <a:t> 2025</a:t>
                      </a:r>
                      <a:endParaRPr lang="en-GB" sz="1200" dirty="0"/>
                    </a:p>
                  </a:txBody>
                  <a:tcPr marL="91409" marR="91409" marT="45730" marB="45730"/>
                </a:tc>
                <a:tc hMerge="1">
                  <a:txBody>
                    <a:bodyPr/>
                    <a:lstStyle/>
                    <a:p>
                      <a:endParaRPr lang="en-GB"/>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t>Mrs</a:t>
                      </a:r>
                      <a:r>
                        <a:rPr lang="en-US" sz="1200" baseline="0" dirty="0"/>
                        <a:t> Reed</a:t>
                      </a:r>
                      <a:endParaRPr lang="en-GB" sz="1200" dirty="0"/>
                    </a:p>
                  </a:txBody>
                  <a:tcPr marL="91409" marR="91409" marT="45730" marB="45730"/>
                </a:tc>
                <a:extLst>
                  <a:ext uri="{0D108BD9-81ED-4DB2-BD59-A6C34878D82A}">
                    <a16:rowId xmlns:a16="http://schemas.microsoft.com/office/drawing/2014/main" val="10002"/>
                  </a:ext>
                </a:extLst>
              </a:tr>
              <a:tr h="234278">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600" dirty="0"/>
                        <a:t>Theme: Cold as Ice</a:t>
                      </a:r>
                      <a:endParaRPr lang="en-GB" sz="1600" i="1" dirty="0"/>
                    </a:p>
                  </a:txBody>
                  <a:tcPr marL="91409" marR="91409" marT="45730" marB="45730"/>
                </a:tc>
                <a:tc hMerge="1">
                  <a:txBody>
                    <a:bodyPr/>
                    <a:lstStyle/>
                    <a:p>
                      <a:endParaRPr lang="en-GB"/>
                    </a:p>
                  </a:txBody>
                  <a:tcPr/>
                </a:tc>
                <a:tc hMerge="1">
                  <a:txBody>
                    <a:bodyPr/>
                    <a:lstStyle/>
                    <a:p>
                      <a:endParaRPr lang="en-GB" sz="1200" dirty="0"/>
                    </a:p>
                  </a:txBody>
                  <a:tcPr/>
                </a:tc>
                <a:extLst>
                  <a:ext uri="{0D108BD9-81ED-4DB2-BD59-A6C34878D82A}">
                    <a16:rowId xmlns:a16="http://schemas.microsoft.com/office/drawing/2014/main" val="10003"/>
                  </a:ext>
                </a:extLst>
              </a:tr>
              <a:tr h="191684">
                <a:tc>
                  <a:txBody>
                    <a:bodyPr/>
                    <a:lstStyle/>
                    <a:p>
                      <a:pPr algn="ctr"/>
                      <a:endParaRPr lang="en-GB" sz="1200" dirty="0"/>
                    </a:p>
                  </a:txBody>
                  <a:tcPr marL="91409" marR="91409" marT="45730" marB="45730"/>
                </a:tc>
                <a:tc gridSpan="2">
                  <a:txBody>
                    <a:bodyPr/>
                    <a:lstStyle/>
                    <a:p>
                      <a:pPr algn="ctr"/>
                      <a:endParaRPr lang="en-GB" sz="1200" dirty="0"/>
                    </a:p>
                  </a:txBody>
                  <a:tcPr marL="91409" marR="91409" marT="45730" marB="45730"/>
                </a:tc>
                <a:tc hMerge="1">
                  <a:txBody>
                    <a:bodyPr/>
                    <a:lstStyle/>
                    <a:p>
                      <a:endParaRPr lang="en-GB" sz="1200" dirty="0"/>
                    </a:p>
                  </a:txBody>
                  <a:tcPr/>
                </a:tc>
                <a:extLst>
                  <a:ext uri="{0D108BD9-81ED-4DB2-BD59-A6C34878D82A}">
                    <a16:rowId xmlns:a16="http://schemas.microsoft.com/office/drawing/2014/main" val="10004"/>
                  </a:ext>
                </a:extLst>
              </a:tr>
            </a:tbl>
          </a:graphicData>
        </a:graphic>
      </p:graphicFrame>
      <p:graphicFrame>
        <p:nvGraphicFramePr>
          <p:cNvPr id="4" name="Table 3">
            <a:extLst>
              <a:ext uri="{FF2B5EF4-FFF2-40B4-BE49-F238E27FC236}">
                <a16:creationId xmlns:a16="http://schemas.microsoft.com/office/drawing/2014/main" id="{6765E8F3-5DFE-44D8-A227-BF7C2A3E54B1}"/>
              </a:ext>
            </a:extLst>
          </p:cNvPr>
          <p:cNvGraphicFramePr>
            <a:graphicFrameLocks noGrp="1"/>
          </p:cNvGraphicFramePr>
          <p:nvPr>
            <p:extLst>
              <p:ext uri="{D42A27DB-BD31-4B8C-83A1-F6EECF244321}">
                <p14:modId xmlns:p14="http://schemas.microsoft.com/office/powerpoint/2010/main" val="2785766113"/>
              </p:ext>
            </p:extLst>
          </p:nvPr>
        </p:nvGraphicFramePr>
        <p:xfrm>
          <a:off x="-8344" y="3553923"/>
          <a:ext cx="6858000" cy="3616288"/>
        </p:xfrm>
        <a:graphic>
          <a:graphicData uri="http://schemas.openxmlformats.org/drawingml/2006/table">
            <a:tbl>
              <a:tblPr firstRow="1" bandRow="1">
                <a:tableStyleId>{5940675A-B579-460E-94D1-54222C63F5DA}</a:tableStyleId>
              </a:tblPr>
              <a:tblGrid>
                <a:gridCol w="1493128">
                  <a:extLst>
                    <a:ext uri="{9D8B030D-6E8A-4147-A177-3AD203B41FA5}">
                      <a16:colId xmlns:a16="http://schemas.microsoft.com/office/drawing/2014/main" val="20000"/>
                    </a:ext>
                  </a:extLst>
                </a:gridCol>
                <a:gridCol w="2448272">
                  <a:extLst>
                    <a:ext uri="{9D8B030D-6E8A-4147-A177-3AD203B41FA5}">
                      <a16:colId xmlns:a16="http://schemas.microsoft.com/office/drawing/2014/main" val="20001"/>
                    </a:ext>
                  </a:extLst>
                </a:gridCol>
                <a:gridCol w="2916600">
                  <a:extLst>
                    <a:ext uri="{9D8B030D-6E8A-4147-A177-3AD203B41FA5}">
                      <a16:colId xmlns:a16="http://schemas.microsoft.com/office/drawing/2014/main" val="20002"/>
                    </a:ext>
                  </a:extLst>
                </a:gridCol>
              </a:tblGrid>
              <a:tr h="160577">
                <a:tc>
                  <a:txBody>
                    <a:bodyPr/>
                    <a:lstStyle/>
                    <a:p>
                      <a:pPr algn="ctr"/>
                      <a:r>
                        <a:rPr lang="en-GB" sz="1200" b="0" dirty="0">
                          <a:latin typeface="Abadi" panose="020B0604020104020204" pitchFamily="34" charset="0"/>
                        </a:rPr>
                        <a:t>Music</a:t>
                      </a:r>
                    </a:p>
                  </a:txBody>
                  <a:tcPr marL="91444" marR="91444" marT="45679" marB="45679">
                    <a:solidFill>
                      <a:srgbClr val="92D050"/>
                    </a:solidFill>
                  </a:tcPr>
                </a:tc>
                <a:tc>
                  <a:txBody>
                    <a:bodyPr/>
                    <a:lstStyle/>
                    <a:p>
                      <a:pPr algn="ctr"/>
                      <a:r>
                        <a:rPr lang="en-GB" sz="1200" b="0" dirty="0">
                          <a:latin typeface="Abadi" panose="020B0604020104020204" pitchFamily="34" charset="0"/>
                        </a:rPr>
                        <a:t>Computing</a:t>
                      </a:r>
                    </a:p>
                  </a:txBody>
                  <a:tcPr marL="91444" marR="91444" marT="45679" marB="45679">
                    <a:solidFill>
                      <a:srgbClr val="92D050"/>
                    </a:solidFill>
                  </a:tcPr>
                </a:tc>
                <a:tc>
                  <a:txBody>
                    <a:bodyPr/>
                    <a:lstStyle/>
                    <a:p>
                      <a:pPr algn="ctr"/>
                      <a:r>
                        <a:rPr lang="en-GB" sz="1200" b="0" dirty="0">
                          <a:latin typeface="Abadi" panose="020B0604020104020204" pitchFamily="34" charset="0"/>
                        </a:rPr>
                        <a:t>Gymnastics</a:t>
                      </a:r>
                    </a:p>
                  </a:txBody>
                  <a:tcPr marL="91444" marR="91444" marT="45679" marB="45679">
                    <a:solidFill>
                      <a:srgbClr val="92D050"/>
                    </a:solidFill>
                  </a:tcPr>
                </a:tc>
                <a:extLst>
                  <a:ext uri="{0D108BD9-81ED-4DB2-BD59-A6C34878D82A}">
                    <a16:rowId xmlns:a16="http://schemas.microsoft.com/office/drawing/2014/main" val="10000"/>
                  </a:ext>
                </a:extLst>
              </a:tr>
              <a:tr h="1793604">
                <a:tc>
                  <a:txBody>
                    <a:bodyPr/>
                    <a:lstStyle/>
                    <a:p>
                      <a:pPr marL="171450" lvl="0" indent="-171450">
                        <a:buFont typeface="Arial" panose="020B0604020202020204" pitchFamily="34" charset="0"/>
                        <a:buChar char="•"/>
                      </a:pPr>
                      <a:r>
                        <a:rPr lang="en-GB" sz="1050" kern="1200" baseline="0" dirty="0">
                          <a:solidFill>
                            <a:schemeClr val="tx1"/>
                          </a:solidFill>
                          <a:effectLst/>
                          <a:latin typeface="Abadi" panose="020B0604020104020204" pitchFamily="34" charset="0"/>
                          <a:ea typeface="+mn-ea"/>
                          <a:cs typeface="+mn-cs"/>
                        </a:rPr>
                        <a:t>A voice is what we use to speak or sing.</a:t>
                      </a:r>
                    </a:p>
                    <a:p>
                      <a:pPr marL="171450" lvl="0" indent="-171450">
                        <a:buFont typeface="Arial" panose="020B0604020202020204" pitchFamily="34" charset="0"/>
                        <a:buChar char="•"/>
                      </a:pPr>
                      <a:r>
                        <a:rPr lang="en-GB" sz="1050" kern="1200" baseline="0" dirty="0">
                          <a:solidFill>
                            <a:schemeClr val="tx1"/>
                          </a:solidFill>
                          <a:effectLst/>
                          <a:latin typeface="Abadi" panose="020B0604020104020204" pitchFamily="34" charset="0"/>
                          <a:ea typeface="+mn-ea"/>
                          <a:cs typeface="+mn-cs"/>
                        </a:rPr>
                        <a:t>Sound patterns are long and short sounds repeated in a certain way.</a:t>
                      </a:r>
                    </a:p>
                    <a:p>
                      <a:pPr marL="171450" lvl="0" indent="-171450">
                        <a:buFont typeface="Arial" panose="020B0604020202020204" pitchFamily="34" charset="0"/>
                        <a:buChar char="•"/>
                      </a:pPr>
                      <a:r>
                        <a:rPr lang="en-GB" sz="1050" kern="1200" baseline="0" dirty="0">
                          <a:solidFill>
                            <a:schemeClr val="tx1"/>
                          </a:solidFill>
                          <a:effectLst/>
                          <a:latin typeface="Abadi" panose="020B0604020104020204" pitchFamily="34" charset="0"/>
                          <a:ea typeface="+mn-ea"/>
                          <a:cs typeface="+mn-cs"/>
                        </a:rPr>
                        <a:t>A character is a person, animal or creature in a story.</a:t>
                      </a:r>
                      <a:endParaRPr lang="es-ES" sz="1050" kern="1200" baseline="0" dirty="0">
                        <a:solidFill>
                          <a:schemeClr val="tx1"/>
                        </a:solidFill>
                        <a:effectLst/>
                        <a:latin typeface="Abadi" panose="020B0604020104020204" pitchFamily="34" charset="0"/>
                        <a:ea typeface="+mn-ea"/>
                        <a:cs typeface="+mn-cs"/>
                      </a:endParaRPr>
                    </a:p>
                  </a:txBody>
                  <a:tcPr marL="91444" marR="91444" marT="45679" marB="45679"/>
                </a:tc>
                <a:tc>
                  <a:txBody>
                    <a:bodyPr/>
                    <a:lstStyle/>
                    <a:p>
                      <a:pPr marL="171450" lvl="0" indent="-171450">
                        <a:buFont typeface="Arial" panose="020B0604020202020204" pitchFamily="34" charset="0"/>
                        <a:buChar char="•"/>
                      </a:pPr>
                      <a:r>
                        <a:rPr lang="en-GB" sz="1030" kern="1200" dirty="0">
                          <a:solidFill>
                            <a:schemeClr val="tx1"/>
                          </a:solidFill>
                          <a:effectLst/>
                          <a:latin typeface="Abadi" panose="020B0604020104020204" pitchFamily="34" charset="0"/>
                          <a:ea typeface="+mn-ea"/>
                          <a:cs typeface="+mn-cs"/>
                        </a:rPr>
                        <a:t>Technology lets us go on the internet.</a:t>
                      </a:r>
                    </a:p>
                    <a:p>
                      <a:pPr marL="171450" lvl="0" indent="-171450">
                        <a:buFont typeface="Arial" panose="020B0604020202020204" pitchFamily="34" charset="0"/>
                        <a:buChar char="•"/>
                      </a:pPr>
                      <a:r>
                        <a:rPr lang="en-GB" sz="1030" kern="1200" dirty="0">
                          <a:solidFill>
                            <a:schemeClr val="tx1"/>
                          </a:solidFill>
                          <a:effectLst/>
                          <a:latin typeface="Abadi" panose="020B0604020104020204" pitchFamily="34" charset="0"/>
                          <a:ea typeface="+mn-ea"/>
                          <a:cs typeface="+mn-cs"/>
                        </a:rPr>
                        <a:t>We use the internet for lots of different things.</a:t>
                      </a:r>
                    </a:p>
                    <a:p>
                      <a:pPr marL="171450" lvl="0" indent="-171450">
                        <a:buFont typeface="Arial" panose="020B0604020202020204" pitchFamily="34" charset="0"/>
                        <a:buChar char="•"/>
                      </a:pPr>
                      <a:r>
                        <a:rPr lang="en-GB" sz="1030" kern="1200" dirty="0">
                          <a:solidFill>
                            <a:schemeClr val="tx1"/>
                          </a:solidFill>
                          <a:effectLst/>
                          <a:latin typeface="Abadi" panose="020B0604020104020204" pitchFamily="34" charset="0"/>
                          <a:ea typeface="+mn-ea"/>
                          <a:cs typeface="+mn-cs"/>
                        </a:rPr>
                        <a:t>Websites can be explored to find out new information and/or to have fun.</a:t>
                      </a:r>
                    </a:p>
                    <a:p>
                      <a:pPr marL="171450" lvl="0" indent="-171450">
                        <a:buFont typeface="Arial" panose="020B0604020202020204" pitchFamily="34" charset="0"/>
                        <a:buChar char="•"/>
                      </a:pPr>
                      <a:r>
                        <a:rPr lang="en-GB" sz="1030" kern="1200" dirty="0">
                          <a:solidFill>
                            <a:schemeClr val="tx1"/>
                          </a:solidFill>
                          <a:effectLst/>
                          <a:latin typeface="Abadi" panose="020B0604020104020204" pitchFamily="34" charset="0"/>
                          <a:ea typeface="+mn-ea"/>
                          <a:cs typeface="+mn-cs"/>
                        </a:rPr>
                        <a:t>Information on the internet can be seen by others, so we must be careful of what we say/write.</a:t>
                      </a:r>
                    </a:p>
                    <a:p>
                      <a:pPr marL="171450" lvl="0" indent="-171450">
                        <a:buFont typeface="Arial" panose="020B0604020202020204" pitchFamily="34" charset="0"/>
                        <a:buChar char="•"/>
                      </a:pPr>
                      <a:r>
                        <a:rPr lang="en-GB" sz="1030" kern="1200" dirty="0">
                          <a:solidFill>
                            <a:schemeClr val="tx1"/>
                          </a:solidFill>
                          <a:effectLst/>
                          <a:latin typeface="Abadi" panose="020B0604020104020204" pitchFamily="34" charset="0"/>
                          <a:ea typeface="+mn-ea"/>
                          <a:cs typeface="+mn-cs"/>
                        </a:rPr>
                        <a:t>We should tell an adult when we see something worrying online.</a:t>
                      </a:r>
                    </a:p>
                    <a:p>
                      <a:pPr marL="0" lvl="0" indent="0">
                        <a:buFont typeface="Arial" panose="020B0604020202020204" pitchFamily="34" charset="0"/>
                        <a:buNone/>
                      </a:pPr>
                      <a:endParaRPr lang="en-GB" sz="1000" kern="1200" dirty="0">
                        <a:solidFill>
                          <a:schemeClr val="tx1"/>
                        </a:solidFill>
                        <a:effectLst/>
                        <a:latin typeface="Abadi" panose="020B0604020104020204" pitchFamily="34" charset="0"/>
                        <a:ea typeface="+mn-ea"/>
                        <a:cs typeface="+mn-cs"/>
                      </a:endParaRPr>
                    </a:p>
                    <a:p>
                      <a:pPr marL="0" lvl="0" indent="0">
                        <a:buFont typeface="Arial" panose="020B0604020202020204" pitchFamily="34" charset="0"/>
                        <a:buNone/>
                      </a:pPr>
                      <a:endParaRPr lang="en-GB" sz="1000" kern="1200" dirty="0">
                        <a:solidFill>
                          <a:schemeClr val="tx1"/>
                        </a:solidFill>
                        <a:effectLst/>
                        <a:latin typeface="Abadi" panose="020B0604020104020204" pitchFamily="34" charset="0"/>
                        <a:ea typeface="+mn-ea"/>
                        <a:cs typeface="+mn-cs"/>
                      </a:endParaRPr>
                    </a:p>
                    <a:p>
                      <a:pPr marL="0" lvl="0" indent="0">
                        <a:buFont typeface="Arial" panose="020B0604020202020204" pitchFamily="34" charset="0"/>
                        <a:buNone/>
                      </a:pPr>
                      <a:endParaRPr lang="en-GB" sz="1000" kern="1200" dirty="0">
                        <a:solidFill>
                          <a:schemeClr val="tx1"/>
                        </a:solidFill>
                        <a:effectLst/>
                        <a:latin typeface="Abadi" panose="020B0604020104020204" pitchFamily="34" charset="0"/>
                        <a:ea typeface="+mn-ea"/>
                        <a:cs typeface="+mn-cs"/>
                      </a:endParaRPr>
                    </a:p>
                    <a:p>
                      <a:pPr marL="0" lvl="0" indent="0">
                        <a:buFont typeface="Arial" panose="020B0604020202020204" pitchFamily="34" charset="0"/>
                        <a:buNone/>
                      </a:pPr>
                      <a:endParaRPr lang="en-GB" sz="1000" kern="1200" dirty="0">
                        <a:solidFill>
                          <a:schemeClr val="tx1"/>
                        </a:solidFill>
                        <a:effectLst/>
                        <a:latin typeface="Abadi" panose="020B0604020104020204" pitchFamily="34" charset="0"/>
                        <a:ea typeface="+mn-ea"/>
                        <a:cs typeface="+mn-cs"/>
                      </a:endParaRPr>
                    </a:p>
                    <a:p>
                      <a:pPr marL="0" lvl="0" indent="0">
                        <a:buFont typeface="Arial" panose="020B0604020202020204" pitchFamily="34" charset="0"/>
                        <a:buNone/>
                      </a:pPr>
                      <a:endParaRPr lang="en-GB" sz="1000" kern="1200" dirty="0">
                        <a:solidFill>
                          <a:schemeClr val="tx1"/>
                        </a:solidFill>
                        <a:effectLst/>
                        <a:latin typeface="Abadi" panose="020B0604020104020204" pitchFamily="34" charset="0"/>
                        <a:ea typeface="+mn-ea"/>
                        <a:cs typeface="+mn-cs"/>
                      </a:endParaRPr>
                    </a:p>
                    <a:p>
                      <a:pPr marL="0" lvl="0" indent="0">
                        <a:buFont typeface="Arial" panose="020B0604020202020204" pitchFamily="34" charset="0"/>
                        <a:buNone/>
                      </a:pPr>
                      <a:endParaRPr lang="en-GB" sz="1000" kern="1200" dirty="0">
                        <a:solidFill>
                          <a:schemeClr val="tx1"/>
                        </a:solidFill>
                        <a:effectLst/>
                        <a:latin typeface="Abadi" panose="020B0604020104020204" pitchFamily="34" charset="0"/>
                        <a:ea typeface="+mn-ea"/>
                        <a:cs typeface="+mn-cs"/>
                      </a:endParaRPr>
                    </a:p>
                    <a:p>
                      <a:pPr marL="0" lvl="0" indent="0">
                        <a:buFont typeface="Arial" panose="020B0604020202020204" pitchFamily="34" charset="0"/>
                        <a:buNone/>
                      </a:pPr>
                      <a:endParaRPr lang="en-GB" sz="1000" kern="1200" dirty="0">
                        <a:solidFill>
                          <a:schemeClr val="tx1"/>
                        </a:solidFill>
                        <a:effectLst/>
                        <a:latin typeface="Abadi" panose="020B0604020104020204" pitchFamily="34" charset="0"/>
                        <a:ea typeface="+mn-ea"/>
                        <a:cs typeface="+mn-cs"/>
                      </a:endParaRPr>
                    </a:p>
                    <a:p>
                      <a:pPr marL="0" lvl="0" indent="0">
                        <a:buFont typeface="Arial" panose="020B0604020202020204" pitchFamily="34" charset="0"/>
                        <a:buNone/>
                      </a:pPr>
                      <a:endParaRPr lang="en-GB" sz="1000" kern="1200" dirty="0">
                        <a:solidFill>
                          <a:schemeClr val="tx1"/>
                        </a:solidFill>
                        <a:effectLst/>
                        <a:latin typeface="Abadi" panose="020B0604020104020204" pitchFamily="34" charset="0"/>
                        <a:ea typeface="+mn-ea"/>
                        <a:cs typeface="+mn-cs"/>
                      </a:endParaRPr>
                    </a:p>
                    <a:p>
                      <a:pPr marL="0" lvl="0" indent="0">
                        <a:buFont typeface="Arial" panose="020B0604020202020204" pitchFamily="34" charset="0"/>
                        <a:buNone/>
                      </a:pPr>
                      <a:endParaRPr lang="en-GB" sz="1000" kern="1200" dirty="0">
                        <a:solidFill>
                          <a:schemeClr val="tx1"/>
                        </a:solidFill>
                        <a:effectLst/>
                        <a:latin typeface="Abadi" panose="020B0604020104020204" pitchFamily="34" charset="0"/>
                        <a:ea typeface="+mn-ea"/>
                        <a:cs typeface="+mn-cs"/>
                      </a:endParaRPr>
                    </a:p>
                    <a:p>
                      <a:pPr marL="0" lvl="0" indent="0">
                        <a:buFont typeface="Arial" panose="020B0604020202020204" pitchFamily="34" charset="0"/>
                        <a:buNone/>
                      </a:pPr>
                      <a:endParaRPr lang="en-GB" sz="1000" kern="1200" dirty="0">
                        <a:solidFill>
                          <a:schemeClr val="tx1"/>
                        </a:solidFill>
                        <a:effectLst/>
                        <a:latin typeface="Abadi" panose="020B0604020104020204" pitchFamily="34" charset="0"/>
                        <a:ea typeface="+mn-ea"/>
                        <a:cs typeface="+mn-cs"/>
                      </a:endParaRPr>
                    </a:p>
                  </a:txBody>
                  <a:tcPr marL="91444" marR="91444" marT="45679" marB="45679"/>
                </a:tc>
                <a:tc>
                  <a:txBody>
                    <a:bodyPr/>
                    <a:lstStyle/>
                    <a:p>
                      <a:pPr marL="171450" indent="-171450" algn="l">
                        <a:buFont typeface="Arial" panose="020B0604020202020204" pitchFamily="34" charset="0"/>
                        <a:buChar char="•"/>
                      </a:pPr>
                      <a:r>
                        <a:rPr lang="en-US" sz="1030" dirty="0">
                          <a:solidFill>
                            <a:srgbClr val="000000"/>
                          </a:solidFill>
                          <a:effectLst/>
                          <a:latin typeface="Abadi" panose="020B0604020104020204" pitchFamily="34" charset="0"/>
                          <a:ea typeface="Times New Roman" panose="02020603050405020304" pitchFamily="18" charset="0"/>
                        </a:rPr>
                        <a:t>Travell in multiple directions and using different body parts to travel.</a:t>
                      </a:r>
                    </a:p>
                    <a:p>
                      <a:pPr marL="171450" indent="-171450" algn="l">
                        <a:buFont typeface="Arial" panose="020B0604020202020204" pitchFamily="34" charset="0"/>
                        <a:buChar char="•"/>
                      </a:pPr>
                      <a:r>
                        <a:rPr lang="en-GB" sz="1030" dirty="0">
                          <a:effectLst/>
                          <a:latin typeface="Abadi" panose="020B0604020104020204" pitchFamily="34" charset="0"/>
                          <a:ea typeface="Times New Roman" panose="02020603050405020304" pitchFamily="18" charset="0"/>
                        </a:rPr>
                        <a:t>Create simple shapes with the body.</a:t>
                      </a:r>
                    </a:p>
                    <a:p>
                      <a:pPr marL="171450" indent="-171450" algn="l">
                        <a:buFont typeface="Arial" panose="020B0604020202020204" pitchFamily="34" charset="0"/>
                        <a:buChar char="•"/>
                      </a:pPr>
                      <a:r>
                        <a:rPr lang="en-GB" sz="1030" dirty="0">
                          <a:effectLst/>
                          <a:latin typeface="Abadi" panose="020B0604020104020204" pitchFamily="34" charset="0"/>
                          <a:ea typeface="Times New Roman" panose="02020603050405020304" pitchFamily="18" charset="0"/>
                        </a:rPr>
                        <a:t>Perform point and patch balances and create simple shapes with the body with control.</a:t>
                      </a:r>
                    </a:p>
                    <a:p>
                      <a:pPr marL="171450" indent="-171450" algn="l">
                        <a:buFont typeface="Arial" panose="020B0604020202020204" pitchFamily="34" charset="0"/>
                        <a:buChar char="•"/>
                      </a:pPr>
                      <a:r>
                        <a:rPr lang="en-GB" sz="1030" dirty="0">
                          <a:effectLst/>
                          <a:latin typeface="Abadi" panose="020B0604020104020204" pitchFamily="34" charset="0"/>
                          <a:ea typeface="Times New Roman" panose="02020603050405020304" pitchFamily="18" charset="0"/>
                        </a:rPr>
                        <a:t>Perform a pencil, tuck and dish/arch roll safely.</a:t>
                      </a:r>
                    </a:p>
                    <a:p>
                      <a:pPr marL="171450" indent="-171450" algn="l">
                        <a:buFont typeface="Arial" panose="020B0604020202020204" pitchFamily="34" charset="0"/>
                        <a:buChar char="•"/>
                      </a:pPr>
                      <a:r>
                        <a:rPr lang="en-GB" sz="1030" dirty="0">
                          <a:effectLst/>
                          <a:latin typeface="Abadi" panose="020B0604020104020204" pitchFamily="34" charset="0"/>
                          <a:ea typeface="Times New Roman" panose="02020603050405020304" pitchFamily="18" charset="0"/>
                        </a:rPr>
                        <a:t>Perform a pencil, star and tuck jump whilst landing safely.</a:t>
                      </a:r>
                    </a:p>
                    <a:p>
                      <a:pPr marL="171450" indent="-171450" algn="l">
                        <a:buFont typeface="Arial" panose="020B0604020202020204" pitchFamily="34" charset="0"/>
                        <a:buChar char="•"/>
                      </a:pPr>
                      <a:r>
                        <a:rPr lang="en-GB" sz="1030" dirty="0">
                          <a:effectLst/>
                          <a:latin typeface="Abadi" panose="020B0604020104020204" pitchFamily="34" charset="0"/>
                          <a:ea typeface="Times New Roman" panose="02020603050405020304" pitchFamily="18" charset="0"/>
                        </a:rPr>
                        <a:t>Explore different pieces of apparatus and be able to use it safely.</a:t>
                      </a:r>
                    </a:p>
                    <a:p>
                      <a:pPr marL="171450" indent="-171450" algn="l">
                        <a:buFont typeface="Arial" panose="020B0604020202020204" pitchFamily="34" charset="0"/>
                        <a:buChar char="•"/>
                      </a:pPr>
                      <a:endParaRPr lang="en-GB" sz="1050" dirty="0">
                        <a:effectLst/>
                        <a:latin typeface="Abadi" panose="020B0604020104020204" pitchFamily="34" charset="0"/>
                        <a:ea typeface="Times New Roman" panose="02020603050405020304" pitchFamily="18" charset="0"/>
                      </a:endParaRPr>
                    </a:p>
                  </a:txBody>
                  <a:tcPr marL="114300" marR="114300" marT="0" marB="0"/>
                </a:tc>
                <a:extLst>
                  <a:ext uri="{0D108BD9-81ED-4DB2-BD59-A6C34878D82A}">
                    <a16:rowId xmlns:a16="http://schemas.microsoft.com/office/drawing/2014/main" val="10001"/>
                  </a:ext>
                </a:extLst>
              </a:tr>
            </a:tbl>
          </a:graphicData>
        </a:graphic>
      </p:graphicFrame>
      <p:sp>
        <p:nvSpPr>
          <p:cNvPr id="3121" name="TextBox 7">
            <a:extLst>
              <a:ext uri="{FF2B5EF4-FFF2-40B4-BE49-F238E27FC236}">
                <a16:creationId xmlns:a16="http://schemas.microsoft.com/office/drawing/2014/main" id="{7B53EE1B-B0F6-496C-81E4-0904588EE677}"/>
              </a:ext>
            </a:extLst>
          </p:cNvPr>
          <p:cNvSpPr txBox="1">
            <a:spLocks noChangeArrowheads="1"/>
          </p:cNvSpPr>
          <p:nvPr/>
        </p:nvSpPr>
        <p:spPr bwMode="auto">
          <a:xfrm>
            <a:off x="16687" y="-18078"/>
            <a:ext cx="1268760" cy="1215717"/>
          </a:xfrm>
          <a:prstGeom prst="rect">
            <a:avLst/>
          </a:prstGeom>
          <a:solidFill>
            <a:srgbClr val="92D050"/>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1100" dirty="0"/>
              <a:t>Curriculum Overview</a:t>
            </a:r>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a:p>
            <a:pPr algn="ctr" eaLnBrk="1" hangingPunct="1">
              <a:spcBef>
                <a:spcPct val="0"/>
              </a:spcBef>
              <a:buFontTx/>
              <a:buNone/>
            </a:pPr>
            <a:endParaRPr lang="en-US" altLang="en-US" sz="1100" b="1" dirty="0"/>
          </a:p>
        </p:txBody>
      </p:sp>
      <p:sp>
        <p:nvSpPr>
          <p:cNvPr id="3122" name="TextBox 7">
            <a:extLst>
              <a:ext uri="{FF2B5EF4-FFF2-40B4-BE49-F238E27FC236}">
                <a16:creationId xmlns:a16="http://schemas.microsoft.com/office/drawing/2014/main" id="{1E49B444-2C76-48F8-A2CE-4AB604B020BB}"/>
              </a:ext>
            </a:extLst>
          </p:cNvPr>
          <p:cNvSpPr txBox="1">
            <a:spLocks noChangeArrowheads="1"/>
          </p:cNvSpPr>
          <p:nvPr/>
        </p:nvSpPr>
        <p:spPr bwMode="auto">
          <a:xfrm>
            <a:off x="5577018" y="-26677"/>
            <a:ext cx="1268760" cy="1215717"/>
          </a:xfrm>
          <a:prstGeom prst="rect">
            <a:avLst/>
          </a:prstGeom>
          <a:solidFill>
            <a:srgbClr val="92D050"/>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1100" dirty="0"/>
              <a:t>Curriculum Overview</a:t>
            </a:r>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a:p>
            <a:pPr algn="ctr" eaLnBrk="1" hangingPunct="1">
              <a:spcBef>
                <a:spcPct val="0"/>
              </a:spcBef>
              <a:buFontTx/>
              <a:buNone/>
            </a:pPr>
            <a:endParaRPr lang="en-US" altLang="en-US" sz="1100" b="1" dirty="0"/>
          </a:p>
        </p:txBody>
      </p:sp>
      <p:pic>
        <p:nvPicPr>
          <p:cNvPr id="2" name="Picture 1">
            <a:extLst>
              <a:ext uri="{FF2B5EF4-FFF2-40B4-BE49-F238E27FC236}">
                <a16:creationId xmlns:a16="http://schemas.microsoft.com/office/drawing/2014/main" id="{63EBAAE0-CEBD-AEAC-6D3E-E8BCF669E267}"/>
              </a:ext>
            </a:extLst>
          </p:cNvPr>
          <p:cNvPicPr>
            <a:picLocks noChangeAspect="1"/>
          </p:cNvPicPr>
          <p:nvPr/>
        </p:nvPicPr>
        <p:blipFill>
          <a:blip r:embed="rId3"/>
          <a:stretch>
            <a:fillRect/>
          </a:stretch>
        </p:blipFill>
        <p:spPr>
          <a:xfrm>
            <a:off x="5757730" y="400546"/>
            <a:ext cx="907336" cy="806132"/>
          </a:xfrm>
          <a:prstGeom prst="rect">
            <a:avLst/>
          </a:prstGeom>
        </p:spPr>
      </p:pic>
      <p:pic>
        <p:nvPicPr>
          <p:cNvPr id="3" name="Picture 2">
            <a:extLst>
              <a:ext uri="{FF2B5EF4-FFF2-40B4-BE49-F238E27FC236}">
                <a16:creationId xmlns:a16="http://schemas.microsoft.com/office/drawing/2014/main" id="{65F66564-CEFD-140F-3C94-2091FB12E52E}"/>
              </a:ext>
            </a:extLst>
          </p:cNvPr>
          <p:cNvPicPr>
            <a:picLocks noChangeAspect="1"/>
          </p:cNvPicPr>
          <p:nvPr/>
        </p:nvPicPr>
        <p:blipFill>
          <a:blip r:embed="rId3"/>
          <a:stretch>
            <a:fillRect/>
          </a:stretch>
        </p:blipFill>
        <p:spPr>
          <a:xfrm>
            <a:off x="197399" y="391507"/>
            <a:ext cx="907336" cy="806132"/>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568C9F5823BC844A011B3CDF13D093B" ma:contentTypeVersion="11" ma:contentTypeDescription="Create a new document." ma:contentTypeScope="" ma:versionID="dce81fb176c2269e930b3e9f2b5fffe9">
  <xsd:schema xmlns:xsd="http://www.w3.org/2001/XMLSchema" xmlns:xs="http://www.w3.org/2001/XMLSchema" xmlns:p="http://schemas.microsoft.com/office/2006/metadata/properties" xmlns:ns2="b2f1d325-4cb6-4428-8030-8c133dba3385" xmlns:ns3="9c028657-b331-4746-bff2-5c6ab46ed246" targetNamespace="http://schemas.microsoft.com/office/2006/metadata/properties" ma:root="true" ma:fieldsID="eb65b2826aea308c31bef583ad72cf09" ns2:_="" ns3:_="">
    <xsd:import namespace="b2f1d325-4cb6-4428-8030-8c133dba3385"/>
    <xsd:import namespace="9c028657-b331-4746-bff2-5c6ab46ed24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2f1d325-4cb6-4428-8030-8c133dba338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6b5a9e40-5c8f-4e4e-b4e1-dae2113df393"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028657-b331-4746-bff2-5c6ab46ed246"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789a7909-3b7f-4065-b879-c80572402a64}" ma:internalName="TaxCatchAll" ma:showField="CatchAllData" ma:web="9c028657-b331-4746-bff2-5c6ab46ed24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2f1d325-4cb6-4428-8030-8c133dba3385">
      <Terms xmlns="http://schemas.microsoft.com/office/infopath/2007/PartnerControls"/>
    </lcf76f155ced4ddcb4097134ff3c332f>
    <TaxCatchAll xmlns="9c028657-b331-4746-bff2-5c6ab46ed246" xsi:nil="true"/>
  </documentManagement>
</p:properties>
</file>

<file path=customXml/itemProps1.xml><?xml version="1.0" encoding="utf-8"?>
<ds:datastoreItem xmlns:ds="http://schemas.openxmlformats.org/officeDocument/2006/customXml" ds:itemID="{18F9F731-762E-43D8-8540-E559FCB92C3F}"/>
</file>

<file path=customXml/itemProps2.xml><?xml version="1.0" encoding="utf-8"?>
<ds:datastoreItem xmlns:ds="http://schemas.openxmlformats.org/officeDocument/2006/customXml" ds:itemID="{3D282993-F8BF-4B22-A272-0A3D3F9DF38F}"/>
</file>

<file path=customXml/itemProps3.xml><?xml version="1.0" encoding="utf-8"?>
<ds:datastoreItem xmlns:ds="http://schemas.openxmlformats.org/officeDocument/2006/customXml" ds:itemID="{1D69F47F-F6F1-4FF7-9C83-20ED72EDB34B}"/>
</file>

<file path=docProps/app.xml><?xml version="1.0" encoding="utf-8"?>
<Properties xmlns="http://schemas.openxmlformats.org/officeDocument/2006/extended-properties" xmlns:vt="http://schemas.openxmlformats.org/officeDocument/2006/docPropsVTypes">
  <TotalTime>1552</TotalTime>
  <Words>1057</Words>
  <Application>Microsoft Office PowerPoint</Application>
  <PresentationFormat>On-screen Show (4:3)</PresentationFormat>
  <Paragraphs>141</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Abadi</vt:lpstr>
      <vt:lpstr>Arial</vt:lpstr>
      <vt:lpstr>Calibri</vt:lpstr>
      <vt:lpstr>Times New Roman</vt: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Ali</dc:creator>
  <cp:lastModifiedBy>N Stone</cp:lastModifiedBy>
  <cp:revision>94</cp:revision>
  <cp:lastPrinted>2017-02-24T14:05:27Z</cp:lastPrinted>
  <dcterms:created xsi:type="dcterms:W3CDTF">2015-04-28T21:00:47Z</dcterms:created>
  <dcterms:modified xsi:type="dcterms:W3CDTF">2025-01-28T09:49:14Z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0x0101004568C9F5823BC844A011B3CDF13D093B</vt:lpwstr>
  </property>
  <property fmtid="{D5CDD505-2E9C-101B-9397-08002B2CF9AE}" pid="3" name="Order">
    <vt:r8>5012400</vt:r8>
  </property>
</Properties>
</file>