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9BAB4E-54AB-4FB6-987F-491FEB57F795}" v="25" dt="2023-08-24T15:32:20.8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66" d="100"/>
          <a:sy n="66" d="100"/>
        </p:scale>
        <p:origin x="2336" y="36"/>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14/09/2023</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14/09/2023</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14/09/2023</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14/09/2023</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14/09/2023</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14/09/2023</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14/09/2023</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14/09/2023</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14/09/2023</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14/09/2023</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14/09/2023</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14/09/2023</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bc.co.uk/bitesize/topics/zns9nrd/articles/zjsxcqt" TargetMode="External"/><Relationship Id="rId2" Type="http://schemas.openxmlformats.org/officeDocument/2006/relationships/hyperlink" Target="https://learnenglishkids.britishcouncil.org/short-stories/florence-nightingale"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www.bbc.co.uk/bitesize/topics/zns9nrd/articles/znsct3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2025731842"/>
              </p:ext>
            </p:extLst>
          </p:nvPr>
        </p:nvGraphicFramePr>
        <p:xfrm>
          <a:off x="11113" y="1331640"/>
          <a:ext cx="6858000" cy="7608316"/>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30639">
                <a:tc>
                  <a:txBody>
                    <a:bodyPr/>
                    <a:lstStyle/>
                    <a:p>
                      <a:pPr algn="ctr"/>
                      <a:r>
                        <a:rPr lang="en-GB" sz="1050" b="1" dirty="0"/>
                        <a:t>Mathematics</a:t>
                      </a:r>
                    </a:p>
                  </a:txBody>
                  <a:tcPr marT="45714" marB="45714">
                    <a:solidFill>
                      <a:srgbClr val="92D050"/>
                    </a:solidFill>
                  </a:tcPr>
                </a:tc>
                <a:tc>
                  <a:txBody>
                    <a:bodyPr/>
                    <a:lstStyle/>
                    <a:p>
                      <a:pPr algn="ctr"/>
                      <a:r>
                        <a:rPr lang="en-GB" sz="1050" b="1" dirty="0"/>
                        <a:t>English</a:t>
                      </a:r>
                    </a:p>
                  </a:txBody>
                  <a:tcPr marT="45714" marB="45714">
                    <a:solidFill>
                      <a:srgbClr val="92D050"/>
                    </a:solidFill>
                  </a:tcPr>
                </a:tc>
                <a:tc>
                  <a:txBody>
                    <a:bodyPr/>
                    <a:lstStyle/>
                    <a:p>
                      <a:pPr algn="ctr"/>
                      <a:r>
                        <a:rPr lang="en-GB" sz="1050" b="1" dirty="0"/>
                        <a:t>History</a:t>
                      </a:r>
                      <a:r>
                        <a:rPr lang="en-GB" sz="1050" b="1" baseline="0" dirty="0"/>
                        <a:t> </a:t>
                      </a:r>
                      <a:endParaRPr lang="en-GB" sz="1050" b="1" dirty="0"/>
                    </a:p>
                  </a:txBody>
                  <a:tcPr marT="45714" marB="45714">
                    <a:solidFill>
                      <a:srgbClr val="92D050"/>
                    </a:solidFill>
                  </a:tcPr>
                </a:tc>
                <a:extLst>
                  <a:ext uri="{0D108BD9-81ED-4DB2-BD59-A6C34878D82A}">
                    <a16:rowId xmlns:a16="http://schemas.microsoft.com/office/drawing/2014/main" val="10000"/>
                  </a:ext>
                </a:extLst>
              </a:tr>
              <a:tr h="7177677">
                <a:tc>
                  <a:txBody>
                    <a:bodyPr/>
                    <a:lstStyle/>
                    <a:p>
                      <a:pPr marL="0" lvl="0" indent="0">
                        <a:buFont typeface="Arial" pitchFamily="34" charset="0"/>
                        <a:buNone/>
                      </a:pPr>
                      <a:r>
                        <a:rPr lang="en-US" sz="1100" kern="1200" dirty="0">
                          <a:solidFill>
                            <a:schemeClr val="tx1"/>
                          </a:solidFill>
                          <a:effectLst/>
                          <a:latin typeface="+mn-lt"/>
                          <a:ea typeface="+mn-ea"/>
                          <a:cs typeface="+mn-cs"/>
                        </a:rPr>
                        <a:t>Numbers</a:t>
                      </a:r>
                      <a:r>
                        <a:rPr lang="en-US" sz="1100" kern="1200" baseline="0" dirty="0">
                          <a:solidFill>
                            <a:schemeClr val="tx1"/>
                          </a:solidFill>
                          <a:effectLst/>
                          <a:latin typeface="+mn-lt"/>
                          <a:ea typeface="+mn-ea"/>
                          <a:cs typeface="+mn-cs"/>
                        </a:rPr>
                        <a:t> to 10</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Sort and count objects to 10.</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Count and write to 10.</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Count forwards, backwards,</a:t>
                      </a:r>
                      <a:r>
                        <a:rPr lang="en-US" sz="1100" kern="1200" baseline="0" dirty="0">
                          <a:solidFill>
                            <a:schemeClr val="tx1"/>
                          </a:solidFill>
                          <a:effectLst/>
                          <a:latin typeface="+mn-lt"/>
                          <a:ea typeface="+mn-ea"/>
                          <a:cs typeface="+mn-cs"/>
                        </a:rPr>
                        <a:t> one more and one less.</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Compare and order numbers using &lt; &gt; and =.</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Learn to use a number line.</a:t>
                      </a:r>
                    </a:p>
                    <a:p>
                      <a:pPr marL="0" lvl="0" indent="0">
                        <a:buFont typeface="Arial" pitchFamily="34" charset="0"/>
                        <a:buNone/>
                      </a:pPr>
                      <a:endParaRPr lang="en-US" sz="1100" kern="1200" baseline="0" dirty="0">
                        <a:solidFill>
                          <a:schemeClr val="tx1"/>
                        </a:solidFill>
                        <a:effectLst/>
                        <a:latin typeface="+mn-lt"/>
                        <a:ea typeface="+mn-ea"/>
                        <a:cs typeface="+mn-cs"/>
                      </a:endParaRPr>
                    </a:p>
                    <a:p>
                      <a:pPr marL="0" lvl="0" indent="0">
                        <a:buFont typeface="Arial" pitchFamily="34" charset="0"/>
                        <a:buNone/>
                      </a:pPr>
                      <a:r>
                        <a:rPr lang="en-US" sz="1100" kern="1200" baseline="0" dirty="0">
                          <a:solidFill>
                            <a:schemeClr val="tx1"/>
                          </a:solidFill>
                          <a:effectLst/>
                          <a:latin typeface="+mn-lt"/>
                          <a:ea typeface="+mn-ea"/>
                          <a:cs typeface="+mn-cs"/>
                        </a:rPr>
                        <a:t>Part-whole within 10</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Use a part-whole model</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Write number sentences</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Find different ways to make a number.</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Make number bonds (3+2=5, 4+1=5, 0+5=5, 4+6=10, 3+7=10, </a:t>
                      </a:r>
                      <a:r>
                        <a:rPr lang="en-US" sz="1050" kern="1200" baseline="0" dirty="0">
                          <a:solidFill>
                            <a:schemeClr val="tx1"/>
                          </a:solidFill>
                          <a:effectLst/>
                          <a:latin typeface="+mn-lt"/>
                          <a:ea typeface="+mn-ea"/>
                          <a:cs typeface="+mn-cs"/>
                        </a:rPr>
                        <a:t>9+1=10 </a:t>
                      </a:r>
                      <a:r>
                        <a:rPr lang="en-US" sz="1050" kern="1200" baseline="0" dirty="0" err="1">
                          <a:solidFill>
                            <a:schemeClr val="tx1"/>
                          </a:solidFill>
                          <a:effectLst/>
                          <a:latin typeface="+mn-lt"/>
                          <a:ea typeface="+mn-ea"/>
                          <a:cs typeface="+mn-cs"/>
                        </a:rPr>
                        <a:t>etc</a:t>
                      </a:r>
                      <a:r>
                        <a:rPr lang="en-US" sz="1050" kern="1200" baseline="0" dirty="0">
                          <a:solidFill>
                            <a:schemeClr val="tx1"/>
                          </a:solidFill>
                          <a:effectLst/>
                          <a:latin typeface="+mn-lt"/>
                          <a:ea typeface="+mn-ea"/>
                          <a:cs typeface="+mn-cs"/>
                        </a:rPr>
                        <a:t>)</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Compare number bonds</a:t>
                      </a:r>
                    </a:p>
                    <a:p>
                      <a:pPr marL="171450" lvl="0" indent="-171450">
                        <a:buFont typeface="Arial" panose="020B0604020202020204" pitchFamily="34" charset="0"/>
                        <a:buChar char="•"/>
                      </a:pPr>
                      <a:endParaRPr lang="en-US" sz="1050" kern="1200" dirty="0">
                        <a:solidFill>
                          <a:schemeClr val="tx1"/>
                        </a:solidFill>
                        <a:effectLst/>
                        <a:latin typeface="+mn-lt"/>
                        <a:ea typeface="+mn-ea"/>
                        <a:cs typeface="+mn-cs"/>
                      </a:endParaRPr>
                    </a:p>
                    <a:p>
                      <a:pPr marL="0" lvl="0" indent="0">
                        <a:buFont typeface="Arial" pitchFamily="34" charset="0"/>
                        <a:buNone/>
                      </a:pPr>
                      <a:r>
                        <a:rPr lang="en-US" sz="1100" kern="1200" dirty="0">
                          <a:solidFill>
                            <a:schemeClr val="tx1"/>
                          </a:solidFill>
                          <a:effectLst/>
                          <a:latin typeface="+mn-lt"/>
                          <a:ea typeface="+mn-ea"/>
                          <a:cs typeface="+mn-cs"/>
                        </a:rPr>
                        <a:t>Addition and Subtraction</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Add parts to find the whole using a part-whole model.</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Find a missing part</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Practice using number bonds</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Find fact families (6+2=8, 2+6=8, 8-2=6, 8-6=2)</a:t>
                      </a:r>
                    </a:p>
                    <a:p>
                      <a:pPr marL="0" lvl="0" indent="0">
                        <a:buFont typeface="Arial" pitchFamily="34" charset="0"/>
                        <a:buNone/>
                      </a:pPr>
                      <a:endParaRPr lang="en-GB" sz="1050" kern="1200" dirty="0">
                        <a:solidFill>
                          <a:schemeClr val="tx1"/>
                        </a:solidFill>
                        <a:effectLst/>
                        <a:latin typeface="+mn-lt"/>
                        <a:ea typeface="+mn-ea"/>
                        <a:cs typeface="+mn-cs"/>
                      </a:endParaRPr>
                    </a:p>
                  </a:txBody>
                  <a:tcPr marT="45714" marB="45714"/>
                </a:tc>
                <a:tc>
                  <a:txBody>
                    <a:bodyPr/>
                    <a:lstStyle/>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Augustus and his Smile (Fiction)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Tiger and Body books (Non-Fiction)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Funny Bones (Fiction)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Florence Nightingale (Non-Chronological Report)</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Autumn (Poetry)</a:t>
                      </a: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Use a capital letter, full stop and finger spaces to write a sentence.</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Use the cursive style of handwriting to form letters.</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Keeping handwriting on the line with clear ascenders (t, h k l, b, d) and descenders (g, q, y, p, f, j).</a:t>
                      </a:r>
                    </a:p>
                    <a:p>
                      <a:pPr marL="171450" lvl="0" indent="-171450">
                        <a:buFont typeface="Arial" panose="020B0604020202020204" pitchFamily="34" charset="0"/>
                        <a:buChar char="•"/>
                      </a:pPr>
                      <a:endParaRPr lang="en-GB" sz="1050" b="0" kern="1200" baseline="0" dirty="0">
                        <a:solidFill>
                          <a:schemeClr val="tx1"/>
                        </a:solidFill>
                        <a:effectLst/>
                        <a:latin typeface="+mn-lt"/>
                        <a:ea typeface="+mn-ea"/>
                        <a:cs typeface="+mn-cs"/>
                      </a:endParaRPr>
                    </a:p>
                  </a:txBody>
                  <a:tcPr marT="45714" marB="45714"/>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Florence Nightingale was a nurse, who was known as the ‘Lady with the Lamp’.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Florence travelled to help wounded soldiers.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She improved the cleanliness in hospitals to stop diseases.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Mary Seacole was born in Jamaica and worked as a nurse.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She volunteered to help in Nightingale’s hospital but was refused because of the colour of her skin.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dirty="0">
                        <a:ln>
                          <a:noFill/>
                        </a:ln>
                        <a:solidFill>
                          <a:prstClr val="black"/>
                        </a:solidFill>
                        <a:effectLst/>
                        <a:uLnTx/>
                        <a:uFillTx/>
                        <a:latin typeface="+mn-lt"/>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1062565237"/>
              </p:ext>
            </p:extLst>
          </p:nvPr>
        </p:nvGraphicFramePr>
        <p:xfrm>
          <a:off x="1125538" y="4763"/>
          <a:ext cx="4606925" cy="149369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dirty="0">
                          <a:solidFill>
                            <a:schemeClr val="tx1"/>
                          </a:solidFill>
                        </a:rPr>
                        <a:t>Term</a:t>
                      </a:r>
                      <a:r>
                        <a:rPr lang="en-GB" sz="1200" b="0" baseline="0" dirty="0">
                          <a:solidFill>
                            <a:schemeClr val="tx1"/>
                          </a:solidFill>
                        </a:rPr>
                        <a:t>: Autumn 1 2023</a:t>
                      </a:r>
                      <a:endParaRPr lang="en-GB" sz="1200" b="0" dirty="0">
                        <a:solidFill>
                          <a:schemeClr val="tx1"/>
                        </a:solidFill>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t>Mrs Reed</a:t>
                      </a:r>
                      <a:endParaRPr lang="en-GB" sz="1200" dirty="0"/>
                    </a:p>
                  </a:txBody>
                  <a:tcPr marL="91393" marR="91393" marT="45737" marB="45737"/>
                </a:tc>
                <a:extLst>
                  <a:ext uri="{0D108BD9-81ED-4DB2-BD59-A6C34878D82A}">
                    <a16:rowId xmlns:a16="http://schemas.microsoft.com/office/drawing/2014/main" val="10002"/>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a:t>
                      </a:r>
                      <a:r>
                        <a:rPr lang="en-GB" sz="1600" baseline="0" dirty="0"/>
                        <a:t> ‘Busy Bodies!’</a:t>
                      </a:r>
                      <a:endParaRPr lang="en-GB" sz="16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23813"/>
            <a:ext cx="1268760" cy="1215717"/>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100" b="1" dirty="0"/>
              <a:t>Year 1</a:t>
            </a:r>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89240" y="-1320"/>
            <a:ext cx="1279873" cy="1277273"/>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b="1" dirty="0"/>
              <a:t>Curriculum Overview</a:t>
            </a:r>
          </a:p>
          <a:p>
            <a:pPr algn="ctr" eaLnBrk="1" hangingPunct="1">
              <a:spcBef>
                <a:spcPct val="0"/>
              </a:spcBef>
              <a:buFontTx/>
              <a:buNone/>
            </a:pPr>
            <a:endParaRPr lang="en-GB" altLang="en-US" sz="1100" b="1" dirty="0"/>
          </a:p>
          <a:p>
            <a:pPr algn="ctr" eaLnBrk="1" hangingPunct="1">
              <a:spcBef>
                <a:spcPct val="0"/>
              </a:spcBef>
              <a:buFontTx/>
              <a:buNone/>
            </a:pPr>
            <a:endParaRPr lang="en-GB" altLang="en-US" sz="1100" b="1" dirty="0"/>
          </a:p>
          <a:p>
            <a:pPr algn="ctr" eaLnBrk="1" hangingPunct="1">
              <a:spcBef>
                <a:spcPct val="0"/>
              </a:spcBef>
              <a:buFontTx/>
              <a:buNone/>
            </a:pPr>
            <a:endParaRPr lang="en-GB" altLang="en-US" sz="1100" b="1" dirty="0"/>
          </a:p>
          <a:p>
            <a:pPr algn="ctr" eaLnBrk="1" hangingPunct="1">
              <a:spcBef>
                <a:spcPct val="0"/>
              </a:spcBef>
              <a:buFontTx/>
              <a:buNone/>
            </a:pPr>
            <a:endParaRPr lang="en-GB" altLang="en-US" sz="1100" b="1" dirty="0"/>
          </a:p>
          <a:p>
            <a:pPr algn="ctr" eaLnBrk="1" hangingPunct="1">
              <a:spcBef>
                <a:spcPct val="0"/>
              </a:spcBef>
              <a:buFontTx/>
              <a:buNone/>
            </a:pPr>
            <a:r>
              <a:rPr lang="en-US" altLang="en-US" sz="1100" b="1" dirty="0"/>
              <a:t>Year 1</a:t>
            </a:r>
          </a:p>
        </p:txBody>
      </p:sp>
      <p:pic>
        <p:nvPicPr>
          <p:cNvPr id="2" name="Picture 1">
            <a:extLst>
              <a:ext uri="{FF2B5EF4-FFF2-40B4-BE49-F238E27FC236}">
                <a16:creationId xmlns:a16="http://schemas.microsoft.com/office/drawing/2014/main" id="{9F992879-106B-3412-6CD2-AA53753F3BC3}"/>
              </a:ext>
            </a:extLst>
          </p:cNvPr>
          <p:cNvPicPr>
            <a:picLocks noChangeAspect="1"/>
          </p:cNvPicPr>
          <p:nvPr/>
        </p:nvPicPr>
        <p:blipFill>
          <a:blip r:embed="rId2"/>
          <a:stretch>
            <a:fillRect/>
          </a:stretch>
        </p:blipFill>
        <p:spPr>
          <a:xfrm>
            <a:off x="5850250" y="418013"/>
            <a:ext cx="757851" cy="611193"/>
          </a:xfrm>
          <a:prstGeom prst="rect">
            <a:avLst/>
          </a:prstGeom>
        </p:spPr>
      </p:pic>
      <p:pic>
        <p:nvPicPr>
          <p:cNvPr id="3" name="Picture 2">
            <a:extLst>
              <a:ext uri="{FF2B5EF4-FFF2-40B4-BE49-F238E27FC236}">
                <a16:creationId xmlns:a16="http://schemas.microsoft.com/office/drawing/2014/main" id="{0DD7D1FD-BD04-A0AF-E5E3-3182AAFCDB5A}"/>
              </a:ext>
            </a:extLst>
          </p:cNvPr>
          <p:cNvPicPr>
            <a:picLocks noChangeAspect="1"/>
          </p:cNvPicPr>
          <p:nvPr/>
        </p:nvPicPr>
        <p:blipFill>
          <a:blip r:embed="rId3"/>
          <a:stretch>
            <a:fillRect/>
          </a:stretch>
        </p:blipFill>
        <p:spPr>
          <a:xfrm>
            <a:off x="265311" y="419553"/>
            <a:ext cx="755970" cy="60965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2767906918"/>
              </p:ext>
            </p:extLst>
          </p:nvPr>
        </p:nvGraphicFramePr>
        <p:xfrm>
          <a:off x="-22077" y="1208042"/>
          <a:ext cx="6852314" cy="2758422"/>
        </p:xfrm>
        <a:graphic>
          <a:graphicData uri="http://schemas.openxmlformats.org/drawingml/2006/table">
            <a:tbl>
              <a:tblPr firstRow="1" bandRow="1">
                <a:tableStyleId>{5940675A-B579-460E-94D1-54222C63F5DA}</a:tableStyleId>
              </a:tblPr>
              <a:tblGrid>
                <a:gridCol w="2225967">
                  <a:extLst>
                    <a:ext uri="{9D8B030D-6E8A-4147-A177-3AD203B41FA5}">
                      <a16:colId xmlns:a16="http://schemas.microsoft.com/office/drawing/2014/main" val="20000"/>
                    </a:ext>
                  </a:extLst>
                </a:gridCol>
                <a:gridCol w="2593262">
                  <a:extLst>
                    <a:ext uri="{9D8B030D-6E8A-4147-A177-3AD203B41FA5}">
                      <a16:colId xmlns:a16="http://schemas.microsoft.com/office/drawing/2014/main" val="20001"/>
                    </a:ext>
                  </a:extLst>
                </a:gridCol>
                <a:gridCol w="2033085">
                  <a:extLst>
                    <a:ext uri="{9D8B030D-6E8A-4147-A177-3AD203B41FA5}">
                      <a16:colId xmlns:a16="http://schemas.microsoft.com/office/drawing/2014/main" val="20002"/>
                    </a:ext>
                  </a:extLst>
                </a:gridCol>
              </a:tblGrid>
              <a:tr h="282025">
                <a:tc>
                  <a:txBody>
                    <a:bodyPr/>
                    <a:lstStyle/>
                    <a:p>
                      <a:pPr algn="ctr"/>
                      <a:r>
                        <a:rPr lang="en-GB" sz="1200" b="1" dirty="0"/>
                        <a:t>Science</a:t>
                      </a:r>
                    </a:p>
                  </a:txBody>
                  <a:tcPr marL="91452" marR="91452" marT="45667" marB="45667">
                    <a:solidFill>
                      <a:srgbClr val="92D050"/>
                    </a:solidFill>
                  </a:tcPr>
                </a:tc>
                <a:tc>
                  <a:txBody>
                    <a:bodyPr/>
                    <a:lstStyle/>
                    <a:p>
                      <a:pPr algn="ctr"/>
                      <a:r>
                        <a:rPr lang="en-GB" sz="1200" b="1" dirty="0"/>
                        <a:t>Art/Design Technology</a:t>
                      </a:r>
                    </a:p>
                  </a:txBody>
                  <a:tcPr marL="91452" marR="91452" marT="45667" marB="45667">
                    <a:solidFill>
                      <a:srgbClr val="92D050"/>
                    </a:solidFill>
                  </a:tcPr>
                </a:tc>
                <a:tc>
                  <a:txBody>
                    <a:bodyPr/>
                    <a:lstStyle/>
                    <a:p>
                      <a:pPr algn="ctr"/>
                      <a:r>
                        <a:rPr lang="en-GB" sz="1200" b="1"/>
                        <a:t>R.E</a:t>
                      </a:r>
                      <a:endParaRPr lang="en-GB" sz="1200" b="1" dirty="0"/>
                    </a:p>
                  </a:txBody>
                  <a:tcPr marL="91452" marR="91452" marT="45667" marB="45667">
                    <a:solidFill>
                      <a:srgbClr val="92D050"/>
                    </a:solidFill>
                  </a:tcPr>
                </a:tc>
                <a:extLst>
                  <a:ext uri="{0D108BD9-81ED-4DB2-BD59-A6C34878D82A}">
                    <a16:rowId xmlns:a16="http://schemas.microsoft.com/office/drawing/2014/main" val="10000"/>
                  </a:ext>
                </a:extLst>
              </a:tr>
              <a:tr h="2476397">
                <a:tc>
                  <a:txBody>
                    <a:bodyPr/>
                    <a:lstStyle/>
                    <a:p>
                      <a:pPr marL="285750" lvl="0" indent="-285750">
                        <a:buFont typeface="Arial" panose="020B0604020202020204" pitchFamily="34" charset="0"/>
                        <a:buChar char="•"/>
                      </a:pPr>
                      <a:r>
                        <a:rPr lang="en-GB" sz="950" kern="1200" dirty="0">
                          <a:solidFill>
                            <a:schemeClr val="tx1"/>
                          </a:solidFill>
                          <a:effectLst/>
                          <a:latin typeface="+mn-lt"/>
                          <a:ea typeface="+mn-ea"/>
                          <a:cs typeface="+mn-cs"/>
                        </a:rPr>
                        <a:t>Identify, name, draw and label the basic parts of the human body and say which part of the body is associated with each sense.</a:t>
                      </a:r>
                    </a:p>
                    <a:p>
                      <a:pPr marL="285750" lvl="0" indent="-285750">
                        <a:buFont typeface="Arial" panose="020B0604020202020204" pitchFamily="34" charset="0"/>
                        <a:buChar char="•"/>
                      </a:pPr>
                      <a:r>
                        <a:rPr lang="en-GB" sz="950" kern="1200" dirty="0">
                          <a:solidFill>
                            <a:schemeClr val="tx1"/>
                          </a:solidFill>
                          <a:effectLst/>
                          <a:latin typeface="+mn-lt"/>
                          <a:ea typeface="+mn-ea"/>
                          <a:cs typeface="+mn-cs"/>
                        </a:rPr>
                        <a:t>Identify and name a variety of common animals including fish, amphibians, reptiles, birds and mammals.</a:t>
                      </a:r>
                    </a:p>
                    <a:p>
                      <a:pPr marL="285750" lvl="0" indent="-285750">
                        <a:buFont typeface="Arial" panose="020B0604020202020204" pitchFamily="34" charset="0"/>
                        <a:buChar char="•"/>
                      </a:pPr>
                      <a:r>
                        <a:rPr lang="en-GB" sz="950" kern="1200" dirty="0">
                          <a:solidFill>
                            <a:schemeClr val="tx1"/>
                          </a:solidFill>
                          <a:effectLst/>
                          <a:latin typeface="+mn-lt"/>
                          <a:ea typeface="+mn-ea"/>
                          <a:cs typeface="+mn-cs"/>
                        </a:rPr>
                        <a:t>Identify and name a variety of common animals that are carnivores, herbivores, and omnivores.</a:t>
                      </a:r>
                    </a:p>
                    <a:p>
                      <a:pPr marL="285750" lvl="0" indent="-285750">
                        <a:buFont typeface="Arial" panose="020B0604020202020204" pitchFamily="34" charset="0"/>
                        <a:buChar char="•"/>
                      </a:pPr>
                      <a:r>
                        <a:rPr lang="en-GB" sz="950" kern="1200" dirty="0">
                          <a:solidFill>
                            <a:schemeClr val="tx1"/>
                          </a:solidFill>
                          <a:effectLst/>
                          <a:latin typeface="+mn-lt"/>
                          <a:ea typeface="+mn-ea"/>
                          <a:cs typeface="+mn-cs"/>
                        </a:rPr>
                        <a:t>Describe and compare the structure of a variety of common animals (fish, amphibians, reptiles, birds and mammals including pets)</a:t>
                      </a: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Identify if a food is a fruit or vegetable.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 Identify where plants grow and which parts we eat.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Taste and compare fruit and vegetables; describe their appearance/feel, smell and taste.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 Explore and evaluate a range of existing products; suggest what fruits and/or vegetables are in a drink.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Make a fruit and vegetable smoothie.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Evaluate my smoothie against the design criteria</a:t>
                      </a: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What is a Christian and what do they believe?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Talk about the fact that Christians believe in God and follow the example of Jesus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Recognise some Christian symbols and images used to express ideas about God.</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Share stories that help to show how Christians think of God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Investigate how Christians follow teaching from the Bible about how to live their lives </a:t>
                      </a: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3080127401"/>
              </p:ext>
            </p:extLst>
          </p:nvPr>
        </p:nvGraphicFramePr>
        <p:xfrm>
          <a:off x="16687" y="6017226"/>
          <a:ext cx="6813550" cy="3413828"/>
        </p:xfrm>
        <a:graphic>
          <a:graphicData uri="http://schemas.openxmlformats.org/drawingml/2006/table">
            <a:tbl>
              <a:tblPr firstRow="1" bandRow="1">
                <a:tableStyleId>{5940675A-B579-460E-94D1-54222C63F5DA}</a:tableStyleId>
              </a:tblPr>
              <a:tblGrid>
                <a:gridCol w="3412946">
                  <a:extLst>
                    <a:ext uri="{9D8B030D-6E8A-4147-A177-3AD203B41FA5}">
                      <a16:colId xmlns:a16="http://schemas.microsoft.com/office/drawing/2014/main" val="20000"/>
                    </a:ext>
                  </a:extLst>
                </a:gridCol>
                <a:gridCol w="3400604">
                  <a:extLst>
                    <a:ext uri="{9D8B030D-6E8A-4147-A177-3AD203B41FA5}">
                      <a16:colId xmlns:a16="http://schemas.microsoft.com/office/drawing/2014/main" val="20001"/>
                    </a:ext>
                  </a:extLst>
                </a:gridCol>
              </a:tblGrid>
              <a:tr h="232776">
                <a:tc>
                  <a:txBody>
                    <a:bodyPr/>
                    <a:lstStyle/>
                    <a:p>
                      <a:pPr algn="ctr"/>
                      <a:r>
                        <a:rPr lang="en-GB" sz="1200" b="1" dirty="0"/>
                        <a:t>Things to look for and do at home:</a:t>
                      </a:r>
                    </a:p>
                  </a:txBody>
                  <a:tcPr marL="91444" marR="91444" marT="45737" marB="45737">
                    <a:solidFill>
                      <a:srgbClr val="92D050"/>
                    </a:solidFill>
                  </a:tcPr>
                </a:tc>
                <a:tc>
                  <a:txBody>
                    <a:bodyPr/>
                    <a:lstStyle/>
                    <a:p>
                      <a:pPr marL="0" indent="0" algn="ctr">
                        <a:buFont typeface="Arial" panose="020B0604020202020204" pitchFamily="34" charset="0"/>
                        <a:buNone/>
                      </a:pPr>
                      <a:r>
                        <a:rPr lang="en-GB" sz="1200" b="1" dirty="0"/>
                        <a:t>Any other Information:</a:t>
                      </a:r>
                    </a:p>
                  </a:txBody>
                  <a:tcPr marL="91444" marR="91444" marT="45737" marB="45737">
                    <a:solidFill>
                      <a:srgbClr val="92D050"/>
                    </a:solidFill>
                  </a:tcPr>
                </a:tc>
                <a:extLst>
                  <a:ext uri="{0D108BD9-81ED-4DB2-BD59-A6C34878D82A}">
                    <a16:rowId xmlns:a16="http://schemas.microsoft.com/office/drawing/2014/main" val="10000"/>
                  </a:ext>
                </a:extLst>
              </a:tr>
              <a:tr h="2495748">
                <a:tc>
                  <a:txBody>
                    <a:bodyPr/>
                    <a:lstStyle/>
                    <a:p>
                      <a:pPr marL="0" indent="0">
                        <a:buFont typeface="Arial" panose="020B0604020202020204" pitchFamily="34" charset="0"/>
                        <a:buNone/>
                      </a:pPr>
                      <a:r>
                        <a:rPr lang="en-US" sz="1000" kern="1200" baseline="0" dirty="0">
                          <a:solidFill>
                            <a:schemeClr val="tx1"/>
                          </a:solidFill>
                          <a:effectLst/>
                          <a:latin typeface="+mn-lt"/>
                          <a:ea typeface="+mn-ea"/>
                          <a:cs typeface="+mn-cs"/>
                        </a:rPr>
                        <a:t>Creative Homework Ideas:</a:t>
                      </a:r>
                    </a:p>
                    <a:p>
                      <a:pPr marL="0" indent="0">
                        <a:buFont typeface="Arial" panose="020B0604020202020204" pitchFamily="34" charset="0"/>
                        <a:buNone/>
                      </a:pPr>
                      <a:r>
                        <a:rPr lang="en-US" sz="1000" kern="1200" baseline="0" dirty="0">
                          <a:solidFill>
                            <a:schemeClr val="tx1"/>
                          </a:solidFill>
                          <a:effectLst/>
                          <a:latin typeface="+mn-lt"/>
                          <a:ea typeface="+mn-ea"/>
                          <a:cs typeface="+mn-cs"/>
                        </a:rPr>
                        <a:t>Please can homework be brought into school by </a:t>
                      </a:r>
                      <a:r>
                        <a:rPr lang="en-US" sz="1000" kern="1200" baseline="0" dirty="0">
                          <a:solidFill>
                            <a:schemeClr val="tx1"/>
                          </a:solidFill>
                          <a:effectLst/>
                          <a:highlight>
                            <a:srgbClr val="00FF00"/>
                          </a:highlight>
                          <a:latin typeface="+mn-lt"/>
                          <a:ea typeface="+mn-ea"/>
                          <a:cs typeface="+mn-cs"/>
                        </a:rPr>
                        <a:t>Monday 25</a:t>
                      </a:r>
                      <a:r>
                        <a:rPr lang="en-US" sz="1000" kern="1200" baseline="30000" dirty="0">
                          <a:solidFill>
                            <a:schemeClr val="tx1"/>
                          </a:solidFill>
                          <a:effectLst/>
                          <a:highlight>
                            <a:srgbClr val="00FF00"/>
                          </a:highlight>
                          <a:latin typeface="+mn-lt"/>
                          <a:ea typeface="+mn-ea"/>
                          <a:cs typeface="+mn-cs"/>
                        </a:rPr>
                        <a:t>th</a:t>
                      </a:r>
                      <a:r>
                        <a:rPr lang="en-US" sz="1000" kern="1200" baseline="0" dirty="0">
                          <a:solidFill>
                            <a:schemeClr val="tx1"/>
                          </a:solidFill>
                          <a:effectLst/>
                          <a:highlight>
                            <a:srgbClr val="00FF00"/>
                          </a:highlight>
                          <a:latin typeface="+mn-lt"/>
                          <a:ea typeface="+mn-ea"/>
                          <a:cs typeface="+mn-cs"/>
                        </a:rPr>
                        <a:t> September</a:t>
                      </a:r>
                    </a:p>
                    <a:p>
                      <a:pPr marL="171450" indent="-171450">
                        <a:buFont typeface="Arial" panose="020B0604020202020204" pitchFamily="34" charset="0"/>
                        <a:buChar char="•"/>
                      </a:pPr>
                      <a:r>
                        <a:rPr lang="en-GB" sz="1000" kern="1200" baseline="0" dirty="0">
                          <a:solidFill>
                            <a:schemeClr val="tx1"/>
                          </a:solidFill>
                          <a:effectLst/>
                          <a:latin typeface="+mn-lt"/>
                          <a:ea typeface="+mn-ea"/>
                          <a:cs typeface="+mn-cs"/>
                        </a:rPr>
                        <a:t>Order some pictures of yourself. Find pictures of you as a baby, toddler and young child. Stick them in youngest to oldest. Describe how you and your needs have changed. </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Research the body, find out about the different parts of the body. Make a body book and write some facts about your body.</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Research Florence Nightingale and Mary Secole, who was she? Why is she famous? Produce a poster about one of these famous ladies. Useful websites</a:t>
                      </a:r>
                    </a:p>
                    <a:p>
                      <a:pPr marL="0" indent="0">
                        <a:buFont typeface="Arial" panose="020B0604020202020204" pitchFamily="34" charset="0"/>
                        <a:buNone/>
                      </a:pPr>
                      <a:r>
                        <a:rPr lang="en-GB" sz="1000" kern="1200" dirty="0">
                          <a:solidFill>
                            <a:schemeClr val="tx1"/>
                          </a:solidFill>
                          <a:effectLst/>
                          <a:latin typeface="+mn-lt"/>
                          <a:ea typeface="+mn-ea"/>
                          <a:cs typeface="+mn-cs"/>
                          <a:hlinkClick r:id="rId2"/>
                        </a:rPr>
                        <a:t>https://learnenglishkids.britishcouncil.org/short-stories/florence-nightingale</a:t>
                      </a:r>
                      <a:endParaRPr lang="en-GB" sz="1000" kern="1200" dirty="0">
                        <a:solidFill>
                          <a:schemeClr val="tx1"/>
                        </a:solidFill>
                        <a:effectLst/>
                        <a:latin typeface="+mn-lt"/>
                        <a:ea typeface="+mn-ea"/>
                        <a:cs typeface="+mn-cs"/>
                      </a:endParaRPr>
                    </a:p>
                    <a:p>
                      <a:pPr marL="0" indent="0">
                        <a:buFont typeface="Arial" panose="020B0604020202020204" pitchFamily="34" charset="0"/>
                        <a:buNone/>
                      </a:pPr>
                      <a:r>
                        <a:rPr lang="en-GB" sz="1000" kern="1200" dirty="0">
                          <a:solidFill>
                            <a:schemeClr val="tx1"/>
                          </a:solidFill>
                          <a:effectLst/>
                          <a:latin typeface="+mn-lt"/>
                          <a:ea typeface="+mn-ea"/>
                          <a:cs typeface="+mn-cs"/>
                          <a:hlinkClick r:id="rId3"/>
                        </a:rPr>
                        <a:t>https://www.bbc.co.uk/bitesize/topics/zns9nrd/articles/zjsxcqt</a:t>
                      </a:r>
                      <a:endParaRPr lang="en-GB" sz="1000" kern="1200" dirty="0">
                        <a:solidFill>
                          <a:schemeClr val="tx1"/>
                        </a:solidFill>
                        <a:effectLst/>
                        <a:latin typeface="+mn-lt"/>
                        <a:ea typeface="+mn-ea"/>
                        <a:cs typeface="+mn-cs"/>
                      </a:endParaRPr>
                    </a:p>
                    <a:p>
                      <a:pPr marL="0" indent="0">
                        <a:buFont typeface="Arial" panose="020B0604020202020204" pitchFamily="34" charset="0"/>
                        <a:buNone/>
                      </a:pPr>
                      <a:r>
                        <a:rPr lang="en-GB" sz="1000" kern="1200" dirty="0">
                          <a:solidFill>
                            <a:schemeClr val="tx1"/>
                          </a:solidFill>
                          <a:effectLst/>
                          <a:latin typeface="+mn-lt"/>
                          <a:ea typeface="+mn-ea"/>
                          <a:cs typeface="+mn-cs"/>
                          <a:hlinkClick r:id="rId4"/>
                        </a:rPr>
                        <a:t>https://www.bbc.co.uk/bitesize/topics/zns9nrd/articles/znsct39</a:t>
                      </a:r>
                      <a:endParaRPr lang="en-GB" sz="1000" kern="1200" dirty="0">
                        <a:solidFill>
                          <a:schemeClr val="tx1"/>
                        </a:solidFill>
                        <a:effectLst/>
                        <a:latin typeface="+mn-lt"/>
                        <a:ea typeface="+mn-ea"/>
                        <a:cs typeface="+mn-cs"/>
                      </a:endParaRPr>
                    </a:p>
                    <a:p>
                      <a:pPr marL="0" indent="0">
                        <a:buFont typeface="Arial" panose="020B0604020202020204" pitchFamily="34" charset="0"/>
                        <a:buNone/>
                      </a:pPr>
                      <a:endParaRPr lang="en-GB" sz="1000" kern="1200" dirty="0">
                        <a:solidFill>
                          <a:schemeClr val="tx1"/>
                        </a:solidFill>
                        <a:effectLst/>
                        <a:latin typeface="+mn-lt"/>
                        <a:ea typeface="+mn-ea"/>
                        <a:cs typeface="+mn-cs"/>
                      </a:endParaRPr>
                    </a:p>
                    <a:p>
                      <a:pPr marL="0" indent="0">
                        <a:buFont typeface="Arial" panose="020B0604020202020204" pitchFamily="34" charset="0"/>
                        <a:buNone/>
                      </a:pPr>
                      <a:endParaRPr lang="en-GB" sz="1000" kern="1200" dirty="0">
                        <a:solidFill>
                          <a:schemeClr val="tx1"/>
                        </a:solidFill>
                        <a:effectLst/>
                        <a:latin typeface="+mn-lt"/>
                        <a:ea typeface="+mn-ea"/>
                        <a:cs typeface="+mn-cs"/>
                      </a:endParaRPr>
                    </a:p>
                  </a:txBody>
                  <a:tcPr marL="91444" marR="91444" marT="45737" marB="45737"/>
                </a:tc>
                <a:tc>
                  <a:txBody>
                    <a:bodyPr/>
                    <a:lstStyle/>
                    <a:p>
                      <a:pPr marL="171450" indent="-171450">
                        <a:buFont typeface="Arial" panose="020B0604020202020204" pitchFamily="34" charset="0"/>
                        <a:buChar char="•"/>
                      </a:pPr>
                      <a:r>
                        <a:rPr lang="en-US" sz="1000" kern="1200" dirty="0">
                          <a:solidFill>
                            <a:schemeClr val="tx1"/>
                          </a:solidFill>
                          <a:effectLst/>
                          <a:latin typeface="+mn-lt"/>
                          <a:ea typeface="+mn-ea"/>
                          <a:cs typeface="+mn-cs"/>
                        </a:rPr>
                        <a:t>PE  is on a</a:t>
                      </a:r>
                      <a:r>
                        <a:rPr lang="en-US" sz="1000" kern="1200" baseline="0" dirty="0">
                          <a:solidFill>
                            <a:schemeClr val="tx1"/>
                          </a:solidFill>
                          <a:effectLst/>
                          <a:latin typeface="+mn-lt"/>
                          <a:ea typeface="+mn-ea"/>
                          <a:cs typeface="+mn-cs"/>
                        </a:rPr>
                        <a:t> </a:t>
                      </a:r>
                      <a:r>
                        <a:rPr lang="en-US" sz="1000" kern="1200" dirty="0">
                          <a:solidFill>
                            <a:schemeClr val="tx1"/>
                          </a:solidFill>
                          <a:effectLst/>
                          <a:latin typeface="+mn-lt"/>
                          <a:ea typeface="+mn-ea"/>
                          <a:cs typeface="+mn-cs"/>
                        </a:rPr>
                        <a:t>Tuesday and Thursday.</a:t>
                      </a:r>
                      <a:r>
                        <a:rPr lang="en-US" sz="1000" kern="1200" baseline="0" dirty="0">
                          <a:solidFill>
                            <a:schemeClr val="tx1"/>
                          </a:solidFill>
                          <a:effectLst/>
                          <a:latin typeface="+mn-lt"/>
                          <a:ea typeface="+mn-ea"/>
                          <a:cs typeface="+mn-cs"/>
                        </a:rPr>
                        <a:t> </a:t>
                      </a:r>
                      <a:r>
                        <a:rPr lang="en-US" sz="1000" kern="1200" dirty="0">
                          <a:solidFill>
                            <a:schemeClr val="tx1"/>
                          </a:solidFill>
                          <a:effectLst/>
                          <a:latin typeface="+mn-lt"/>
                          <a:ea typeface="+mn-ea"/>
                          <a:cs typeface="+mn-cs"/>
                        </a:rPr>
                        <a:t>Please</a:t>
                      </a:r>
                      <a:r>
                        <a:rPr lang="en-US" sz="1000" kern="1200" baseline="0" dirty="0">
                          <a:solidFill>
                            <a:schemeClr val="tx1"/>
                          </a:solidFill>
                          <a:effectLst/>
                          <a:latin typeface="+mn-lt"/>
                          <a:ea typeface="+mn-ea"/>
                          <a:cs typeface="+mn-cs"/>
                        </a:rPr>
                        <a:t> can PE kits be clearly labelled. Encourage your child to get dressed and undressed to improve their levels of independence. </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Every </a:t>
                      </a:r>
                      <a:r>
                        <a:rPr lang="en-US" sz="1000" kern="1200" baseline="0" dirty="0">
                          <a:solidFill>
                            <a:schemeClr val="tx1"/>
                          </a:solidFill>
                          <a:effectLst/>
                          <a:highlight>
                            <a:srgbClr val="00FF00"/>
                          </a:highlight>
                          <a:latin typeface="+mn-lt"/>
                          <a:ea typeface="+mn-ea"/>
                          <a:cs typeface="+mn-cs"/>
                        </a:rPr>
                        <a:t>Monday</a:t>
                      </a:r>
                      <a:r>
                        <a:rPr lang="en-US" sz="1000" kern="1200" baseline="0" dirty="0">
                          <a:solidFill>
                            <a:schemeClr val="tx1"/>
                          </a:solidFill>
                          <a:effectLst/>
                          <a:latin typeface="+mn-lt"/>
                          <a:ea typeface="+mn-ea"/>
                          <a:cs typeface="+mn-cs"/>
                        </a:rPr>
                        <a:t> a ‘Reading Response’ activity with be stuck in your child’s reading record book, please encourage your child to write/draw their responses themselves in pencil (no gel pens, felt tips, highlighter please) rule some faint lines for your child to write on, encourage them to use the cursive style of handwriting and finger spaces.</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Every </a:t>
                      </a:r>
                      <a:r>
                        <a:rPr lang="en-US" sz="1000" kern="1200" baseline="0" dirty="0">
                          <a:solidFill>
                            <a:schemeClr val="tx1"/>
                          </a:solidFill>
                          <a:effectLst/>
                          <a:highlight>
                            <a:srgbClr val="00FF00"/>
                          </a:highlight>
                          <a:latin typeface="+mn-lt"/>
                          <a:ea typeface="+mn-ea"/>
                          <a:cs typeface="+mn-cs"/>
                        </a:rPr>
                        <a:t>Monday</a:t>
                      </a:r>
                      <a:r>
                        <a:rPr lang="en-US" sz="1000" kern="1200" baseline="0" dirty="0">
                          <a:solidFill>
                            <a:schemeClr val="tx1"/>
                          </a:solidFill>
                          <a:effectLst/>
                          <a:latin typeface="+mn-lt"/>
                          <a:ea typeface="+mn-ea"/>
                          <a:cs typeface="+mn-cs"/>
                        </a:rPr>
                        <a:t> your child will receive a set of spellings to learn in preparation for their spelling test the following Monday. Please can spelling books and folders be in school every Monday. </a:t>
                      </a:r>
                    </a:p>
                    <a:p>
                      <a:pPr marL="171450" indent="-171450">
                        <a:buFont typeface="Arial" panose="020B0604020202020204" pitchFamily="34" charset="0"/>
                        <a:buChar char="•"/>
                      </a:pPr>
                      <a:r>
                        <a:rPr lang="en-US" sz="1000" b="0" kern="1200" baseline="0" dirty="0">
                          <a:solidFill>
                            <a:schemeClr val="tx1"/>
                          </a:solidFill>
                          <a:effectLst/>
                          <a:latin typeface="+mn-lt"/>
                          <a:ea typeface="+mn-ea"/>
                          <a:cs typeface="+mn-cs"/>
                        </a:rPr>
                        <a:t>Go on </a:t>
                      </a:r>
                      <a:r>
                        <a:rPr lang="en-US" sz="1000" b="0" kern="1200" baseline="0" dirty="0" err="1">
                          <a:solidFill>
                            <a:schemeClr val="tx1"/>
                          </a:solidFill>
                          <a:effectLst/>
                          <a:latin typeface="+mn-lt"/>
                          <a:ea typeface="+mn-ea"/>
                          <a:cs typeface="+mn-cs"/>
                        </a:rPr>
                        <a:t>Maths</a:t>
                      </a:r>
                      <a:r>
                        <a:rPr lang="en-US" sz="1000" b="0" kern="1200" baseline="0" dirty="0">
                          <a:solidFill>
                            <a:schemeClr val="tx1"/>
                          </a:solidFill>
                          <a:effectLst/>
                          <a:latin typeface="+mn-lt"/>
                          <a:ea typeface="+mn-ea"/>
                          <a:cs typeface="+mn-cs"/>
                        </a:rPr>
                        <a:t> Whizz to achieve three gems and a penny for your amazing effort!</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Try and read your Read Write Inc book everyday, discuss the characters and what the story was about.</a:t>
                      </a: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148172062"/>
              </p:ext>
            </p:extLst>
          </p:nvPr>
        </p:nvGraphicFramePr>
        <p:xfrm>
          <a:off x="1346019" y="0"/>
          <a:ext cx="4311341" cy="1371700"/>
        </p:xfrm>
        <a:graphic>
          <a:graphicData uri="http://schemas.openxmlformats.org/drawingml/2006/table">
            <a:tbl>
              <a:tblPr firstRow="1" bandRow="1">
                <a:tableStyleId>{2D5ABB26-0587-4C30-8999-92F81FD0307C}</a:tableStyleId>
              </a:tblPr>
              <a:tblGrid>
                <a:gridCol w="1482023">
                  <a:extLst>
                    <a:ext uri="{9D8B030D-6E8A-4147-A177-3AD203B41FA5}">
                      <a16:colId xmlns:a16="http://schemas.microsoft.com/office/drawing/2014/main" val="20000"/>
                    </a:ext>
                  </a:extLst>
                </a:gridCol>
                <a:gridCol w="673647">
                  <a:extLst>
                    <a:ext uri="{9D8B030D-6E8A-4147-A177-3AD203B41FA5}">
                      <a16:colId xmlns:a16="http://schemas.microsoft.com/office/drawing/2014/main" val="20001"/>
                    </a:ext>
                  </a:extLst>
                </a:gridCol>
                <a:gridCol w="2155671">
                  <a:extLst>
                    <a:ext uri="{9D8B030D-6E8A-4147-A177-3AD203B41FA5}">
                      <a16:colId xmlns:a16="http://schemas.microsoft.com/office/drawing/2014/main" val="20002"/>
                    </a:ext>
                  </a:extLst>
                </a:gridCol>
              </a:tblGrid>
              <a:tr h="23391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3391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u="sng" dirty="0"/>
                        <a:t>Curriculum Overview For Parents</a:t>
                      </a:r>
                      <a:endParaRPr lang="en-GB" sz="12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3910">
                <a:tc gridSpan="2">
                  <a:txBody>
                    <a:bodyPr/>
                    <a:lstStyle/>
                    <a:p>
                      <a:pPr algn="ctr"/>
                      <a:r>
                        <a:rPr lang="en-GB" sz="1200" dirty="0"/>
                        <a:t>Term  -  Autumn</a:t>
                      </a:r>
                      <a:r>
                        <a:rPr lang="en-GB" sz="1200" baseline="0" dirty="0"/>
                        <a:t> 1 2023</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23391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Theme: ‘Busy</a:t>
                      </a:r>
                      <a:r>
                        <a:rPr lang="en-GB" sz="1200" baseline="0" dirty="0"/>
                        <a:t> Bodies</a:t>
                      </a:r>
                      <a:r>
                        <a:rPr lang="en-GB" sz="1200" dirty="0"/>
                        <a:t>’</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3910">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3314144878"/>
              </p:ext>
            </p:extLst>
          </p:nvPr>
        </p:nvGraphicFramePr>
        <p:xfrm>
          <a:off x="24307" y="3966465"/>
          <a:ext cx="6809385" cy="2068711"/>
        </p:xfrm>
        <a:graphic>
          <a:graphicData uri="http://schemas.openxmlformats.org/drawingml/2006/table">
            <a:tbl>
              <a:tblPr firstRow="1" bandRow="1">
                <a:tableStyleId>{5940675A-B579-460E-94D1-54222C63F5DA}</a:tableStyleId>
              </a:tblPr>
              <a:tblGrid>
                <a:gridCol w="2180557">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2036540">
                  <a:extLst>
                    <a:ext uri="{9D8B030D-6E8A-4147-A177-3AD203B41FA5}">
                      <a16:colId xmlns:a16="http://schemas.microsoft.com/office/drawing/2014/main" val="20002"/>
                    </a:ext>
                  </a:extLst>
                </a:gridCol>
              </a:tblGrid>
              <a:tr h="256288">
                <a:tc>
                  <a:txBody>
                    <a:bodyPr/>
                    <a:lstStyle/>
                    <a:p>
                      <a:pPr algn="ctr"/>
                      <a:r>
                        <a:rPr lang="en-GB" sz="1200" b="1" dirty="0"/>
                        <a:t>Music</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P.E</a:t>
                      </a:r>
                    </a:p>
                  </a:txBody>
                  <a:tcPr marL="91444" marR="91444" marT="45679" marB="45679">
                    <a:solidFill>
                      <a:srgbClr val="92D050"/>
                    </a:solidFill>
                  </a:tcPr>
                </a:tc>
                <a:extLst>
                  <a:ext uri="{0D108BD9-81ED-4DB2-BD59-A6C34878D82A}">
                    <a16:rowId xmlns:a16="http://schemas.microsoft.com/office/drawing/2014/main" val="10000"/>
                  </a:ext>
                </a:extLst>
              </a:tr>
              <a:tr h="1794473">
                <a:tc>
                  <a:txBody>
                    <a:bodyPr/>
                    <a:lstStyle/>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Pulse is the steady beat that goes through the music.</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Rhythm means a pattern of long and short notes</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Pitch means high or low note sounds</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Dynamics means how loud or soft a sound is. </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In music there is often more than one instrument being played at a time</a:t>
                      </a:r>
                    </a:p>
                  </a:txBody>
                  <a:tcPr marL="91444" marR="91444" marT="45679" marB="45679"/>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Instructions tell someone or something what to do. They need to be clear otherwise things can go wrong.</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Words such as forwards, backwards, turn, left and right are used to make instructions clear.</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We can push buttons on programmable toys to give them instructions.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If there is an error in the instruction, we can try again to get it right.</a:t>
                      </a:r>
                    </a:p>
                  </a:txBody>
                  <a:tcPr marL="91444" marR="91444" marT="45679" marB="45679"/>
                </a:tc>
                <a:tc>
                  <a:txBody>
                    <a:bodyPr/>
                    <a:lstStyle/>
                    <a:p>
                      <a:pPr marL="171450" indent="-171450">
                        <a:buFont typeface="Arial" panose="020B0604020202020204" pitchFamily="34" charset="0"/>
                        <a:buChar char="•"/>
                      </a:pPr>
                      <a:r>
                        <a:rPr lang="en-US" sz="1000" kern="1200" dirty="0">
                          <a:solidFill>
                            <a:schemeClr val="tx1"/>
                          </a:solidFill>
                          <a:effectLst/>
                          <a:latin typeface="+mn-lt"/>
                          <a:ea typeface="+mn-ea"/>
                          <a:cs typeface="+mn-cs"/>
                        </a:rPr>
                        <a:t>Use over arm and underarm throws to throw items in a straight line.</a:t>
                      </a:r>
                    </a:p>
                    <a:p>
                      <a:pPr marL="171450" indent="-171450">
                        <a:buFont typeface="Arial" panose="020B0604020202020204" pitchFamily="34" charset="0"/>
                        <a:buChar char="•"/>
                      </a:pPr>
                      <a:r>
                        <a:rPr lang="en-US" sz="1000" kern="1200" dirty="0">
                          <a:solidFill>
                            <a:schemeClr val="tx1"/>
                          </a:solidFill>
                          <a:effectLst/>
                          <a:latin typeface="+mn-lt"/>
                          <a:ea typeface="+mn-ea"/>
                          <a:cs typeface="+mn-cs"/>
                        </a:rPr>
                        <a:t>Develop jumping skills including  side to side, both feet together and one foot to the other </a:t>
                      </a:r>
                    </a:p>
                    <a:p>
                      <a:pPr marL="171450" indent="-171450">
                        <a:buFont typeface="Arial" panose="020B0604020202020204" pitchFamily="34" charset="0"/>
                        <a:buChar char="•"/>
                      </a:pPr>
                      <a:r>
                        <a:rPr lang="en-US" sz="1000" kern="1200" dirty="0">
                          <a:solidFill>
                            <a:schemeClr val="tx1"/>
                          </a:solidFill>
                          <a:effectLst/>
                          <a:latin typeface="+mn-lt"/>
                          <a:ea typeface="+mn-ea"/>
                          <a:cs typeface="+mn-cs"/>
                        </a:rPr>
                        <a:t>Running 100m and sprinting up to 60m. </a:t>
                      </a:r>
                    </a:p>
                    <a:p>
                      <a:pPr marL="171450" indent="-171450">
                        <a:buFont typeface="Arial" panose="020B0604020202020204" pitchFamily="34" charset="0"/>
                        <a:buChar char="•"/>
                      </a:pPr>
                      <a:r>
                        <a:rPr lang="en-US" sz="1000" kern="1200" dirty="0">
                          <a:solidFill>
                            <a:schemeClr val="tx1"/>
                          </a:solidFill>
                          <a:effectLst/>
                          <a:latin typeface="+mn-lt"/>
                          <a:ea typeface="+mn-ea"/>
                          <a:cs typeface="+mn-cs"/>
                        </a:rPr>
                        <a:t>Throw a ball underarm, over arm and use a bounce pass. </a:t>
                      </a:r>
                    </a:p>
                    <a:p>
                      <a:pPr marL="171450" indent="-171450">
                        <a:buFont typeface="Arial" panose="020B0604020202020204" pitchFamily="34" charset="0"/>
                        <a:buChar char="•"/>
                      </a:pPr>
                      <a:endParaRPr lang="en-GB" sz="1000" kern="1200" dirty="0">
                        <a:solidFill>
                          <a:schemeClr val="tx1"/>
                        </a:solidFill>
                        <a:effectLst/>
                        <a:latin typeface="+mn-lt"/>
                        <a:ea typeface="+mn-ea"/>
                        <a:cs typeface="+mn-cs"/>
                      </a:endParaRP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25399"/>
            <a:ext cx="1268760" cy="1169551"/>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000" b="1" dirty="0"/>
              <a:t>Year 1</a:t>
            </a:r>
            <a:endParaRPr lang="en-GB" altLang="en-US" sz="1000" b="1" dirty="0"/>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89241" y="25400"/>
            <a:ext cx="1268760" cy="1169551"/>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000" b="1" dirty="0"/>
              <a:t>Year 1</a:t>
            </a:r>
            <a:endParaRPr lang="en-GB" altLang="en-US" sz="1000" b="1" dirty="0"/>
          </a:p>
        </p:txBody>
      </p:sp>
      <p:pic>
        <p:nvPicPr>
          <p:cNvPr id="10" name="Picture 9">
            <a:extLst>
              <a:ext uri="{FF2B5EF4-FFF2-40B4-BE49-F238E27FC236}">
                <a16:creationId xmlns:a16="http://schemas.microsoft.com/office/drawing/2014/main" id="{0DD7D1FD-BD04-A0AF-E5E3-3182AAFCDB5A}"/>
              </a:ext>
            </a:extLst>
          </p:cNvPr>
          <p:cNvPicPr>
            <a:picLocks noChangeAspect="1"/>
          </p:cNvPicPr>
          <p:nvPr/>
        </p:nvPicPr>
        <p:blipFill>
          <a:blip r:embed="rId5"/>
          <a:stretch>
            <a:fillRect/>
          </a:stretch>
        </p:blipFill>
        <p:spPr>
          <a:xfrm>
            <a:off x="265311" y="419554"/>
            <a:ext cx="643409" cy="518878"/>
          </a:xfrm>
          <a:prstGeom prst="rect">
            <a:avLst/>
          </a:prstGeom>
        </p:spPr>
      </p:pic>
      <p:pic>
        <p:nvPicPr>
          <p:cNvPr id="13" name="Picture 12">
            <a:extLst>
              <a:ext uri="{FF2B5EF4-FFF2-40B4-BE49-F238E27FC236}">
                <a16:creationId xmlns:a16="http://schemas.microsoft.com/office/drawing/2014/main" id="{0DD7D1FD-BD04-A0AF-E5E3-3182AAFCDB5A}"/>
              </a:ext>
            </a:extLst>
          </p:cNvPr>
          <p:cNvPicPr>
            <a:picLocks noChangeAspect="1"/>
          </p:cNvPicPr>
          <p:nvPr/>
        </p:nvPicPr>
        <p:blipFill>
          <a:blip r:embed="rId5"/>
          <a:stretch>
            <a:fillRect/>
          </a:stretch>
        </p:blipFill>
        <p:spPr>
          <a:xfrm>
            <a:off x="5877272" y="362823"/>
            <a:ext cx="755970" cy="6096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1455</TotalTime>
  <Words>1029</Words>
  <Application>Microsoft Office PowerPoint</Application>
  <PresentationFormat>On-screen Show (4:3)</PresentationFormat>
  <Paragraphs>119</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E Mercer</cp:lastModifiedBy>
  <cp:revision>91</cp:revision>
  <cp:lastPrinted>2017-02-24T14:05:27Z</cp:lastPrinted>
  <dcterms:created xsi:type="dcterms:W3CDTF">2015-04-28T21:00:47Z</dcterms:created>
  <dcterms:modified xsi:type="dcterms:W3CDTF">2023-09-14T15:25:47Z</dcterms:modified>
</cp:coreProperties>
</file>