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95" r:id="rId5"/>
    <p:sldId id="969" r:id="rId6"/>
    <p:sldId id="986" r:id="rId7"/>
    <p:sldId id="989" r:id="rId8"/>
    <p:sldId id="990" r:id="rId9"/>
    <p:sldId id="991" r:id="rId10"/>
    <p:sldId id="988" r:id="rId11"/>
    <p:sldId id="993" r:id="rId12"/>
    <p:sldId id="995" r:id="rId13"/>
    <p:sldId id="998" r:id="rId14"/>
    <p:sldId id="997" r:id="rId15"/>
    <p:sldId id="999" r:id="rId16"/>
    <p:sldId id="1000" r:id="rId17"/>
    <p:sldId id="994" r:id="rId18"/>
    <p:sldId id="1003" r:id="rId19"/>
    <p:sldId id="1028" r:id="rId20"/>
    <p:sldId id="1002" r:id="rId21"/>
    <p:sldId id="1004" r:id="rId22"/>
    <p:sldId id="1005" r:id="rId23"/>
    <p:sldId id="1006" r:id="rId24"/>
    <p:sldId id="1008" r:id="rId25"/>
    <p:sldId id="1009" r:id="rId26"/>
    <p:sldId id="1010" r:id="rId27"/>
    <p:sldId id="1011" r:id="rId28"/>
    <p:sldId id="1012" r:id="rId29"/>
    <p:sldId id="1013" r:id="rId30"/>
    <p:sldId id="1007" r:id="rId31"/>
    <p:sldId id="1014" r:id="rId32"/>
    <p:sldId id="1015" r:id="rId33"/>
    <p:sldId id="1016" r:id="rId34"/>
    <p:sldId id="1017" r:id="rId35"/>
    <p:sldId id="1018" r:id="rId36"/>
    <p:sldId id="1019" r:id="rId37"/>
    <p:sldId id="1020" r:id="rId38"/>
    <p:sldId id="1021" r:id="rId39"/>
    <p:sldId id="1023" r:id="rId40"/>
    <p:sldId id="1022" r:id="rId41"/>
    <p:sldId id="1024" r:id="rId42"/>
    <p:sldId id="1025" r:id="rId43"/>
    <p:sldId id="1026" r:id="rId44"/>
    <p:sldId id="1027" r:id="rId45"/>
    <p:sldId id="27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D752BC-E0F6-A614-161F-D6765F11DE77}" name="PALMER, Rosemary" initials="RP" userId="S::Rosemary.PALMER@EDUCATION.GOV.UK::962fe481-548a-4891-9385-5e0bff75fc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564" autoAdjust="0"/>
  </p:normalViewPr>
  <p:slideViewPr>
    <p:cSldViewPr snapToGrid="0">
      <p:cViewPr varScale="1">
        <p:scale>
          <a:sx n="64" d="100"/>
          <a:sy n="64" d="100"/>
        </p:scale>
        <p:origin x="235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0C75E-493E-45B1-8622-4BA1B61E611A}" type="datetimeFigureOut">
              <a:rPr lang="en-GB" smtClean="0"/>
              <a:t>27/01/2026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92101-3AAB-487E-8E7B-ED02E76AAD81}" type="slidenum">
              <a:rPr lang="en-GB" smtClean="0"/>
              <a:t>‹#›</a:t>
            </a:fld>
            <a:endParaRPr lang="en-GB"/>
          </a:p>
        </p:txBody>
      </p:sp>
    </p:spTree>
    <p:extLst>
      <p:ext uri="{BB962C8B-B14F-4D97-AF65-F5344CB8AC3E}">
        <p14:creationId xmlns:p14="http://schemas.microsoft.com/office/powerpoint/2010/main" val="345589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456E3F8-6C85-BADF-A3AB-E83486A1F1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CEEDA94-0152-C121-21CB-C11064A52E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4100" name="Slide Number Placeholder 3">
            <a:extLst>
              <a:ext uri="{FF2B5EF4-FFF2-40B4-BE49-F238E27FC236}">
                <a16:creationId xmlns:a16="http://schemas.microsoft.com/office/drawing/2014/main" id="{2D99C596-FCCF-5251-E695-85191C1426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4E4AE1ED-F07D-4032-B96E-9952E557CC35}" type="slidenum">
              <a:rPr lang="en-GB" altLang="en-US" smtClean="0">
                <a:solidFill>
                  <a:srgbClr val="000000"/>
                </a:solidFill>
                <a:latin typeface="Calibri" panose="020F0502020204030204" pitchFamily="34" charset="0"/>
              </a:rPr>
              <a:pPr fontAlgn="base">
                <a:spcBef>
                  <a:spcPct val="0"/>
                </a:spcBef>
                <a:spcAft>
                  <a:spcPct val="0"/>
                </a:spcAft>
              </a:pPr>
              <a:t>1</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56134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10</a:t>
            </a:fld>
            <a:endParaRPr lang="en-GB"/>
          </a:p>
        </p:txBody>
      </p:sp>
    </p:spTree>
    <p:extLst>
      <p:ext uri="{BB962C8B-B14F-4D97-AF65-F5344CB8AC3E}">
        <p14:creationId xmlns:p14="http://schemas.microsoft.com/office/powerpoint/2010/main" val="390737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11</a:t>
            </a:fld>
            <a:endParaRPr lang="en-GB"/>
          </a:p>
        </p:txBody>
      </p:sp>
    </p:spTree>
    <p:extLst>
      <p:ext uri="{BB962C8B-B14F-4D97-AF65-F5344CB8AC3E}">
        <p14:creationId xmlns:p14="http://schemas.microsoft.com/office/powerpoint/2010/main" val="4253429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12</a:t>
            </a:fld>
            <a:endParaRPr lang="en-GB"/>
          </a:p>
        </p:txBody>
      </p:sp>
    </p:spTree>
    <p:extLst>
      <p:ext uri="{BB962C8B-B14F-4D97-AF65-F5344CB8AC3E}">
        <p14:creationId xmlns:p14="http://schemas.microsoft.com/office/powerpoint/2010/main" val="3422996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13</a:t>
            </a:fld>
            <a:endParaRPr lang="en-GB"/>
          </a:p>
        </p:txBody>
      </p:sp>
    </p:spTree>
    <p:extLst>
      <p:ext uri="{BB962C8B-B14F-4D97-AF65-F5344CB8AC3E}">
        <p14:creationId xmlns:p14="http://schemas.microsoft.com/office/powerpoint/2010/main" val="2096597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14</a:t>
            </a:fld>
            <a:endParaRPr lang="en-GB"/>
          </a:p>
        </p:txBody>
      </p:sp>
    </p:spTree>
    <p:extLst>
      <p:ext uri="{BB962C8B-B14F-4D97-AF65-F5344CB8AC3E}">
        <p14:creationId xmlns:p14="http://schemas.microsoft.com/office/powerpoint/2010/main" val="3731757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15</a:t>
            </a:fld>
            <a:endParaRPr lang="en-GB"/>
          </a:p>
        </p:txBody>
      </p:sp>
    </p:spTree>
    <p:extLst>
      <p:ext uri="{BB962C8B-B14F-4D97-AF65-F5344CB8AC3E}">
        <p14:creationId xmlns:p14="http://schemas.microsoft.com/office/powerpoint/2010/main" val="566187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16</a:t>
            </a:fld>
            <a:endParaRPr lang="en-GB"/>
          </a:p>
        </p:txBody>
      </p:sp>
    </p:spTree>
    <p:extLst>
      <p:ext uri="{BB962C8B-B14F-4D97-AF65-F5344CB8AC3E}">
        <p14:creationId xmlns:p14="http://schemas.microsoft.com/office/powerpoint/2010/main" val="2766159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17</a:t>
            </a:fld>
            <a:endParaRPr lang="en-GB"/>
          </a:p>
        </p:txBody>
      </p:sp>
    </p:spTree>
    <p:extLst>
      <p:ext uri="{BB962C8B-B14F-4D97-AF65-F5344CB8AC3E}">
        <p14:creationId xmlns:p14="http://schemas.microsoft.com/office/powerpoint/2010/main" val="417690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18</a:t>
            </a:fld>
            <a:endParaRPr lang="en-GB"/>
          </a:p>
        </p:txBody>
      </p:sp>
    </p:spTree>
    <p:extLst>
      <p:ext uri="{BB962C8B-B14F-4D97-AF65-F5344CB8AC3E}">
        <p14:creationId xmlns:p14="http://schemas.microsoft.com/office/powerpoint/2010/main" val="322772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19</a:t>
            </a:fld>
            <a:endParaRPr lang="en-GB"/>
          </a:p>
        </p:txBody>
      </p:sp>
    </p:spTree>
    <p:extLst>
      <p:ext uri="{BB962C8B-B14F-4D97-AF65-F5344CB8AC3E}">
        <p14:creationId xmlns:p14="http://schemas.microsoft.com/office/powerpoint/2010/main" val="150336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884835-F7F3-43EF-AF88-7BF1A5F85027}" type="slidenum">
              <a:rPr lang="en-GB" smtClean="0"/>
              <a:t>2</a:t>
            </a:fld>
            <a:endParaRPr lang="en-GB"/>
          </a:p>
        </p:txBody>
      </p:sp>
    </p:spTree>
    <p:extLst>
      <p:ext uri="{BB962C8B-B14F-4D97-AF65-F5344CB8AC3E}">
        <p14:creationId xmlns:p14="http://schemas.microsoft.com/office/powerpoint/2010/main" val="2851285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20</a:t>
            </a:fld>
            <a:endParaRPr lang="en-GB"/>
          </a:p>
        </p:txBody>
      </p:sp>
    </p:spTree>
    <p:extLst>
      <p:ext uri="{BB962C8B-B14F-4D97-AF65-F5344CB8AC3E}">
        <p14:creationId xmlns:p14="http://schemas.microsoft.com/office/powerpoint/2010/main" val="3656748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21</a:t>
            </a:fld>
            <a:endParaRPr lang="en-GB"/>
          </a:p>
        </p:txBody>
      </p:sp>
    </p:spTree>
    <p:extLst>
      <p:ext uri="{BB962C8B-B14F-4D97-AF65-F5344CB8AC3E}">
        <p14:creationId xmlns:p14="http://schemas.microsoft.com/office/powerpoint/2010/main" val="1877802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22</a:t>
            </a:fld>
            <a:endParaRPr lang="en-GB"/>
          </a:p>
        </p:txBody>
      </p:sp>
    </p:spTree>
    <p:extLst>
      <p:ext uri="{BB962C8B-B14F-4D97-AF65-F5344CB8AC3E}">
        <p14:creationId xmlns:p14="http://schemas.microsoft.com/office/powerpoint/2010/main" val="1258317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23</a:t>
            </a:fld>
            <a:endParaRPr lang="en-GB"/>
          </a:p>
        </p:txBody>
      </p:sp>
    </p:spTree>
    <p:extLst>
      <p:ext uri="{BB962C8B-B14F-4D97-AF65-F5344CB8AC3E}">
        <p14:creationId xmlns:p14="http://schemas.microsoft.com/office/powerpoint/2010/main" val="129387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24</a:t>
            </a:fld>
            <a:endParaRPr lang="en-GB"/>
          </a:p>
        </p:txBody>
      </p:sp>
    </p:spTree>
    <p:extLst>
      <p:ext uri="{BB962C8B-B14F-4D97-AF65-F5344CB8AC3E}">
        <p14:creationId xmlns:p14="http://schemas.microsoft.com/office/powerpoint/2010/main" val="1509276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25</a:t>
            </a:fld>
            <a:endParaRPr lang="en-GB"/>
          </a:p>
        </p:txBody>
      </p:sp>
    </p:spTree>
    <p:extLst>
      <p:ext uri="{BB962C8B-B14F-4D97-AF65-F5344CB8AC3E}">
        <p14:creationId xmlns:p14="http://schemas.microsoft.com/office/powerpoint/2010/main" val="4117940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26</a:t>
            </a:fld>
            <a:endParaRPr lang="en-GB"/>
          </a:p>
        </p:txBody>
      </p:sp>
    </p:spTree>
    <p:extLst>
      <p:ext uri="{BB962C8B-B14F-4D97-AF65-F5344CB8AC3E}">
        <p14:creationId xmlns:p14="http://schemas.microsoft.com/office/powerpoint/2010/main" val="1977339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27</a:t>
            </a:fld>
            <a:endParaRPr lang="en-GB"/>
          </a:p>
        </p:txBody>
      </p:sp>
    </p:spTree>
    <p:extLst>
      <p:ext uri="{BB962C8B-B14F-4D97-AF65-F5344CB8AC3E}">
        <p14:creationId xmlns:p14="http://schemas.microsoft.com/office/powerpoint/2010/main" val="3009683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28</a:t>
            </a:fld>
            <a:endParaRPr lang="en-GB"/>
          </a:p>
        </p:txBody>
      </p:sp>
    </p:spTree>
    <p:extLst>
      <p:ext uri="{BB962C8B-B14F-4D97-AF65-F5344CB8AC3E}">
        <p14:creationId xmlns:p14="http://schemas.microsoft.com/office/powerpoint/2010/main" val="503471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29</a:t>
            </a:fld>
            <a:endParaRPr lang="en-GB"/>
          </a:p>
        </p:txBody>
      </p:sp>
    </p:spTree>
    <p:extLst>
      <p:ext uri="{BB962C8B-B14F-4D97-AF65-F5344CB8AC3E}">
        <p14:creationId xmlns:p14="http://schemas.microsoft.com/office/powerpoint/2010/main" val="914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t>
            </a:r>
          </a:p>
          <a:p>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3</a:t>
            </a:fld>
            <a:endParaRPr lang="en-GB"/>
          </a:p>
        </p:txBody>
      </p:sp>
    </p:spTree>
    <p:extLst>
      <p:ext uri="{BB962C8B-B14F-4D97-AF65-F5344CB8AC3E}">
        <p14:creationId xmlns:p14="http://schemas.microsoft.com/office/powerpoint/2010/main" val="4080658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30</a:t>
            </a:fld>
            <a:endParaRPr lang="en-GB"/>
          </a:p>
        </p:txBody>
      </p:sp>
    </p:spTree>
    <p:extLst>
      <p:ext uri="{BB962C8B-B14F-4D97-AF65-F5344CB8AC3E}">
        <p14:creationId xmlns:p14="http://schemas.microsoft.com/office/powerpoint/2010/main" val="2022685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31</a:t>
            </a:fld>
            <a:endParaRPr lang="en-GB"/>
          </a:p>
        </p:txBody>
      </p:sp>
    </p:spTree>
    <p:extLst>
      <p:ext uri="{BB962C8B-B14F-4D97-AF65-F5344CB8AC3E}">
        <p14:creationId xmlns:p14="http://schemas.microsoft.com/office/powerpoint/2010/main" val="11303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32</a:t>
            </a:fld>
            <a:endParaRPr lang="en-GB"/>
          </a:p>
        </p:txBody>
      </p:sp>
    </p:spTree>
    <p:extLst>
      <p:ext uri="{BB962C8B-B14F-4D97-AF65-F5344CB8AC3E}">
        <p14:creationId xmlns:p14="http://schemas.microsoft.com/office/powerpoint/2010/main" val="104724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33</a:t>
            </a:fld>
            <a:endParaRPr lang="en-GB"/>
          </a:p>
        </p:txBody>
      </p:sp>
    </p:spTree>
    <p:extLst>
      <p:ext uri="{BB962C8B-B14F-4D97-AF65-F5344CB8AC3E}">
        <p14:creationId xmlns:p14="http://schemas.microsoft.com/office/powerpoint/2010/main" val="3135107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34</a:t>
            </a:fld>
            <a:endParaRPr lang="en-GB"/>
          </a:p>
        </p:txBody>
      </p:sp>
    </p:spTree>
    <p:extLst>
      <p:ext uri="{BB962C8B-B14F-4D97-AF65-F5344CB8AC3E}">
        <p14:creationId xmlns:p14="http://schemas.microsoft.com/office/powerpoint/2010/main" val="4283994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35</a:t>
            </a:fld>
            <a:endParaRPr lang="en-GB"/>
          </a:p>
        </p:txBody>
      </p:sp>
    </p:spTree>
    <p:extLst>
      <p:ext uri="{BB962C8B-B14F-4D97-AF65-F5344CB8AC3E}">
        <p14:creationId xmlns:p14="http://schemas.microsoft.com/office/powerpoint/2010/main" val="2266566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36</a:t>
            </a:fld>
            <a:endParaRPr lang="en-GB"/>
          </a:p>
        </p:txBody>
      </p:sp>
    </p:spTree>
    <p:extLst>
      <p:ext uri="{BB962C8B-B14F-4D97-AF65-F5344CB8AC3E}">
        <p14:creationId xmlns:p14="http://schemas.microsoft.com/office/powerpoint/2010/main" val="3058531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37</a:t>
            </a:fld>
            <a:endParaRPr lang="en-GB"/>
          </a:p>
        </p:txBody>
      </p:sp>
    </p:spTree>
    <p:extLst>
      <p:ext uri="{BB962C8B-B14F-4D97-AF65-F5344CB8AC3E}">
        <p14:creationId xmlns:p14="http://schemas.microsoft.com/office/powerpoint/2010/main" val="4065313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38</a:t>
            </a:fld>
            <a:endParaRPr lang="en-GB"/>
          </a:p>
        </p:txBody>
      </p:sp>
    </p:spTree>
    <p:extLst>
      <p:ext uri="{BB962C8B-B14F-4D97-AF65-F5344CB8AC3E}">
        <p14:creationId xmlns:p14="http://schemas.microsoft.com/office/powerpoint/2010/main" val="2222947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39</a:t>
            </a:fld>
            <a:endParaRPr lang="en-GB"/>
          </a:p>
        </p:txBody>
      </p:sp>
    </p:spTree>
    <p:extLst>
      <p:ext uri="{BB962C8B-B14F-4D97-AF65-F5344CB8AC3E}">
        <p14:creationId xmlns:p14="http://schemas.microsoft.com/office/powerpoint/2010/main" val="40816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4</a:t>
            </a:fld>
            <a:endParaRPr lang="en-GB"/>
          </a:p>
        </p:txBody>
      </p:sp>
    </p:spTree>
    <p:extLst>
      <p:ext uri="{BB962C8B-B14F-4D97-AF65-F5344CB8AC3E}">
        <p14:creationId xmlns:p14="http://schemas.microsoft.com/office/powerpoint/2010/main" val="1791895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40</a:t>
            </a:fld>
            <a:endParaRPr lang="en-GB"/>
          </a:p>
        </p:txBody>
      </p:sp>
    </p:spTree>
    <p:extLst>
      <p:ext uri="{BB962C8B-B14F-4D97-AF65-F5344CB8AC3E}">
        <p14:creationId xmlns:p14="http://schemas.microsoft.com/office/powerpoint/2010/main" val="35184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41</a:t>
            </a:fld>
            <a:endParaRPr lang="en-GB"/>
          </a:p>
        </p:txBody>
      </p:sp>
    </p:spTree>
    <p:extLst>
      <p:ext uri="{BB962C8B-B14F-4D97-AF65-F5344CB8AC3E}">
        <p14:creationId xmlns:p14="http://schemas.microsoft.com/office/powerpoint/2010/main" val="725673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884835-F7F3-43EF-AF88-7BF1A5F85027}" type="slidenum">
              <a:rPr lang="en-GB" smtClean="0"/>
              <a:t>42</a:t>
            </a:fld>
            <a:endParaRPr lang="en-GB"/>
          </a:p>
        </p:txBody>
      </p:sp>
    </p:spTree>
    <p:extLst>
      <p:ext uri="{BB962C8B-B14F-4D97-AF65-F5344CB8AC3E}">
        <p14:creationId xmlns:p14="http://schemas.microsoft.com/office/powerpoint/2010/main" val="392438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5</a:t>
            </a:fld>
            <a:endParaRPr lang="en-GB"/>
          </a:p>
        </p:txBody>
      </p:sp>
    </p:spTree>
    <p:extLst>
      <p:ext uri="{BB962C8B-B14F-4D97-AF65-F5344CB8AC3E}">
        <p14:creationId xmlns:p14="http://schemas.microsoft.com/office/powerpoint/2010/main" val="57539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6</a:t>
            </a:fld>
            <a:endParaRPr lang="en-GB"/>
          </a:p>
        </p:txBody>
      </p:sp>
    </p:spTree>
    <p:extLst>
      <p:ext uri="{BB962C8B-B14F-4D97-AF65-F5344CB8AC3E}">
        <p14:creationId xmlns:p14="http://schemas.microsoft.com/office/powerpoint/2010/main" val="2749739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7</a:t>
            </a:fld>
            <a:endParaRPr lang="en-GB"/>
          </a:p>
        </p:txBody>
      </p:sp>
    </p:spTree>
    <p:extLst>
      <p:ext uri="{BB962C8B-B14F-4D97-AF65-F5344CB8AC3E}">
        <p14:creationId xmlns:p14="http://schemas.microsoft.com/office/powerpoint/2010/main" val="2602503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8</a:t>
            </a:fld>
            <a:endParaRPr lang="en-GB"/>
          </a:p>
        </p:txBody>
      </p:sp>
    </p:spTree>
    <p:extLst>
      <p:ext uri="{BB962C8B-B14F-4D97-AF65-F5344CB8AC3E}">
        <p14:creationId xmlns:p14="http://schemas.microsoft.com/office/powerpoint/2010/main" val="3921860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592101-3AAB-487E-8E7B-ED02E76AAD81}" type="slidenum">
              <a:rPr lang="en-GB" smtClean="0"/>
              <a:t>9</a:t>
            </a:fld>
            <a:endParaRPr lang="en-GB"/>
          </a:p>
        </p:txBody>
      </p:sp>
    </p:spTree>
    <p:extLst>
      <p:ext uri="{BB962C8B-B14F-4D97-AF65-F5344CB8AC3E}">
        <p14:creationId xmlns:p14="http://schemas.microsoft.com/office/powerpoint/2010/main" val="363182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79DF-56E3-DBF1-126F-4F6316ACF5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8A27D72-CD7A-6D49-E373-E2200719C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1C16FF1-D19A-6772-3750-0E23197DA3F8}"/>
              </a:ext>
            </a:extLst>
          </p:cNvPr>
          <p:cNvSpPr>
            <a:spLocks noGrp="1"/>
          </p:cNvSpPr>
          <p:nvPr>
            <p:ph type="dt" sz="half" idx="10"/>
          </p:nvPr>
        </p:nvSpPr>
        <p:spPr/>
        <p:txBody>
          <a:bodyPr/>
          <a:lstStyle/>
          <a:p>
            <a:fld id="{6C001CF7-D3B2-4AD4-80AB-90506A62466C}" type="datetimeFigureOut">
              <a:rPr lang="en-GB" smtClean="0"/>
              <a:t>27/01/2026</a:t>
            </a:fld>
            <a:endParaRPr lang="en-GB"/>
          </a:p>
        </p:txBody>
      </p:sp>
      <p:sp>
        <p:nvSpPr>
          <p:cNvPr id="5" name="Footer Placeholder 4">
            <a:extLst>
              <a:ext uri="{FF2B5EF4-FFF2-40B4-BE49-F238E27FC236}">
                <a16:creationId xmlns:a16="http://schemas.microsoft.com/office/drawing/2014/main" id="{AD436C41-26D4-30AE-C2B1-E7549B9504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5083E7-8EA6-DBD6-AD1D-58510230DF56}"/>
              </a:ext>
            </a:extLst>
          </p:cNvPr>
          <p:cNvSpPr>
            <a:spLocks noGrp="1"/>
          </p:cNvSpPr>
          <p:nvPr>
            <p:ph type="sldNum" sz="quarter" idx="12"/>
          </p:nvPr>
        </p:nvSpPr>
        <p:spPr/>
        <p:txBody>
          <a:bodyPr/>
          <a:lstStyle/>
          <a:p>
            <a:fld id="{4AAFCFFE-3CD7-4A25-A44E-F49324917895}" type="slidenum">
              <a:rPr lang="en-GB" smtClean="0"/>
              <a:t>‹#›</a:t>
            </a:fld>
            <a:endParaRPr lang="en-GB"/>
          </a:p>
        </p:txBody>
      </p:sp>
    </p:spTree>
    <p:extLst>
      <p:ext uri="{BB962C8B-B14F-4D97-AF65-F5344CB8AC3E}">
        <p14:creationId xmlns:p14="http://schemas.microsoft.com/office/powerpoint/2010/main" val="3561209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D944-6B51-254C-82AD-7839E9C68BE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619718B-C6E6-58F9-8E02-AB11076FCF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53F0767-1D60-AEF6-BF70-E2F3BFED70D9}"/>
              </a:ext>
            </a:extLst>
          </p:cNvPr>
          <p:cNvSpPr>
            <a:spLocks noGrp="1"/>
          </p:cNvSpPr>
          <p:nvPr>
            <p:ph type="dt" sz="half" idx="10"/>
          </p:nvPr>
        </p:nvSpPr>
        <p:spPr/>
        <p:txBody>
          <a:bodyPr/>
          <a:lstStyle/>
          <a:p>
            <a:fld id="{6C001CF7-D3B2-4AD4-80AB-90506A62466C}" type="datetimeFigureOut">
              <a:rPr lang="en-GB" smtClean="0"/>
              <a:t>27/01/2026</a:t>
            </a:fld>
            <a:endParaRPr lang="en-GB"/>
          </a:p>
        </p:txBody>
      </p:sp>
      <p:sp>
        <p:nvSpPr>
          <p:cNvPr id="5" name="Footer Placeholder 4">
            <a:extLst>
              <a:ext uri="{FF2B5EF4-FFF2-40B4-BE49-F238E27FC236}">
                <a16:creationId xmlns:a16="http://schemas.microsoft.com/office/drawing/2014/main" id="{B9851E3B-F015-3D2D-59F2-8F6697B44A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0C2773-5238-D922-2B53-DF6583B6F2E8}"/>
              </a:ext>
            </a:extLst>
          </p:cNvPr>
          <p:cNvSpPr>
            <a:spLocks noGrp="1"/>
          </p:cNvSpPr>
          <p:nvPr>
            <p:ph type="sldNum" sz="quarter" idx="12"/>
          </p:nvPr>
        </p:nvSpPr>
        <p:spPr/>
        <p:txBody>
          <a:bodyPr/>
          <a:lstStyle/>
          <a:p>
            <a:fld id="{4AAFCFFE-3CD7-4A25-A44E-F49324917895}" type="slidenum">
              <a:rPr lang="en-GB" smtClean="0"/>
              <a:t>‹#›</a:t>
            </a:fld>
            <a:endParaRPr lang="en-GB"/>
          </a:p>
        </p:txBody>
      </p:sp>
    </p:spTree>
    <p:extLst>
      <p:ext uri="{BB962C8B-B14F-4D97-AF65-F5344CB8AC3E}">
        <p14:creationId xmlns:p14="http://schemas.microsoft.com/office/powerpoint/2010/main" val="3198611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7D7A5D-DF58-CC4F-AB72-CF96375FAFB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2C26503-B621-1261-B0DE-C25DE76EB79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0EA8899-F1B6-6B4E-4641-31FAAA919C46}"/>
              </a:ext>
            </a:extLst>
          </p:cNvPr>
          <p:cNvSpPr>
            <a:spLocks noGrp="1"/>
          </p:cNvSpPr>
          <p:nvPr>
            <p:ph type="dt" sz="half" idx="10"/>
          </p:nvPr>
        </p:nvSpPr>
        <p:spPr/>
        <p:txBody>
          <a:bodyPr/>
          <a:lstStyle/>
          <a:p>
            <a:fld id="{6C001CF7-D3B2-4AD4-80AB-90506A62466C}" type="datetimeFigureOut">
              <a:rPr lang="en-GB" smtClean="0"/>
              <a:t>27/01/2026</a:t>
            </a:fld>
            <a:endParaRPr lang="en-GB"/>
          </a:p>
        </p:txBody>
      </p:sp>
      <p:sp>
        <p:nvSpPr>
          <p:cNvPr id="5" name="Footer Placeholder 4">
            <a:extLst>
              <a:ext uri="{FF2B5EF4-FFF2-40B4-BE49-F238E27FC236}">
                <a16:creationId xmlns:a16="http://schemas.microsoft.com/office/drawing/2014/main" id="{A306DB97-6CCB-4370-F696-3F42959F71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DB8844-4AC7-264D-44C4-3AF7FBF6AC34}"/>
              </a:ext>
            </a:extLst>
          </p:cNvPr>
          <p:cNvSpPr>
            <a:spLocks noGrp="1"/>
          </p:cNvSpPr>
          <p:nvPr>
            <p:ph type="sldNum" sz="quarter" idx="12"/>
          </p:nvPr>
        </p:nvSpPr>
        <p:spPr/>
        <p:txBody>
          <a:bodyPr/>
          <a:lstStyle/>
          <a:p>
            <a:fld id="{4AAFCFFE-3CD7-4A25-A44E-F49324917895}" type="slidenum">
              <a:rPr lang="en-GB" smtClean="0"/>
              <a:t>‹#›</a:t>
            </a:fld>
            <a:endParaRPr lang="en-GB"/>
          </a:p>
        </p:txBody>
      </p:sp>
    </p:spTree>
    <p:extLst>
      <p:ext uri="{BB962C8B-B14F-4D97-AF65-F5344CB8AC3E}">
        <p14:creationId xmlns:p14="http://schemas.microsoft.com/office/powerpoint/2010/main" val="701034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41556" y="2324659"/>
            <a:ext cx="729608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41555"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641556" y="3124193"/>
            <a:ext cx="7296081" cy="790776"/>
          </a:xfrm>
        </p:spPr>
        <p:txBody>
          <a:bodyPr lIns="0" tIns="0" rIns="0" bIns="0">
            <a:noAutofit/>
          </a:bodyPr>
          <a:lstStyle>
            <a:lvl1pPr>
              <a:defRPr sz="3600" b="0">
                <a:solidFill>
                  <a:schemeClr val="tx1"/>
                </a:solidFill>
              </a:defRPr>
            </a:lvl1pPr>
          </a:lstStyle>
          <a:p>
            <a:pPr lvl="0"/>
            <a:r>
              <a:rPr lang="en-US"/>
              <a:t>Subtitle</a:t>
            </a:r>
          </a:p>
        </p:txBody>
      </p:sp>
    </p:spTree>
    <p:extLst>
      <p:ext uri="{BB962C8B-B14F-4D97-AF65-F5344CB8AC3E}">
        <p14:creationId xmlns:p14="http://schemas.microsoft.com/office/powerpoint/2010/main" val="1378442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318862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E084-F910-07BA-5BD1-0F3F8FAC8A9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A708CA1-052B-A829-410F-2C31F8DD86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35CF56B-3F64-69BD-177D-C31A265E54D8}"/>
              </a:ext>
            </a:extLst>
          </p:cNvPr>
          <p:cNvSpPr>
            <a:spLocks noGrp="1"/>
          </p:cNvSpPr>
          <p:nvPr>
            <p:ph type="dt" sz="half" idx="10"/>
          </p:nvPr>
        </p:nvSpPr>
        <p:spPr/>
        <p:txBody>
          <a:bodyPr/>
          <a:lstStyle/>
          <a:p>
            <a:fld id="{6C001CF7-D3B2-4AD4-80AB-90506A62466C}" type="datetimeFigureOut">
              <a:rPr lang="en-GB" smtClean="0"/>
              <a:t>27/01/2026</a:t>
            </a:fld>
            <a:endParaRPr lang="en-GB"/>
          </a:p>
        </p:txBody>
      </p:sp>
      <p:sp>
        <p:nvSpPr>
          <p:cNvPr id="5" name="Footer Placeholder 4">
            <a:extLst>
              <a:ext uri="{FF2B5EF4-FFF2-40B4-BE49-F238E27FC236}">
                <a16:creationId xmlns:a16="http://schemas.microsoft.com/office/drawing/2014/main" id="{05133D8F-79A7-5975-6EA5-3B31A05D21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431FC6-071C-F81B-4426-0D8F2CDED086}"/>
              </a:ext>
            </a:extLst>
          </p:cNvPr>
          <p:cNvSpPr>
            <a:spLocks noGrp="1"/>
          </p:cNvSpPr>
          <p:nvPr>
            <p:ph type="sldNum" sz="quarter" idx="12"/>
          </p:nvPr>
        </p:nvSpPr>
        <p:spPr/>
        <p:txBody>
          <a:bodyPr/>
          <a:lstStyle/>
          <a:p>
            <a:fld id="{4AAFCFFE-3CD7-4A25-A44E-F49324917895}" type="slidenum">
              <a:rPr lang="en-GB" smtClean="0"/>
              <a:t>‹#›</a:t>
            </a:fld>
            <a:endParaRPr lang="en-GB"/>
          </a:p>
        </p:txBody>
      </p:sp>
    </p:spTree>
    <p:extLst>
      <p:ext uri="{BB962C8B-B14F-4D97-AF65-F5344CB8AC3E}">
        <p14:creationId xmlns:p14="http://schemas.microsoft.com/office/powerpoint/2010/main" val="172249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C152-84BC-A2C2-36D3-1B86FF8286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ADD06E3-6042-0D75-3739-5667E58336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37EFE93-E02E-A042-3FDB-34335CC5A923}"/>
              </a:ext>
            </a:extLst>
          </p:cNvPr>
          <p:cNvSpPr>
            <a:spLocks noGrp="1"/>
          </p:cNvSpPr>
          <p:nvPr>
            <p:ph type="dt" sz="half" idx="10"/>
          </p:nvPr>
        </p:nvSpPr>
        <p:spPr/>
        <p:txBody>
          <a:bodyPr/>
          <a:lstStyle/>
          <a:p>
            <a:fld id="{6C001CF7-D3B2-4AD4-80AB-90506A62466C}" type="datetimeFigureOut">
              <a:rPr lang="en-GB" smtClean="0"/>
              <a:t>27/01/2026</a:t>
            </a:fld>
            <a:endParaRPr lang="en-GB"/>
          </a:p>
        </p:txBody>
      </p:sp>
      <p:sp>
        <p:nvSpPr>
          <p:cNvPr id="5" name="Footer Placeholder 4">
            <a:extLst>
              <a:ext uri="{FF2B5EF4-FFF2-40B4-BE49-F238E27FC236}">
                <a16:creationId xmlns:a16="http://schemas.microsoft.com/office/drawing/2014/main" id="{786F8C00-D10E-F9CA-5DA7-DD84615811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7A5835-CEBA-FDBB-0AB4-B137FCA7C104}"/>
              </a:ext>
            </a:extLst>
          </p:cNvPr>
          <p:cNvSpPr>
            <a:spLocks noGrp="1"/>
          </p:cNvSpPr>
          <p:nvPr>
            <p:ph type="sldNum" sz="quarter" idx="12"/>
          </p:nvPr>
        </p:nvSpPr>
        <p:spPr/>
        <p:txBody>
          <a:bodyPr/>
          <a:lstStyle/>
          <a:p>
            <a:fld id="{4AAFCFFE-3CD7-4A25-A44E-F49324917895}" type="slidenum">
              <a:rPr lang="en-GB" smtClean="0"/>
              <a:t>‹#›</a:t>
            </a:fld>
            <a:endParaRPr lang="en-GB"/>
          </a:p>
        </p:txBody>
      </p:sp>
    </p:spTree>
    <p:extLst>
      <p:ext uri="{BB962C8B-B14F-4D97-AF65-F5344CB8AC3E}">
        <p14:creationId xmlns:p14="http://schemas.microsoft.com/office/powerpoint/2010/main" val="51044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73FD-C9AB-8992-38D5-BEFCFD3792D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51A4BC3-FB2A-70D2-CE25-EF0D122EAA5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61C1754-3959-8BE7-EAC2-978DEC24FA9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5FBBDE6-1559-FCB5-1F55-BC211E8E548A}"/>
              </a:ext>
            </a:extLst>
          </p:cNvPr>
          <p:cNvSpPr>
            <a:spLocks noGrp="1"/>
          </p:cNvSpPr>
          <p:nvPr>
            <p:ph type="dt" sz="half" idx="10"/>
          </p:nvPr>
        </p:nvSpPr>
        <p:spPr/>
        <p:txBody>
          <a:bodyPr/>
          <a:lstStyle/>
          <a:p>
            <a:fld id="{6C001CF7-D3B2-4AD4-80AB-90506A62466C}" type="datetimeFigureOut">
              <a:rPr lang="en-GB" smtClean="0"/>
              <a:t>27/01/2026</a:t>
            </a:fld>
            <a:endParaRPr lang="en-GB"/>
          </a:p>
        </p:txBody>
      </p:sp>
      <p:sp>
        <p:nvSpPr>
          <p:cNvPr id="6" name="Footer Placeholder 5">
            <a:extLst>
              <a:ext uri="{FF2B5EF4-FFF2-40B4-BE49-F238E27FC236}">
                <a16:creationId xmlns:a16="http://schemas.microsoft.com/office/drawing/2014/main" id="{0222C44A-27DD-95B8-90D9-FE9D343EB9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C2B88-7279-6782-9768-35A4D4CC3E17}"/>
              </a:ext>
            </a:extLst>
          </p:cNvPr>
          <p:cNvSpPr>
            <a:spLocks noGrp="1"/>
          </p:cNvSpPr>
          <p:nvPr>
            <p:ph type="sldNum" sz="quarter" idx="12"/>
          </p:nvPr>
        </p:nvSpPr>
        <p:spPr/>
        <p:txBody>
          <a:bodyPr/>
          <a:lstStyle/>
          <a:p>
            <a:fld id="{4AAFCFFE-3CD7-4A25-A44E-F49324917895}" type="slidenum">
              <a:rPr lang="en-GB" smtClean="0"/>
              <a:t>‹#›</a:t>
            </a:fld>
            <a:endParaRPr lang="en-GB"/>
          </a:p>
        </p:txBody>
      </p:sp>
    </p:spTree>
    <p:extLst>
      <p:ext uri="{BB962C8B-B14F-4D97-AF65-F5344CB8AC3E}">
        <p14:creationId xmlns:p14="http://schemas.microsoft.com/office/powerpoint/2010/main" val="292445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E77F-3AED-A0DC-A29F-C240C173797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695A7D0-4679-810C-6D89-B164680C8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49ACE7-678A-009A-D803-7198452BFC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92F9BE5-C65A-0196-780B-7397515C7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0A2FF5-FF4E-2B58-51D9-6BDA8A3FDF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314C933-654A-0000-D957-7FFB87C93283}"/>
              </a:ext>
            </a:extLst>
          </p:cNvPr>
          <p:cNvSpPr>
            <a:spLocks noGrp="1"/>
          </p:cNvSpPr>
          <p:nvPr>
            <p:ph type="dt" sz="half" idx="10"/>
          </p:nvPr>
        </p:nvSpPr>
        <p:spPr/>
        <p:txBody>
          <a:bodyPr/>
          <a:lstStyle/>
          <a:p>
            <a:fld id="{6C001CF7-D3B2-4AD4-80AB-90506A62466C}" type="datetimeFigureOut">
              <a:rPr lang="en-GB" smtClean="0"/>
              <a:t>27/01/2026</a:t>
            </a:fld>
            <a:endParaRPr lang="en-GB"/>
          </a:p>
        </p:txBody>
      </p:sp>
      <p:sp>
        <p:nvSpPr>
          <p:cNvPr id="8" name="Footer Placeholder 7">
            <a:extLst>
              <a:ext uri="{FF2B5EF4-FFF2-40B4-BE49-F238E27FC236}">
                <a16:creationId xmlns:a16="http://schemas.microsoft.com/office/drawing/2014/main" id="{A231A7AB-E14A-FAAF-DCE3-DACABAE654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AFE850-6F7D-2C92-B927-B4E5CAD6EB88}"/>
              </a:ext>
            </a:extLst>
          </p:cNvPr>
          <p:cNvSpPr>
            <a:spLocks noGrp="1"/>
          </p:cNvSpPr>
          <p:nvPr>
            <p:ph type="sldNum" sz="quarter" idx="12"/>
          </p:nvPr>
        </p:nvSpPr>
        <p:spPr/>
        <p:txBody>
          <a:bodyPr/>
          <a:lstStyle/>
          <a:p>
            <a:fld id="{4AAFCFFE-3CD7-4A25-A44E-F49324917895}" type="slidenum">
              <a:rPr lang="en-GB" smtClean="0"/>
              <a:t>‹#›</a:t>
            </a:fld>
            <a:endParaRPr lang="en-GB"/>
          </a:p>
        </p:txBody>
      </p:sp>
    </p:spTree>
    <p:extLst>
      <p:ext uri="{BB962C8B-B14F-4D97-AF65-F5344CB8AC3E}">
        <p14:creationId xmlns:p14="http://schemas.microsoft.com/office/powerpoint/2010/main" val="100052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7F0E-B4ED-B7E9-8FE7-499EBBD881E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0E6535D-3943-2EBB-D51E-2E89990E2F3D}"/>
              </a:ext>
            </a:extLst>
          </p:cNvPr>
          <p:cNvSpPr>
            <a:spLocks noGrp="1"/>
          </p:cNvSpPr>
          <p:nvPr>
            <p:ph type="dt" sz="half" idx="10"/>
          </p:nvPr>
        </p:nvSpPr>
        <p:spPr/>
        <p:txBody>
          <a:bodyPr/>
          <a:lstStyle/>
          <a:p>
            <a:fld id="{6C001CF7-D3B2-4AD4-80AB-90506A62466C}" type="datetimeFigureOut">
              <a:rPr lang="en-GB" smtClean="0"/>
              <a:t>27/01/2026</a:t>
            </a:fld>
            <a:endParaRPr lang="en-GB"/>
          </a:p>
        </p:txBody>
      </p:sp>
      <p:sp>
        <p:nvSpPr>
          <p:cNvPr id="4" name="Footer Placeholder 3">
            <a:extLst>
              <a:ext uri="{FF2B5EF4-FFF2-40B4-BE49-F238E27FC236}">
                <a16:creationId xmlns:a16="http://schemas.microsoft.com/office/drawing/2014/main" id="{27931F61-857F-BD75-4616-539B7A2F6A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A38881-7ED7-765E-2C9C-1223D270B096}"/>
              </a:ext>
            </a:extLst>
          </p:cNvPr>
          <p:cNvSpPr>
            <a:spLocks noGrp="1"/>
          </p:cNvSpPr>
          <p:nvPr>
            <p:ph type="sldNum" sz="quarter" idx="12"/>
          </p:nvPr>
        </p:nvSpPr>
        <p:spPr/>
        <p:txBody>
          <a:bodyPr/>
          <a:lstStyle/>
          <a:p>
            <a:fld id="{4AAFCFFE-3CD7-4A25-A44E-F49324917895}" type="slidenum">
              <a:rPr lang="en-GB" smtClean="0"/>
              <a:t>‹#›</a:t>
            </a:fld>
            <a:endParaRPr lang="en-GB"/>
          </a:p>
        </p:txBody>
      </p:sp>
    </p:spTree>
    <p:extLst>
      <p:ext uri="{BB962C8B-B14F-4D97-AF65-F5344CB8AC3E}">
        <p14:creationId xmlns:p14="http://schemas.microsoft.com/office/powerpoint/2010/main" val="368589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42F04-828E-2E52-8E3E-49167352DB10}"/>
              </a:ext>
            </a:extLst>
          </p:cNvPr>
          <p:cNvSpPr>
            <a:spLocks noGrp="1"/>
          </p:cNvSpPr>
          <p:nvPr>
            <p:ph type="dt" sz="half" idx="10"/>
          </p:nvPr>
        </p:nvSpPr>
        <p:spPr/>
        <p:txBody>
          <a:bodyPr/>
          <a:lstStyle/>
          <a:p>
            <a:fld id="{6C001CF7-D3B2-4AD4-80AB-90506A62466C}" type="datetimeFigureOut">
              <a:rPr lang="en-GB" smtClean="0"/>
              <a:t>27/01/2026</a:t>
            </a:fld>
            <a:endParaRPr lang="en-GB"/>
          </a:p>
        </p:txBody>
      </p:sp>
      <p:sp>
        <p:nvSpPr>
          <p:cNvPr id="3" name="Footer Placeholder 2">
            <a:extLst>
              <a:ext uri="{FF2B5EF4-FFF2-40B4-BE49-F238E27FC236}">
                <a16:creationId xmlns:a16="http://schemas.microsoft.com/office/drawing/2014/main" id="{9FE6AC66-7AA7-3C09-79A3-D74B68FB6F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70C80A-0358-327D-C76C-8B8895394F85}"/>
              </a:ext>
            </a:extLst>
          </p:cNvPr>
          <p:cNvSpPr>
            <a:spLocks noGrp="1"/>
          </p:cNvSpPr>
          <p:nvPr>
            <p:ph type="sldNum" sz="quarter" idx="12"/>
          </p:nvPr>
        </p:nvSpPr>
        <p:spPr/>
        <p:txBody>
          <a:bodyPr/>
          <a:lstStyle/>
          <a:p>
            <a:fld id="{4AAFCFFE-3CD7-4A25-A44E-F49324917895}" type="slidenum">
              <a:rPr lang="en-GB" smtClean="0"/>
              <a:t>‹#›</a:t>
            </a:fld>
            <a:endParaRPr lang="en-GB"/>
          </a:p>
        </p:txBody>
      </p:sp>
    </p:spTree>
    <p:extLst>
      <p:ext uri="{BB962C8B-B14F-4D97-AF65-F5344CB8AC3E}">
        <p14:creationId xmlns:p14="http://schemas.microsoft.com/office/powerpoint/2010/main" val="100095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4A5D-3EC1-9DD5-FB2D-04D5399547D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B897D80-4105-CA90-29CE-4C93AD436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8F475AC-34A5-05BD-CAD2-349114329B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2584D2-1739-B343-411C-9C5F3ADF4417}"/>
              </a:ext>
            </a:extLst>
          </p:cNvPr>
          <p:cNvSpPr>
            <a:spLocks noGrp="1"/>
          </p:cNvSpPr>
          <p:nvPr>
            <p:ph type="dt" sz="half" idx="10"/>
          </p:nvPr>
        </p:nvSpPr>
        <p:spPr/>
        <p:txBody>
          <a:bodyPr/>
          <a:lstStyle/>
          <a:p>
            <a:fld id="{6C001CF7-D3B2-4AD4-80AB-90506A62466C}" type="datetimeFigureOut">
              <a:rPr lang="en-GB" smtClean="0"/>
              <a:t>27/01/2026</a:t>
            </a:fld>
            <a:endParaRPr lang="en-GB"/>
          </a:p>
        </p:txBody>
      </p:sp>
      <p:sp>
        <p:nvSpPr>
          <p:cNvPr id="6" name="Footer Placeholder 5">
            <a:extLst>
              <a:ext uri="{FF2B5EF4-FFF2-40B4-BE49-F238E27FC236}">
                <a16:creationId xmlns:a16="http://schemas.microsoft.com/office/drawing/2014/main" id="{7BDCCA3A-7EE9-387C-55FB-393C639EC7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E9F88D-53EC-2D91-C7DD-A7264D828BD3}"/>
              </a:ext>
            </a:extLst>
          </p:cNvPr>
          <p:cNvSpPr>
            <a:spLocks noGrp="1"/>
          </p:cNvSpPr>
          <p:nvPr>
            <p:ph type="sldNum" sz="quarter" idx="12"/>
          </p:nvPr>
        </p:nvSpPr>
        <p:spPr/>
        <p:txBody>
          <a:bodyPr/>
          <a:lstStyle/>
          <a:p>
            <a:fld id="{4AAFCFFE-3CD7-4A25-A44E-F49324917895}" type="slidenum">
              <a:rPr lang="en-GB" smtClean="0"/>
              <a:t>‹#›</a:t>
            </a:fld>
            <a:endParaRPr lang="en-GB"/>
          </a:p>
        </p:txBody>
      </p:sp>
    </p:spTree>
    <p:extLst>
      <p:ext uri="{BB962C8B-B14F-4D97-AF65-F5344CB8AC3E}">
        <p14:creationId xmlns:p14="http://schemas.microsoft.com/office/powerpoint/2010/main" val="174710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9B75-8F7E-C7A4-4BC3-B0DF1383EF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4F973EE-C3E4-D7D2-F621-A039DE2848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0CB98C-5840-7F2E-C3EB-2E1B836E5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BED9C3-9406-0B26-2F92-697A45D626B8}"/>
              </a:ext>
            </a:extLst>
          </p:cNvPr>
          <p:cNvSpPr>
            <a:spLocks noGrp="1"/>
          </p:cNvSpPr>
          <p:nvPr>
            <p:ph type="dt" sz="half" idx="10"/>
          </p:nvPr>
        </p:nvSpPr>
        <p:spPr/>
        <p:txBody>
          <a:bodyPr/>
          <a:lstStyle/>
          <a:p>
            <a:fld id="{6C001CF7-D3B2-4AD4-80AB-90506A62466C}" type="datetimeFigureOut">
              <a:rPr lang="en-GB" smtClean="0"/>
              <a:t>27/01/2026</a:t>
            </a:fld>
            <a:endParaRPr lang="en-GB"/>
          </a:p>
        </p:txBody>
      </p:sp>
      <p:sp>
        <p:nvSpPr>
          <p:cNvPr id="6" name="Footer Placeholder 5">
            <a:extLst>
              <a:ext uri="{FF2B5EF4-FFF2-40B4-BE49-F238E27FC236}">
                <a16:creationId xmlns:a16="http://schemas.microsoft.com/office/drawing/2014/main" id="{1B440693-80ED-FF15-D7DF-69DED229A6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BCEF26-6AAA-9A8D-0BFD-A4C4B16B3887}"/>
              </a:ext>
            </a:extLst>
          </p:cNvPr>
          <p:cNvSpPr>
            <a:spLocks noGrp="1"/>
          </p:cNvSpPr>
          <p:nvPr>
            <p:ph type="sldNum" sz="quarter" idx="12"/>
          </p:nvPr>
        </p:nvSpPr>
        <p:spPr/>
        <p:txBody>
          <a:bodyPr/>
          <a:lstStyle/>
          <a:p>
            <a:fld id="{4AAFCFFE-3CD7-4A25-A44E-F49324917895}" type="slidenum">
              <a:rPr lang="en-GB" smtClean="0"/>
              <a:t>‹#›</a:t>
            </a:fld>
            <a:endParaRPr lang="en-GB"/>
          </a:p>
        </p:txBody>
      </p:sp>
    </p:spTree>
    <p:extLst>
      <p:ext uri="{BB962C8B-B14F-4D97-AF65-F5344CB8AC3E}">
        <p14:creationId xmlns:p14="http://schemas.microsoft.com/office/powerpoint/2010/main" val="261947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52FCB-C80C-C8E3-E944-C15C95E32B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E55A3A3-CF2B-CBFE-9A4B-8D55E787C4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AC55335-3416-CFB4-3F8C-C73E884B7A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001CF7-D3B2-4AD4-80AB-90506A62466C}" type="datetimeFigureOut">
              <a:rPr lang="en-GB" smtClean="0"/>
              <a:t>27/01/2026</a:t>
            </a:fld>
            <a:endParaRPr lang="en-GB"/>
          </a:p>
        </p:txBody>
      </p:sp>
      <p:sp>
        <p:nvSpPr>
          <p:cNvPr id="5" name="Footer Placeholder 4">
            <a:extLst>
              <a:ext uri="{FF2B5EF4-FFF2-40B4-BE49-F238E27FC236}">
                <a16:creationId xmlns:a16="http://schemas.microsoft.com/office/drawing/2014/main" id="{D7622C7D-86BA-823F-CF42-148746C48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6E758D4-3380-B8AE-17DC-2621427F9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AFCFFE-3CD7-4A25-A44E-F49324917895}" type="slidenum">
              <a:rPr lang="en-GB" smtClean="0"/>
              <a:t>‹#›</a:t>
            </a:fld>
            <a:endParaRPr lang="en-GB"/>
          </a:p>
        </p:txBody>
      </p:sp>
    </p:spTree>
    <p:extLst>
      <p:ext uri="{BB962C8B-B14F-4D97-AF65-F5344CB8AC3E}">
        <p14:creationId xmlns:p14="http://schemas.microsoft.com/office/powerpoint/2010/main" val="2172599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040FAE-2069-B7C0-987C-8A50D1335B9A}"/>
              </a:ext>
            </a:extLst>
          </p:cNvPr>
          <p:cNvSpPr txBox="1">
            <a:spLocks noGrp="1"/>
          </p:cNvSpPr>
          <p:nvPr>
            <p:ph type="title" idx="4294967295"/>
          </p:nvPr>
        </p:nvSpPr>
        <p:spPr>
          <a:xfrm>
            <a:off x="718111" y="2049769"/>
            <a:ext cx="7694846" cy="838200"/>
          </a:xfrm>
        </p:spPr>
        <p:txBody>
          <a:bodyPr rot="0" spcFirstLastPara="0" vertOverflow="overflow" horzOverflow="overflow" spcCol="0" rtlCol="0" fromWordArt="0" anchor="t" forceAA="0">
            <a:normAutofit fontScale="90000"/>
          </a:bodyPr>
          <a:lstStyle/>
          <a:p>
            <a:pPr>
              <a:spcBef>
                <a:spcPts val="0"/>
              </a:spcBef>
              <a:spcAft>
                <a:spcPts val="450"/>
              </a:spcAft>
              <a:defRPr/>
            </a:pPr>
            <a:r>
              <a:rPr lang="en-US" sz="3100" i="1" dirty="0">
                <a:latin typeface="Arial" panose="020B0604020202020204" pitchFamily="34" charset="0"/>
                <a:ea typeface="+mn-ea"/>
                <a:cs typeface="Arial" panose="020B0604020202020204" pitchFamily="34" charset="0"/>
              </a:rPr>
              <a:t>Working together to improve school attendance</a:t>
            </a:r>
            <a:br>
              <a:rPr lang="en-US" sz="2700" i="1" dirty="0">
                <a:ea typeface="+mn-ea"/>
              </a:rPr>
            </a:br>
            <a:br>
              <a:rPr lang="en-US" sz="2700" i="1" dirty="0">
                <a:ea typeface="+mn-ea"/>
              </a:rPr>
            </a:br>
            <a:r>
              <a:rPr lang="en-GB" sz="2800" i="1" dirty="0">
                <a:ea typeface="+mj-lt"/>
                <a:cs typeface="+mj-lt"/>
              </a:rPr>
              <a:t>School attendance register – attendance and absence codes</a:t>
            </a:r>
            <a:br>
              <a:rPr lang="en-GB" sz="2800" dirty="0">
                <a:ea typeface="+mj-lt"/>
                <a:cs typeface="+mj-lt"/>
              </a:rPr>
            </a:br>
            <a:br>
              <a:rPr lang="en-GB" sz="2800" dirty="0">
                <a:ea typeface="+mj-lt"/>
                <a:cs typeface="+mj-lt"/>
              </a:rPr>
            </a:br>
            <a:r>
              <a:rPr lang="en-GB" sz="2800" dirty="0">
                <a:ea typeface="+mj-lt"/>
                <a:cs typeface="+mj-lt"/>
              </a:rPr>
              <a:t>Adam Luke</a:t>
            </a:r>
            <a:br>
              <a:rPr lang="en-GB" sz="2800" dirty="0">
                <a:ea typeface="+mj-lt"/>
                <a:cs typeface="+mj-lt"/>
              </a:rPr>
            </a:br>
            <a:br>
              <a:rPr lang="en-GB" sz="2800" dirty="0">
                <a:ea typeface="+mj-lt"/>
                <a:cs typeface="+mj-lt"/>
              </a:rPr>
            </a:br>
            <a:r>
              <a:rPr lang="en-GB" sz="2800" dirty="0">
                <a:ea typeface="+mj-lt"/>
                <a:cs typeface="+mj-lt"/>
              </a:rPr>
              <a:t>22</a:t>
            </a:r>
            <a:r>
              <a:rPr lang="en-GB" sz="2800" baseline="30000" dirty="0">
                <a:ea typeface="+mj-lt"/>
                <a:cs typeface="+mj-lt"/>
              </a:rPr>
              <a:t>nd</a:t>
            </a:r>
            <a:r>
              <a:rPr lang="en-GB" sz="2800" dirty="0">
                <a:ea typeface="+mj-lt"/>
                <a:cs typeface="+mj-lt"/>
              </a:rPr>
              <a:t> May 2024</a:t>
            </a:r>
            <a:endParaRPr lang="en-US" sz="2700" dirty="0">
              <a:ea typeface="+mn-ea"/>
            </a:endParaRPr>
          </a:p>
        </p:txBody>
      </p:sp>
      <p:pic>
        <p:nvPicPr>
          <p:cNvPr id="3075" name="Picture 1" descr="Department for Education logo">
            <a:extLst>
              <a:ext uri="{FF2B5EF4-FFF2-40B4-BE49-F238E27FC236}">
                <a16:creationId xmlns:a16="http://schemas.microsoft.com/office/drawing/2014/main" id="{4204C56A-6C80-D440-B40A-E36E750BF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02" y="632418"/>
            <a:ext cx="142636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Moments Matter, Attendance Counts logo">
            <a:extLst>
              <a:ext uri="{FF2B5EF4-FFF2-40B4-BE49-F238E27FC236}">
                <a16:creationId xmlns:a16="http://schemas.microsoft.com/office/drawing/2014/main" id="{E7F4FD7C-43FD-00D5-C094-11C8ACB67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413" y="4807744"/>
            <a:ext cx="1683544"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a:extLst>
              <a:ext uri="{FF2B5EF4-FFF2-40B4-BE49-F238E27FC236}">
                <a16:creationId xmlns:a16="http://schemas.microsoft.com/office/drawing/2014/main" id="{DD57CB78-7C02-9783-7BC5-B905E6953E06}"/>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49" t="833" r="601"/>
          <a:stretch>
            <a:fillRect/>
          </a:stretch>
        </p:blipFill>
        <p:spPr bwMode="auto">
          <a:xfrm>
            <a:off x="8589170" y="857250"/>
            <a:ext cx="2078831" cy="278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a:extLst>
              <a:ext uri="{FF2B5EF4-FFF2-40B4-BE49-F238E27FC236}">
                <a16:creationId xmlns:a16="http://schemas.microsoft.com/office/drawing/2014/main" id="{C318B0B0-8D3D-9318-F1F4-1CCDCC6EC129}"/>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355"/>
          <a:stretch>
            <a:fillRect/>
          </a:stretch>
        </p:blipFill>
        <p:spPr bwMode="auto">
          <a:xfrm>
            <a:off x="8585598" y="3213499"/>
            <a:ext cx="2091928" cy="278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02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766BD-306B-2446-09D6-F964AA106811}"/>
              </a:ext>
            </a:extLst>
          </p:cNvPr>
          <p:cNvSpPr>
            <a:spLocks noGrp="1"/>
          </p:cNvSpPr>
          <p:nvPr>
            <p:ph type="title"/>
          </p:nvPr>
        </p:nvSpPr>
        <p:spPr>
          <a:xfrm>
            <a:off x="838200" y="838201"/>
            <a:ext cx="10515600" cy="533399"/>
          </a:xfrm>
          <a:solidFill>
            <a:schemeClr val="accent1">
              <a:lumMod val="20000"/>
              <a:lumOff val="80000"/>
            </a:schemeClr>
          </a:solidFill>
        </p:spPr>
        <p:txBody>
          <a:bodyPr>
            <a:normAutofit fontScale="90000"/>
          </a:bodyPr>
          <a:lstStyle/>
          <a:p>
            <a:pPr algn="ctr"/>
            <a:br>
              <a:rPr lang="en-GB" sz="2400" b="1">
                <a:latin typeface="Arial" panose="020B0604020202020204" pitchFamily="34" charset="0"/>
                <a:cs typeface="Arial" panose="020B0604020202020204" pitchFamily="34" charset="0"/>
              </a:rPr>
            </a:br>
            <a:br>
              <a:rPr lang="en-GB" sz="2400" b="1">
                <a:latin typeface="Arial" panose="020B0604020202020204" pitchFamily="34" charset="0"/>
                <a:cs typeface="Arial" panose="020B0604020202020204" pitchFamily="34" charset="0"/>
              </a:rPr>
            </a:br>
            <a:r>
              <a:rPr lang="en-GB" sz="2400" b="1">
                <a:latin typeface="Arial" panose="020B0604020202020204" pitchFamily="34" charset="0"/>
                <a:cs typeface="Arial" panose="020B0604020202020204" pitchFamily="34" charset="0"/>
              </a:rPr>
              <a:t>Attending a place for an approved educational activity: Codes P, W and B</a:t>
            </a:r>
            <a:br>
              <a:rPr lang="en-GB" sz="2400" b="1">
                <a:latin typeface="Arial" panose="020B0604020202020204" pitchFamily="34" charset="0"/>
                <a:cs typeface="Arial" panose="020B0604020202020204" pitchFamily="34" charset="0"/>
              </a:rPr>
            </a:br>
            <a:br>
              <a:rPr lang="en-GB" sz="2400">
                <a:latin typeface="Arial" panose="020B0604020202020204" pitchFamily="34" charset="0"/>
                <a:cs typeface="Arial" panose="020B0604020202020204" pitchFamily="34" charset="0"/>
              </a:rPr>
            </a:br>
            <a:endParaRPr lang="en-GB" sz="24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21A269-0262-71E5-2BEF-C92D0ECAE506}"/>
              </a:ext>
            </a:extLst>
          </p:cNvPr>
          <p:cNvSpPr>
            <a:spLocks noGrp="1"/>
          </p:cNvSpPr>
          <p:nvPr>
            <p:ph idx="1"/>
          </p:nvPr>
        </p:nvSpPr>
        <p:spPr>
          <a:xfrm>
            <a:off x="838200" y="1451552"/>
            <a:ext cx="10515600" cy="4817630"/>
          </a:xfrm>
        </p:spPr>
        <p:txBody>
          <a:bodyPr>
            <a:normAutofit lnSpcReduction="10000"/>
          </a:bodyPr>
          <a:lstStyle/>
          <a:p>
            <a:pPr lvl="1"/>
            <a:endParaRPr lang="en-GB" sz="1900">
              <a:latin typeface="Arial" panose="020B0604020202020204" pitchFamily="34" charset="0"/>
              <a:cs typeface="Arial" panose="020B0604020202020204" pitchFamily="34" charset="0"/>
            </a:endParaRPr>
          </a:p>
          <a:p>
            <a:pPr marL="0" indent="0">
              <a:buNone/>
            </a:pPr>
            <a:r>
              <a:rPr lang="en-GB" sz="1900">
                <a:latin typeface="Arial" panose="020B0604020202020204" pitchFamily="34" charset="0"/>
                <a:cs typeface="Arial" panose="020B0604020202020204" pitchFamily="34" charset="0"/>
              </a:rPr>
              <a:t>A pupil can only be recorded as attending a place for an approved educational activity is it meets the following definition set out in regulations:</a:t>
            </a:r>
          </a:p>
          <a:p>
            <a:pPr marL="628650" lvl="1" indent="-171450">
              <a:lnSpc>
                <a:spcPct val="107000"/>
              </a:lnSpc>
              <a:spcBef>
                <a:spcPts val="900"/>
              </a:spcBef>
              <a:buFont typeface="Arial" panose="020B0604020202020204" pitchFamily="34" charset="0"/>
              <a:buChar char="•"/>
            </a:pPr>
            <a:r>
              <a:rPr lang="en-GB" sz="1900">
                <a:effectLst/>
                <a:latin typeface="Arial" panose="020B0604020202020204" pitchFamily="34" charset="0"/>
                <a:ea typeface="Times New Roman" panose="02020603050405020304" pitchFamily="18" charset="0"/>
                <a:cs typeface="Arial" panose="020B0604020202020204" pitchFamily="34" charset="0"/>
              </a:rPr>
              <a:t>The place where the pupil is attending is not the school or any other school at which the pupil is a registered pupil;</a:t>
            </a:r>
          </a:p>
          <a:p>
            <a:pPr marL="628650" lvl="1" indent="-171450">
              <a:lnSpc>
                <a:spcPct val="107000"/>
              </a:lnSpc>
              <a:buFont typeface="Arial" panose="020B0604020202020204" pitchFamily="34" charset="0"/>
              <a:buChar char="•"/>
            </a:pPr>
            <a:r>
              <a:rPr lang="en-GB" sz="1900">
                <a:effectLst/>
                <a:latin typeface="Arial" panose="020B0604020202020204" pitchFamily="34" charset="0"/>
                <a:ea typeface="Times New Roman" panose="02020603050405020304" pitchFamily="18" charset="0"/>
                <a:cs typeface="Arial" panose="020B0604020202020204" pitchFamily="34" charset="0"/>
              </a:rPr>
              <a:t>The activity is educational in nature but not:</a:t>
            </a:r>
          </a:p>
          <a:p>
            <a:pPr marL="1143000" lvl="2" indent="-228600">
              <a:lnSpc>
                <a:spcPct val="107000"/>
              </a:lnSpc>
              <a:buFont typeface="Arial" panose="020B0604020202020204" pitchFamily="34" charset="0"/>
              <a:buChar char="•"/>
            </a:pPr>
            <a:r>
              <a:rPr lang="en-GB" sz="1900">
                <a:effectLst/>
                <a:latin typeface="Arial" panose="020B0604020202020204" pitchFamily="34" charset="0"/>
                <a:ea typeface="Times New Roman" panose="02020603050405020304" pitchFamily="18" charset="0"/>
                <a:cs typeface="Arial" panose="020B0604020202020204" pitchFamily="34" charset="0"/>
              </a:rPr>
              <a:t>Education provision arranged by a local authority under section 19(1) of the Education Act 1996 or section 42(2) or 61(1) of the Children and Families Act 2014; or</a:t>
            </a:r>
          </a:p>
          <a:p>
            <a:pPr marL="1143000" lvl="2" indent="-228600">
              <a:lnSpc>
                <a:spcPct val="107000"/>
              </a:lnSpc>
              <a:buFont typeface="Arial" panose="020B0604020202020204" pitchFamily="34" charset="0"/>
              <a:buChar char="•"/>
            </a:pPr>
            <a:r>
              <a:rPr lang="en-GB" sz="1900">
                <a:effectLst/>
                <a:latin typeface="Arial" panose="020B0604020202020204" pitchFamily="34" charset="0"/>
                <a:ea typeface="Times New Roman" panose="02020603050405020304" pitchFamily="18" charset="0"/>
                <a:cs typeface="Arial" panose="020B0604020202020204" pitchFamily="34" charset="0"/>
              </a:rPr>
              <a:t>An educational visit or trip arranged by or on behalf of the school and supervised by a member of school staff;</a:t>
            </a:r>
          </a:p>
          <a:p>
            <a:pPr marL="742950" lvl="1" indent="-285750">
              <a:lnSpc>
                <a:spcPct val="107000"/>
              </a:lnSpc>
              <a:buFont typeface="Arial" panose="020B0604020202020204" pitchFamily="34" charset="0"/>
              <a:buChar char="•"/>
            </a:pPr>
            <a:r>
              <a:rPr lang="en-GB" sz="1900">
                <a:effectLst/>
                <a:latin typeface="Arial" panose="020B0604020202020204" pitchFamily="34" charset="0"/>
                <a:ea typeface="Times New Roman" panose="02020603050405020304" pitchFamily="18" charset="0"/>
                <a:cs typeface="Arial" panose="020B0604020202020204" pitchFamily="34" charset="0"/>
              </a:rPr>
              <a:t>The pupil’s attendance at the place for that activity has been approved by the school; and</a:t>
            </a:r>
          </a:p>
          <a:p>
            <a:pPr marL="742950" lvl="1" indent="-285750">
              <a:lnSpc>
                <a:spcPct val="107000"/>
              </a:lnSpc>
              <a:spcAft>
                <a:spcPts val="600"/>
              </a:spcAft>
              <a:buFont typeface="Arial" panose="020B0604020202020204" pitchFamily="34" charset="0"/>
              <a:buChar char="•"/>
            </a:pPr>
            <a:r>
              <a:rPr lang="en-GB" sz="1900">
                <a:effectLst/>
                <a:latin typeface="Arial" panose="020B0604020202020204" pitchFamily="34" charset="0"/>
                <a:ea typeface="Times New Roman" panose="02020603050405020304" pitchFamily="18" charset="0"/>
                <a:cs typeface="Arial" panose="020B0604020202020204" pitchFamily="34" charset="0"/>
              </a:rPr>
              <a:t>The activity is to be supervised by a person thought by the school to have appropriate skills, training, experience and knowledge to ensure that the activity takes place safely and fulfils the educational purpose for which the pupil’s attendance has been approved </a:t>
            </a:r>
          </a:p>
          <a:p>
            <a:pPr marL="0" indent="0">
              <a:buNone/>
            </a:pPr>
            <a:endParaRPr lang="en-GB"/>
          </a:p>
        </p:txBody>
      </p:sp>
    </p:spTree>
    <p:extLst>
      <p:ext uri="{BB962C8B-B14F-4D97-AF65-F5344CB8AC3E}">
        <p14:creationId xmlns:p14="http://schemas.microsoft.com/office/powerpoint/2010/main" val="20135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Attending a place other than the school</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p:txBody>
          <a:bodyPr>
            <a:normAutofit/>
          </a:bodyPr>
          <a:lstStyle/>
          <a:p>
            <a:pPr marL="514350" indent="-514350">
              <a:buFont typeface="Wingdings" panose="05000000000000000000" pitchFamily="2" charset="2"/>
              <a:buChar char="Ø"/>
            </a:pPr>
            <a:r>
              <a:rPr lang="en-GB" sz="1800"/>
              <a:t>The pupil is absent from school so they can attend a place for an approved  educational activity that is a sporting activity. </a:t>
            </a:r>
          </a:p>
          <a:p>
            <a:pPr marL="514350" indent="-514350">
              <a:buFont typeface="Wingdings" panose="05000000000000000000" pitchFamily="2" charset="2"/>
              <a:buChar char="Ø"/>
            </a:pPr>
            <a:r>
              <a:rPr lang="en-GB" sz="1800"/>
              <a:t>The decision on approving a sporting activity rests with the school. If they have any concerns about the appropriateness of an activity, they can seek advice from the sports’ national governing body.</a:t>
            </a:r>
          </a:p>
          <a:p>
            <a:pPr marL="514350" indent="-514350">
              <a:buFont typeface="Wingdings" panose="05000000000000000000" pitchFamily="2" charset="2"/>
              <a:buChar char="Ø"/>
            </a:pPr>
            <a:r>
              <a:rPr lang="en-GB" sz="1800"/>
              <a:t>Schools have responsibilities for the safeguarding and welfare of pupils attending an approved educational activity and will need to be satisfied that appropriate measure have been taken to safeguard the pupil.</a:t>
            </a:r>
          </a:p>
          <a:p>
            <a:pPr marL="514350" indent="-514350">
              <a:buFont typeface="Wingdings" panose="05000000000000000000" pitchFamily="2" charset="2"/>
              <a:buChar char="Ø"/>
            </a:pPr>
            <a:r>
              <a:rPr lang="en-GB" sz="1800"/>
              <a:t>Schools should ensure that arrangements are in place whereby the provider if the sporting activity notifies the school of any absence by the pupil. The school must record the pupil’s absence using the relevant absence code.</a:t>
            </a:r>
          </a:p>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endParaRPr lang="en-GB" sz="1800"/>
          </a:p>
          <a:p>
            <a:endParaRPr lang="en-GB" sz="1800"/>
          </a:p>
          <a:p>
            <a:endParaRPr lang="en-GB" sz="1800"/>
          </a:p>
          <a:p>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833909"/>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P</a:t>
            </a:r>
            <a:r>
              <a:rPr lang="en-GB" sz="1800">
                <a:latin typeface="Arial" panose="020B0604020202020204" pitchFamily="34" charset="0"/>
                <a:cs typeface="Arial" panose="020B0604020202020204" pitchFamily="34" charset="0"/>
              </a:rPr>
              <a:t> – participating in a sporting activity</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attending an approved education activity</a:t>
            </a:r>
          </a:p>
        </p:txBody>
      </p:sp>
    </p:spTree>
    <p:extLst>
      <p:ext uri="{BB962C8B-B14F-4D97-AF65-F5344CB8AC3E}">
        <p14:creationId xmlns:p14="http://schemas.microsoft.com/office/powerpoint/2010/main" val="224815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Attending a place other than the school</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p:txBody>
          <a:bodyPr>
            <a:normAutofit/>
          </a:bodyPr>
          <a:lstStyle/>
          <a:p>
            <a:pPr marL="514350" indent="-514350">
              <a:buFont typeface="Wingdings" panose="05000000000000000000" pitchFamily="2" charset="2"/>
              <a:buChar char="Ø"/>
            </a:pPr>
            <a:r>
              <a:rPr lang="en-GB" sz="1800"/>
              <a:t>The pupil is absent from school so they can attend a place for an approved educational activity that is work experience provided under arrangements made by a local authority or the school as part of the pupil’s education. </a:t>
            </a:r>
          </a:p>
          <a:p>
            <a:pPr marL="514350" indent="-514350">
              <a:buFont typeface="Wingdings" panose="05000000000000000000" pitchFamily="2" charset="2"/>
              <a:buChar char="Ø"/>
            </a:pPr>
            <a:r>
              <a:rPr lang="en-GB" sz="1800"/>
              <a:t>Schools have responsibilities for the safeguarding and welfare of pupils attending an approved educational activity and will need to be satisfied that appropriate measure have been taken to safeguard the pupil.</a:t>
            </a:r>
          </a:p>
          <a:p>
            <a:pPr marL="514350" indent="-514350">
              <a:buFont typeface="Wingdings" panose="05000000000000000000" pitchFamily="2" charset="2"/>
              <a:buChar char="Ø"/>
            </a:pPr>
            <a:r>
              <a:rPr lang="en-GB" sz="1800"/>
              <a:t>Schools should ensure that arrangements are in place whereby the provider if the sporting activity notifies the school of any absence by the pupil. The school must record the pupil’s absence using the relevant absence code.</a:t>
            </a:r>
          </a:p>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endParaRPr lang="en-GB" sz="1800"/>
          </a:p>
          <a:p>
            <a:endParaRPr lang="en-GB" sz="1800"/>
          </a:p>
          <a:p>
            <a:endParaRPr lang="en-GB" sz="1800"/>
          </a:p>
          <a:p>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833909"/>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W</a:t>
            </a:r>
            <a:r>
              <a:rPr lang="en-GB" sz="1800">
                <a:latin typeface="Arial" panose="020B0604020202020204" pitchFamily="34" charset="0"/>
                <a:cs typeface="Arial" panose="020B0604020202020204" pitchFamily="34" charset="0"/>
              </a:rPr>
              <a:t> – attending working experience</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attending an approved education activity</a:t>
            </a:r>
          </a:p>
        </p:txBody>
      </p:sp>
    </p:spTree>
    <p:extLst>
      <p:ext uri="{BB962C8B-B14F-4D97-AF65-F5344CB8AC3E}">
        <p14:creationId xmlns:p14="http://schemas.microsoft.com/office/powerpoint/2010/main" val="21525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Attending a place other than the school</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p:txBody>
          <a:bodyPr>
            <a:normAutofit lnSpcReduction="10000"/>
          </a:bodyPr>
          <a:lstStyle/>
          <a:p>
            <a:pPr marL="514350" indent="-514350">
              <a:buFont typeface="Wingdings" panose="05000000000000000000" pitchFamily="2" charset="2"/>
              <a:buChar char="Ø"/>
            </a:pPr>
            <a:r>
              <a:rPr lang="en-GB" sz="1800"/>
              <a:t>The pupil is absent from school so they can attend a place for any other approved educational activity.</a:t>
            </a:r>
          </a:p>
          <a:p>
            <a:pPr marL="514350" indent="-514350">
              <a:buFont typeface="Wingdings" panose="05000000000000000000" pitchFamily="2" charset="2"/>
              <a:buChar char="Ø"/>
            </a:pPr>
            <a:r>
              <a:rPr lang="en-GB" sz="1800"/>
              <a:t>Schools must record the nature of the provision. </a:t>
            </a:r>
            <a:r>
              <a:rPr lang="en-GB" sz="1800" i="1"/>
              <a:t>Examples are: attending courses at college; attending transition days at a school where they are to become a registered pupil; attending unregistered alternative provision. </a:t>
            </a:r>
          </a:p>
          <a:p>
            <a:pPr marL="514350" indent="-514350">
              <a:buFont typeface="Wingdings" panose="05000000000000000000" pitchFamily="2" charset="2"/>
              <a:buChar char="Ø"/>
            </a:pPr>
            <a:r>
              <a:rPr lang="en-GB" sz="1800"/>
              <a:t>Schools have responsibilities for the safeguarding and welfare of pupils attending an approved educational activity and will need to be satisfied that appropriate measure have been taken to safeguard the pupil.</a:t>
            </a:r>
          </a:p>
          <a:p>
            <a:pPr marL="514350" indent="-514350">
              <a:buFont typeface="Wingdings" panose="05000000000000000000" pitchFamily="2" charset="2"/>
              <a:buChar char="Ø"/>
            </a:pPr>
            <a:r>
              <a:rPr lang="en-GB" sz="1800"/>
              <a:t>Schools should ensure that arrangements are in place whereby the provider if the sporting activity notifies the school of any absence by the pupil. The school must record the pupil’s absence using the relevant absence code.</a:t>
            </a:r>
          </a:p>
          <a:p>
            <a:pPr marL="514350" indent="-514350">
              <a:buFont typeface="Wingdings" panose="05000000000000000000" pitchFamily="2" charset="2"/>
              <a:buChar char="Ø"/>
            </a:pPr>
            <a:r>
              <a:rPr lang="en-GB" sz="1800"/>
              <a:t>Schools must also record the nature of the educational activity </a:t>
            </a:r>
          </a:p>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endParaRPr lang="en-GB" sz="1800"/>
          </a:p>
          <a:p>
            <a:endParaRPr lang="en-GB" sz="1800"/>
          </a:p>
          <a:p>
            <a:endParaRPr lang="en-GB" sz="1800"/>
          </a:p>
          <a:p>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833909"/>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B</a:t>
            </a:r>
            <a:r>
              <a:rPr lang="en-GB" sz="1800">
                <a:latin typeface="Arial" panose="020B0604020202020204" pitchFamily="34" charset="0"/>
                <a:cs typeface="Arial" panose="020B0604020202020204" pitchFamily="34" charset="0"/>
              </a:rPr>
              <a:t> – attending any other approved educational activity</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attending an approved education activity</a:t>
            </a:r>
          </a:p>
        </p:txBody>
      </p:sp>
    </p:spTree>
    <p:extLst>
      <p:ext uri="{BB962C8B-B14F-4D97-AF65-F5344CB8AC3E}">
        <p14:creationId xmlns:p14="http://schemas.microsoft.com/office/powerpoint/2010/main" val="118036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Attending a place other than the school</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p:txBody>
          <a:bodyPr>
            <a:normAutofit/>
          </a:bodyPr>
          <a:lstStyle/>
          <a:p>
            <a:pPr marL="514350" indent="-514350">
              <a:buFont typeface="Wingdings" panose="05000000000000000000" pitchFamily="2" charset="2"/>
              <a:buChar char="Ø"/>
            </a:pPr>
            <a:r>
              <a:rPr lang="en-GB" sz="1800"/>
              <a:t>The pupil is absent from school so they can attend a place, other than the school or any other school at which they are a registered pupil, for educational provision arranged by the local authority.</a:t>
            </a:r>
          </a:p>
          <a:p>
            <a:pPr marL="514350" indent="-514350">
              <a:buFont typeface="Wingdings" panose="05000000000000000000" pitchFamily="2" charset="2"/>
              <a:buChar char="Ø"/>
            </a:pPr>
            <a:r>
              <a:rPr lang="en-GB" sz="1800"/>
              <a:t>Schools must record the nature of the provision. </a:t>
            </a:r>
            <a:r>
              <a:rPr lang="en-GB" sz="1800" i="1"/>
              <a:t>Examples are: attending courses at college; attending unregistered alternative provision, such as home tutoring.</a:t>
            </a:r>
          </a:p>
          <a:p>
            <a:pPr marL="514350" indent="-514350">
              <a:buFont typeface="Wingdings" panose="05000000000000000000" pitchFamily="2" charset="2"/>
              <a:buChar char="Ø"/>
            </a:pPr>
            <a:r>
              <a:rPr lang="en-GB" sz="1800"/>
              <a:t>Schools should ensure that arrangements are in place whereby the provider notifies the school of any absence by the pupil. The school must record the pupil’s absence using the relevant absence code.</a:t>
            </a:r>
          </a:p>
          <a:p>
            <a:pPr marL="514350" indent="-514350">
              <a:buFont typeface="Wingdings" panose="05000000000000000000" pitchFamily="2" charset="2"/>
              <a:buChar char="Ø"/>
            </a:pPr>
            <a:r>
              <a:rPr lang="en-GB" sz="1800"/>
              <a:t>Schools must also record the nature of the activity </a:t>
            </a:r>
          </a:p>
          <a:p>
            <a:endParaRPr lang="en-GB" sz="1800"/>
          </a:p>
          <a:p>
            <a:endParaRPr lang="en-GB" sz="1800"/>
          </a:p>
          <a:p>
            <a:endParaRPr lang="en-GB" sz="1800"/>
          </a:p>
          <a:p>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833909"/>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K</a:t>
            </a:r>
            <a:r>
              <a:rPr lang="en-GB" sz="1800">
                <a:latin typeface="Arial" panose="020B0604020202020204" pitchFamily="34" charset="0"/>
                <a:cs typeface="Arial" panose="020B0604020202020204" pitchFamily="34" charset="0"/>
              </a:rPr>
              <a:t> – attending education provision arranged by the local authority</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attending an approved education activity</a:t>
            </a:r>
          </a:p>
        </p:txBody>
      </p:sp>
    </p:spTree>
    <p:extLst>
      <p:ext uri="{BB962C8B-B14F-4D97-AF65-F5344CB8AC3E}">
        <p14:creationId xmlns:p14="http://schemas.microsoft.com/office/powerpoint/2010/main" val="2442664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Absent – leave of absence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p:txBody>
          <a:bodyPr>
            <a:normAutofit/>
          </a:bodyPr>
          <a:lstStyle/>
          <a:p>
            <a:pPr marL="514350" indent="-514350">
              <a:buFont typeface="Wingdings" panose="05000000000000000000" pitchFamily="2" charset="2"/>
              <a:buChar char="Ø"/>
            </a:pPr>
            <a:r>
              <a:rPr lang="en-GB" sz="1800"/>
              <a:t>Where a pupil is registered at more than one school, this code is used to indicate that the pupil is absent with leave to attend the other school at which they are registered.</a:t>
            </a:r>
          </a:p>
          <a:p>
            <a:pPr marL="514350" indent="-514350">
              <a:buFont typeface="Wingdings" panose="05000000000000000000" pitchFamily="2" charset="2"/>
              <a:buChar char="Ø"/>
            </a:pPr>
            <a:r>
              <a:rPr lang="en-GB" sz="1800"/>
              <a:t>The main examples of dual registration are pupils who are attending a pupil referral unit, a hospital school or a special school on a temporary basis.</a:t>
            </a:r>
          </a:p>
          <a:p>
            <a:pPr marL="514350" indent="-514350">
              <a:buFont typeface="Wingdings" panose="05000000000000000000" pitchFamily="2" charset="2"/>
              <a:buChar char="Ø"/>
            </a:pPr>
            <a:r>
              <a:rPr lang="en-GB" sz="1800"/>
              <a:t>The school at which the pupil is scheduled to attend must record the pupil’s attendance and absence using the relevant code. </a:t>
            </a:r>
          </a:p>
          <a:p>
            <a:pPr marL="514350" indent="-514350">
              <a:buFont typeface="Wingdings" panose="05000000000000000000" pitchFamily="2" charset="2"/>
              <a:buChar char="Ø"/>
            </a:pPr>
            <a:r>
              <a:rPr lang="en-GB" sz="1800"/>
              <a:t>Code D may only be used by either school for a session where the pupil is scheduled to attend the other school at which they are registered.</a:t>
            </a:r>
          </a:p>
          <a:p>
            <a:pPr marL="514350" indent="-514350">
              <a:buFont typeface="Wingdings" panose="05000000000000000000" pitchFamily="2" charset="2"/>
              <a:buChar char="Ø"/>
            </a:pPr>
            <a:r>
              <a:rPr lang="en-GB" sz="1800"/>
              <a:t>Schools should ensure that arrangements are in place whereby all unexpected and unexplained absence are promptly followed up.</a:t>
            </a:r>
          </a:p>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endParaRPr lang="en-GB" sz="1800"/>
          </a:p>
          <a:p>
            <a:endParaRPr lang="en-GB" sz="1800"/>
          </a:p>
          <a:p>
            <a:endParaRPr lang="en-GB" sz="1800"/>
          </a:p>
          <a:p>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833909"/>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D</a:t>
            </a:r>
            <a:r>
              <a:rPr lang="en-GB" sz="1800">
                <a:latin typeface="Arial" panose="020B0604020202020204" pitchFamily="34" charset="0"/>
                <a:cs typeface="Arial" panose="020B0604020202020204" pitchFamily="34" charset="0"/>
              </a:rPr>
              <a:t> – dual registered at another school</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8"/>
            <a:ext cx="3932237" cy="10373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To avoid double counting this code is classified for statistical purposes as not a possible attendance</a:t>
            </a:r>
          </a:p>
        </p:txBody>
      </p:sp>
    </p:spTree>
    <p:extLst>
      <p:ext uri="{BB962C8B-B14F-4D97-AF65-F5344CB8AC3E}">
        <p14:creationId xmlns:p14="http://schemas.microsoft.com/office/powerpoint/2010/main" val="411102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2D82-D270-07A9-7969-C6736CCF2211}"/>
              </a:ext>
            </a:extLst>
          </p:cNvPr>
          <p:cNvSpPr>
            <a:spLocks noGrp="1"/>
          </p:cNvSpPr>
          <p:nvPr>
            <p:ph type="ctrTitle"/>
          </p:nvPr>
        </p:nvSpPr>
        <p:spPr>
          <a:xfrm>
            <a:off x="626945" y="2731564"/>
            <a:ext cx="7634148" cy="790775"/>
          </a:xfrm>
        </p:spPr>
        <p:txBody>
          <a:bodyPr/>
          <a:lstStyle/>
          <a:p>
            <a:r>
              <a:rPr lang="en-GB">
                <a:latin typeface="Arial" panose="020B0604020202020204" pitchFamily="34" charset="0"/>
                <a:cs typeface="Arial" panose="020B0604020202020204" pitchFamily="34" charset="0"/>
              </a:rPr>
              <a:t>Absence codes </a:t>
            </a:r>
          </a:p>
        </p:txBody>
      </p:sp>
    </p:spTree>
    <p:extLst>
      <p:ext uri="{BB962C8B-B14F-4D97-AF65-F5344CB8AC3E}">
        <p14:creationId xmlns:p14="http://schemas.microsoft.com/office/powerpoint/2010/main" val="403169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Absent – leave of absence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p:txBody>
          <a:bodyPr>
            <a:normAutofit/>
          </a:bodyPr>
          <a:lstStyle/>
          <a:p>
            <a:pPr marL="514350" indent="-514350">
              <a:buFont typeface="Wingdings" panose="05000000000000000000" pitchFamily="2" charset="2"/>
              <a:buChar char="Ø"/>
            </a:pPr>
            <a:r>
              <a:rPr lang="en-GB" sz="1800"/>
              <a:t>Where the LA has granted a licence for the pupil to take part in a regulated performance (section 37(2) of the Children and Young Persons Act 1963). </a:t>
            </a:r>
          </a:p>
          <a:p>
            <a:pPr marL="514350" indent="-514350">
              <a:buFont typeface="Wingdings" panose="05000000000000000000" pitchFamily="2" charset="2"/>
              <a:buChar char="Ø"/>
            </a:pPr>
            <a:r>
              <a:rPr lang="en-GB" sz="1800"/>
              <a:t>Where a pupil is covered by a Body of Person Approval (BOPA).</a:t>
            </a:r>
          </a:p>
          <a:p>
            <a:pPr marL="514350" indent="-514350">
              <a:buFont typeface="Wingdings" panose="05000000000000000000" pitchFamily="2" charset="2"/>
              <a:buChar char="Ø"/>
            </a:pPr>
            <a:r>
              <a:rPr lang="en-GB" sz="1800"/>
              <a:t>Where a Justice of the Peace has given the pupil a licence to go abroad to perform (section 25(2) of the Children and Young Persons Act 1933). </a:t>
            </a:r>
          </a:p>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endParaRPr lang="en-GB" sz="1800"/>
          </a:p>
          <a:p>
            <a:endParaRPr lang="en-GB" sz="1800"/>
          </a:p>
          <a:p>
            <a:endParaRPr lang="en-GB" sz="1800"/>
          </a:p>
          <a:p>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972455"/>
          </a:xfrm>
          <a:solidFill>
            <a:schemeClr val="accent1">
              <a:lumMod val="20000"/>
              <a:lumOff val="80000"/>
            </a:schemeClr>
          </a:solidFill>
        </p:spPr>
        <p:txBody>
          <a:bodyPr>
            <a:normAutofit lnSpcReduction="10000"/>
          </a:bodyPr>
          <a:lstStyle/>
          <a:p>
            <a:r>
              <a:rPr lang="en-GB" sz="1800" b="1">
                <a:latin typeface="Arial" panose="020B0604020202020204" pitchFamily="34" charset="0"/>
                <a:cs typeface="Arial" panose="020B0604020202020204" pitchFamily="34" charset="0"/>
              </a:rPr>
              <a:t>Code C1</a:t>
            </a:r>
            <a:r>
              <a:rPr lang="en-GB" sz="1800">
                <a:latin typeface="Arial" panose="020B0604020202020204" pitchFamily="34" charset="0"/>
                <a:cs typeface="Arial" panose="020B0604020202020204" pitchFamily="34" charset="0"/>
              </a:rPr>
              <a:t> – participating in a regulated performance or undertaking regulated employment abroad</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authorised absence</a:t>
            </a:r>
          </a:p>
        </p:txBody>
      </p:sp>
    </p:spTree>
    <p:extLst>
      <p:ext uri="{BB962C8B-B14F-4D97-AF65-F5344CB8AC3E}">
        <p14:creationId xmlns:p14="http://schemas.microsoft.com/office/powerpoint/2010/main" val="850593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Absent – leave of absence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p:txBody>
          <a:bodyPr>
            <a:normAutofit/>
          </a:bodyPr>
          <a:lstStyle/>
          <a:p>
            <a:pPr marL="514350" indent="-514350">
              <a:buFont typeface="Wingdings" panose="05000000000000000000" pitchFamily="2" charset="2"/>
              <a:buChar char="Ø"/>
            </a:pPr>
            <a:endParaRPr lang="en-GB" sz="1800"/>
          </a:p>
          <a:p>
            <a:endParaRPr lang="en-GB" sz="1800"/>
          </a:p>
          <a:p>
            <a:endParaRPr lang="en-GB" sz="1800"/>
          </a:p>
          <a:p>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972455"/>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M </a:t>
            </a:r>
            <a:r>
              <a:rPr lang="en-GB" sz="1800">
                <a:latin typeface="Arial" panose="020B0604020202020204" pitchFamily="34" charset="0"/>
                <a:cs typeface="Arial" panose="020B0604020202020204" pitchFamily="34" charset="0"/>
              </a:rPr>
              <a:t>– attending a medical or dental appointment</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authorised absence</a:t>
            </a:r>
          </a:p>
        </p:txBody>
      </p:sp>
      <p:sp>
        <p:nvSpPr>
          <p:cNvPr id="6" name="Picture Placeholder 2">
            <a:extLst>
              <a:ext uri="{FF2B5EF4-FFF2-40B4-BE49-F238E27FC236}">
                <a16:creationId xmlns:a16="http://schemas.microsoft.com/office/drawing/2014/main" id="{8DAE47F9-BD4A-E93F-593D-4E350D2B95F2}"/>
              </a:ext>
            </a:extLst>
          </p:cNvPr>
          <p:cNvSpPr txBox="1">
            <a:spLocks/>
          </p:cNvSpPr>
          <p:nvPr/>
        </p:nvSpPr>
        <p:spPr>
          <a:xfrm>
            <a:off x="5335588" y="1139825"/>
            <a:ext cx="6172200" cy="4873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14350" indent="-514350">
              <a:buFont typeface="Wingdings" panose="05000000000000000000" pitchFamily="2" charset="2"/>
              <a:buChar char="Ø"/>
            </a:pPr>
            <a:r>
              <a:rPr lang="en-GB" sz="1800"/>
              <a:t>Where the LA has granted a licence for the pupil to take part in a regulated performance (section 37(2) of the Children and Young Persons Act 1963). </a:t>
            </a:r>
          </a:p>
          <a:p>
            <a:pPr marL="514350" indent="-514350">
              <a:buFont typeface="Wingdings" panose="05000000000000000000" pitchFamily="2" charset="2"/>
              <a:buChar char="Ø"/>
            </a:pPr>
            <a:r>
              <a:rPr lang="en-GB" sz="1800"/>
              <a:t>Where a pupil is covered by a Body of Person Approval (BOPA).</a:t>
            </a:r>
          </a:p>
          <a:p>
            <a:pPr marL="514350" indent="-514350">
              <a:buFont typeface="Wingdings" panose="05000000000000000000" pitchFamily="2" charset="2"/>
              <a:buChar char="Ø"/>
            </a:pPr>
            <a:r>
              <a:rPr lang="en-GB" sz="1800"/>
              <a:t>Where a Justice of the Peace has given the pupil a licence to go abroad to perform (section 25(2) of the Children and Young Persons Act 1933). </a:t>
            </a:r>
          </a:p>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endParaRPr lang="en-GB" sz="1800"/>
          </a:p>
          <a:p>
            <a:endParaRPr lang="en-GB" sz="1800"/>
          </a:p>
          <a:p>
            <a:endParaRPr lang="en-GB" sz="1800"/>
          </a:p>
          <a:p>
            <a:endParaRPr lang="en-GB" sz="1800"/>
          </a:p>
        </p:txBody>
      </p:sp>
    </p:spTree>
    <p:extLst>
      <p:ext uri="{BB962C8B-B14F-4D97-AF65-F5344CB8AC3E}">
        <p14:creationId xmlns:p14="http://schemas.microsoft.com/office/powerpoint/2010/main" val="665181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Absent – leave of absence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The pupil is absent with leave to attend an interview for employment or for admission to another educational establishment.</a:t>
            </a:r>
          </a:p>
          <a:p>
            <a:pPr marL="514350" indent="-514350">
              <a:buFont typeface="Wingdings" panose="05000000000000000000" pitchFamily="2" charset="2"/>
              <a:buChar char="Ø"/>
            </a:pPr>
            <a:r>
              <a:rPr lang="en-GB" sz="1800"/>
              <a:t>The interview must take place during the session for which it is recorded.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972455"/>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J1 </a:t>
            </a:r>
            <a:r>
              <a:rPr lang="en-GB" sz="1800">
                <a:latin typeface="Arial" panose="020B0604020202020204" pitchFamily="34" charset="0"/>
                <a:cs typeface="Arial" panose="020B0604020202020204" pitchFamily="34" charset="0"/>
              </a:rPr>
              <a:t>– attending an interview </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authorised absence</a:t>
            </a:r>
          </a:p>
        </p:txBody>
      </p:sp>
    </p:spTree>
    <p:extLst>
      <p:ext uri="{BB962C8B-B14F-4D97-AF65-F5344CB8AC3E}">
        <p14:creationId xmlns:p14="http://schemas.microsoft.com/office/powerpoint/2010/main" val="217583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7947A01-7E82-8BFC-DE9B-358331371662}"/>
              </a:ext>
            </a:extLst>
          </p:cNvPr>
          <p:cNvSpPr>
            <a:spLocks noGrp="1"/>
          </p:cNvSpPr>
          <p:nvPr>
            <p:ph type="title"/>
          </p:nvPr>
        </p:nvSpPr>
        <p:spPr>
          <a:xfrm>
            <a:off x="767081" y="2017459"/>
            <a:ext cx="7997763" cy="512514"/>
          </a:xfrm>
        </p:spPr>
        <p:txBody>
          <a:bodyPr>
            <a:normAutofit/>
          </a:bodyPr>
          <a:lstStyle/>
          <a:p>
            <a:r>
              <a:rPr lang="en-GB" sz="2800">
                <a:latin typeface="Arial" panose="020B0604020202020204" pitchFamily="34" charset="0"/>
                <a:cs typeface="Arial" panose="020B0604020202020204" pitchFamily="34" charset="0"/>
              </a:rPr>
              <a:t>Welcome and introduction</a:t>
            </a:r>
          </a:p>
        </p:txBody>
      </p:sp>
      <p:graphicFrame>
        <p:nvGraphicFramePr>
          <p:cNvPr id="3" name="Table 2">
            <a:extLst>
              <a:ext uri="{FF2B5EF4-FFF2-40B4-BE49-F238E27FC236}">
                <a16:creationId xmlns:a16="http://schemas.microsoft.com/office/drawing/2014/main" id="{13E1FD97-4643-301F-F7BC-BC5FBC5C90CF}"/>
              </a:ext>
            </a:extLst>
          </p:cNvPr>
          <p:cNvGraphicFramePr>
            <a:graphicFrameLocks noGrp="1"/>
          </p:cNvGraphicFramePr>
          <p:nvPr>
            <p:extLst>
              <p:ext uri="{D42A27DB-BD31-4B8C-83A1-F6EECF244321}">
                <p14:modId xmlns:p14="http://schemas.microsoft.com/office/powerpoint/2010/main" val="3898672044"/>
              </p:ext>
            </p:extLst>
          </p:nvPr>
        </p:nvGraphicFramePr>
        <p:xfrm>
          <a:off x="917320" y="3061855"/>
          <a:ext cx="7378010" cy="1126555"/>
        </p:xfrm>
        <a:graphic>
          <a:graphicData uri="http://schemas.openxmlformats.org/drawingml/2006/table">
            <a:tbl>
              <a:tblPr firstRow="1" bandRow="1">
                <a:tableStyleId>{D7AC3CCA-C797-4891-BE02-D94E43425B78}</a:tableStyleId>
              </a:tblPr>
              <a:tblGrid>
                <a:gridCol w="1303822">
                  <a:extLst>
                    <a:ext uri="{9D8B030D-6E8A-4147-A177-3AD203B41FA5}">
                      <a16:colId xmlns:a16="http://schemas.microsoft.com/office/drawing/2014/main" val="3085172204"/>
                    </a:ext>
                  </a:extLst>
                </a:gridCol>
                <a:gridCol w="6074188">
                  <a:extLst>
                    <a:ext uri="{9D8B030D-6E8A-4147-A177-3AD203B41FA5}">
                      <a16:colId xmlns:a16="http://schemas.microsoft.com/office/drawing/2014/main" val="658299413"/>
                    </a:ext>
                  </a:extLst>
                </a:gridCol>
              </a:tblGrid>
              <a:tr h="384875">
                <a:tc>
                  <a:txBody>
                    <a:bodyPr/>
                    <a:lstStyle/>
                    <a:p>
                      <a:r>
                        <a:rPr lang="en-GB" sz="1600" b="0"/>
                        <a:t>3.30 – 3.35</a:t>
                      </a:r>
                    </a:p>
                  </a:txBody>
                  <a:tcPr/>
                </a:tc>
                <a:tc>
                  <a:txBody>
                    <a:bodyPr/>
                    <a:lstStyle/>
                    <a:p>
                      <a:r>
                        <a:rPr lang="en-GB" sz="1600" b="0" dirty="0"/>
                        <a:t>Welcome and introduction</a:t>
                      </a:r>
                    </a:p>
                  </a:txBody>
                  <a:tcPr/>
                </a:tc>
                <a:extLst>
                  <a:ext uri="{0D108BD9-81ED-4DB2-BD59-A6C34878D82A}">
                    <a16:rowId xmlns:a16="http://schemas.microsoft.com/office/drawing/2014/main" val="1963468325"/>
                  </a:ext>
                </a:extLst>
              </a:tr>
              <a:tr h="370840">
                <a:tc>
                  <a:txBody>
                    <a:bodyPr/>
                    <a:lstStyle/>
                    <a:p>
                      <a:r>
                        <a:rPr lang="en-GB" sz="1600" b="0" dirty="0"/>
                        <a:t>3.35 – 3.40</a:t>
                      </a:r>
                    </a:p>
                  </a:txBody>
                  <a:tcPr/>
                </a:tc>
                <a:tc>
                  <a:txBody>
                    <a:bodyPr/>
                    <a:lstStyle/>
                    <a:p>
                      <a:r>
                        <a:rPr lang="en-GB" sz="1600" b="0" dirty="0">
                          <a:solidFill>
                            <a:schemeClr val="tx1"/>
                          </a:solidFill>
                        </a:rPr>
                        <a:t>School attendance register and overview of changes</a:t>
                      </a:r>
                    </a:p>
                  </a:txBody>
                  <a:tcPr/>
                </a:tc>
                <a:extLst>
                  <a:ext uri="{0D108BD9-81ED-4DB2-BD59-A6C34878D82A}">
                    <a16:rowId xmlns:a16="http://schemas.microsoft.com/office/drawing/2014/main" val="2329836749"/>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1600" b="0" dirty="0"/>
                        <a:t>3.40 – 4.30</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Attendance and Absence Codes</a:t>
                      </a:r>
                    </a:p>
                  </a:txBody>
                  <a:tcPr/>
                </a:tc>
                <a:extLst>
                  <a:ext uri="{0D108BD9-81ED-4DB2-BD59-A6C34878D82A}">
                    <a16:rowId xmlns:a16="http://schemas.microsoft.com/office/drawing/2014/main" val="1555275991"/>
                  </a:ext>
                </a:extLst>
              </a:tr>
            </a:tbl>
          </a:graphicData>
        </a:graphic>
      </p:graphicFrame>
      <p:pic>
        <p:nvPicPr>
          <p:cNvPr id="4" name="Picture 1" descr="A blue and white sign&#10;&#10;Description automatically generated">
            <a:extLst>
              <a:ext uri="{FF2B5EF4-FFF2-40B4-BE49-F238E27FC236}">
                <a16:creationId xmlns:a16="http://schemas.microsoft.com/office/drawing/2014/main" id="{0DBD7139-9C7D-53B4-2CE6-36DF208B2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8652" y="4942093"/>
            <a:ext cx="18732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Department for Education logo">
            <a:extLst>
              <a:ext uri="{FF2B5EF4-FFF2-40B4-BE49-F238E27FC236}">
                <a16:creationId xmlns:a16="http://schemas.microsoft.com/office/drawing/2014/main" id="{D18E5204-D791-4E99-6467-6E7B65FC0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749" y="574347"/>
            <a:ext cx="142636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450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Absent – leave of absence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The pupil is absent with leave for the purpose of studying for a public examination.</a:t>
            </a:r>
          </a:p>
          <a:p>
            <a:pPr marL="514350" indent="-514350">
              <a:buFont typeface="Wingdings" panose="05000000000000000000" pitchFamily="2" charset="2"/>
              <a:buChar char="Ø"/>
            </a:pPr>
            <a:r>
              <a:rPr lang="en-GB" sz="1800"/>
              <a:t>Study leave should not be granted by default once tuition of the exam syllabus has been completed. </a:t>
            </a:r>
          </a:p>
          <a:p>
            <a:pPr marL="514350" indent="-514350">
              <a:buFont typeface="Wingdings" panose="05000000000000000000" pitchFamily="2" charset="2"/>
              <a:buChar char="Ø"/>
            </a:pPr>
            <a:r>
              <a:rPr lang="en-GB" sz="1800"/>
              <a:t>Schools that do decide to grant study leave must still make provision available for those pupils who want to continue to come into school to revise.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972455"/>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S </a:t>
            </a:r>
            <a:r>
              <a:rPr lang="en-GB" sz="1800">
                <a:latin typeface="Arial" panose="020B0604020202020204" pitchFamily="34" charset="0"/>
                <a:cs typeface="Arial" panose="020B0604020202020204" pitchFamily="34" charset="0"/>
              </a:rPr>
              <a:t>– study leave</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authorised absence</a:t>
            </a:r>
          </a:p>
        </p:txBody>
      </p:sp>
    </p:spTree>
    <p:extLst>
      <p:ext uri="{BB962C8B-B14F-4D97-AF65-F5344CB8AC3E}">
        <p14:creationId xmlns:p14="http://schemas.microsoft.com/office/powerpoint/2010/main" val="1865545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Absent – leave of absence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Used in very exceptional circumstances where it is in the pupil’s best interests to have a temporary part time timetable</a:t>
            </a:r>
          </a:p>
          <a:p>
            <a:pPr marL="514350" indent="-514350">
              <a:buFont typeface="Wingdings" panose="05000000000000000000" pitchFamily="2" charset="2"/>
              <a:buChar char="Ø"/>
            </a:pPr>
            <a:r>
              <a:rPr lang="en-GB" sz="1800"/>
              <a:t>The school must agree with the parent the pupil normally lives with including the times and dates when the pupil will be expected to attend </a:t>
            </a:r>
          </a:p>
          <a:p>
            <a:pPr marL="514350" indent="-514350">
              <a:buFont typeface="Wingdings" panose="05000000000000000000" pitchFamily="2" charset="2"/>
              <a:buChar char="Ø"/>
            </a:pPr>
            <a:r>
              <a:rPr lang="en-GB" sz="1800"/>
              <a:t>Where a pupil is receiving full time education, but only part of that is at school this code must not be used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972455"/>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C2 </a:t>
            </a:r>
            <a:r>
              <a:rPr lang="en-GB" sz="1800">
                <a:latin typeface="Arial" panose="020B0604020202020204" pitchFamily="34" charset="0"/>
                <a:cs typeface="Arial" panose="020B0604020202020204" pitchFamily="34" charset="0"/>
              </a:rPr>
              <a:t>– compulsory school age pupil subject to a part-time timetable</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authorised absence</a:t>
            </a:r>
          </a:p>
        </p:txBody>
      </p:sp>
    </p:spTree>
    <p:extLst>
      <p:ext uri="{BB962C8B-B14F-4D97-AF65-F5344CB8AC3E}">
        <p14:creationId xmlns:p14="http://schemas.microsoft.com/office/powerpoint/2010/main" val="1893013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Absent – leave of absence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All schools can grant a leave of absence at their discretion</a:t>
            </a:r>
          </a:p>
          <a:p>
            <a:pPr marL="514350" indent="-514350">
              <a:buFont typeface="Wingdings" panose="05000000000000000000" pitchFamily="2" charset="2"/>
              <a:buChar char="Ø"/>
            </a:pPr>
            <a:r>
              <a:rPr lang="en-GB" sz="1800"/>
              <a:t>Schools must judge each application individually considering the specific facts, circumstances and relevant background context behind each request</a:t>
            </a:r>
          </a:p>
          <a:p>
            <a:pPr marL="514350" indent="-514350">
              <a:buFont typeface="Wingdings" panose="05000000000000000000" pitchFamily="2" charset="2"/>
              <a:buChar char="Ø"/>
            </a:pPr>
            <a:r>
              <a:rPr lang="en-GB" sz="1800"/>
              <a:t>Where a leave of absence is granted, the school will determine the number of days a pupil can be absent from school </a:t>
            </a:r>
          </a:p>
          <a:p>
            <a:pPr marL="514350" indent="-514350">
              <a:buFont typeface="Wingdings" panose="05000000000000000000" pitchFamily="2" charset="2"/>
              <a:buChar char="Ø"/>
            </a:pPr>
            <a:r>
              <a:rPr lang="en-GB" sz="1800"/>
              <a:t>Generally, a need or desire for a holiday or other absence for the purpose of leisure and recreation would not constitute exceptional circumstances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972455"/>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C </a:t>
            </a:r>
            <a:r>
              <a:rPr lang="en-GB" sz="1800">
                <a:latin typeface="Arial" panose="020B0604020202020204" pitchFamily="34" charset="0"/>
                <a:cs typeface="Arial" panose="020B0604020202020204" pitchFamily="34" charset="0"/>
              </a:rPr>
              <a:t>– leave of absence for exceptional circumstances</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authorised absence</a:t>
            </a:r>
          </a:p>
        </p:txBody>
      </p:sp>
    </p:spTree>
    <p:extLst>
      <p:ext uri="{BB962C8B-B14F-4D97-AF65-F5344CB8AC3E}">
        <p14:creationId xmlns:p14="http://schemas.microsoft.com/office/powerpoint/2010/main" val="4118892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Absent – other authorised reasons</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The pupil is a mobile child and their parent is travelling in the course of their trade or business and the pupil is travelling with them </a:t>
            </a:r>
          </a:p>
          <a:p>
            <a:pPr marL="514350" indent="-514350">
              <a:buFont typeface="Wingdings" panose="05000000000000000000" pitchFamily="2" charset="2"/>
              <a:buChar char="Ø"/>
            </a:pPr>
            <a:r>
              <a:rPr lang="en-GB" sz="1800"/>
              <a:t>To help ensure continuity of education for pupils, when their parent is travelling for occupational purposes in England, it is expected that the pupil should attend a school where their parent is travelling and be dual registered at that school and their main school </a:t>
            </a:r>
          </a:p>
          <a:p>
            <a:pPr marL="514350" indent="-514350">
              <a:buFont typeface="Wingdings" panose="05000000000000000000" pitchFamily="2" charset="2"/>
              <a:buChar char="Ø"/>
            </a:pPr>
            <a:r>
              <a:rPr lang="en-GB" sz="1800"/>
              <a:t>Whilst for statistical purposes this is counted as authorised absence, if a pupil’s attendance was to fall below an acceptable level consideration may be given to attendance enforcement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972455"/>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T </a:t>
            </a:r>
            <a:r>
              <a:rPr lang="en-GB" sz="1800">
                <a:latin typeface="Arial" panose="020B0604020202020204" pitchFamily="34" charset="0"/>
                <a:cs typeface="Arial" panose="020B0604020202020204" pitchFamily="34" charset="0"/>
              </a:rPr>
              <a:t>– parent travelling for occupational purposes</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authorised absence</a:t>
            </a:r>
          </a:p>
        </p:txBody>
      </p:sp>
    </p:spTree>
    <p:extLst>
      <p:ext uri="{BB962C8B-B14F-4D97-AF65-F5344CB8AC3E}">
        <p14:creationId xmlns:p14="http://schemas.microsoft.com/office/powerpoint/2010/main" val="228811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Absent – other authorised reasons</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The pupil is absent on a day that is set exclusively apart for religious observance by the religious body the parent belongs to </a:t>
            </a:r>
          </a:p>
          <a:p>
            <a:pPr marL="514350" indent="-514350">
              <a:buFont typeface="Wingdings" panose="05000000000000000000" pitchFamily="2" charset="2"/>
              <a:buChar char="Ø"/>
            </a:pPr>
            <a:r>
              <a:rPr lang="en-GB" sz="1800"/>
              <a:t>If in doubt, schools should seek advice from the parent’s religious body</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972455"/>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R </a:t>
            </a:r>
            <a:r>
              <a:rPr lang="en-GB" sz="1800">
                <a:latin typeface="Arial" panose="020B0604020202020204" pitchFamily="34" charset="0"/>
                <a:cs typeface="Arial" panose="020B0604020202020204" pitchFamily="34" charset="0"/>
              </a:rPr>
              <a:t>– religious observance</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authorised absence</a:t>
            </a:r>
          </a:p>
        </p:txBody>
      </p:sp>
    </p:spTree>
    <p:extLst>
      <p:ext uri="{BB962C8B-B14F-4D97-AF65-F5344CB8AC3E}">
        <p14:creationId xmlns:p14="http://schemas.microsoft.com/office/powerpoint/2010/main" val="1763217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Absent – other authorised reasons</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The pupil is unable to attend due to illness (both physical and mental health related) </a:t>
            </a:r>
          </a:p>
          <a:p>
            <a:pPr marL="514350" indent="-514350">
              <a:buFont typeface="Wingdings" panose="05000000000000000000" pitchFamily="2" charset="2"/>
              <a:buChar char="Ø"/>
            </a:pPr>
            <a:r>
              <a:rPr lang="en-GB" sz="1800"/>
              <a:t>Schools are not expected to routinely request that parents provide medical evidence to support illness absences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972455"/>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I </a:t>
            </a:r>
            <a:r>
              <a:rPr lang="en-GB" sz="1800">
                <a:latin typeface="Arial" panose="020B0604020202020204" pitchFamily="34" charset="0"/>
                <a:cs typeface="Arial" panose="020B0604020202020204" pitchFamily="34" charset="0"/>
              </a:rPr>
              <a:t>– illness</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authorised absence</a:t>
            </a:r>
          </a:p>
        </p:txBody>
      </p:sp>
    </p:spTree>
    <p:extLst>
      <p:ext uri="{BB962C8B-B14F-4D97-AF65-F5344CB8AC3E}">
        <p14:creationId xmlns:p14="http://schemas.microsoft.com/office/powerpoint/2010/main" val="1130814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Absent – other authorised reasons</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The pupil is suspended from school or permanently excluded from school, but their name is still entered in the admission register, and no alternative provision has been made for the pupil to continue with education.</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972455"/>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E </a:t>
            </a:r>
            <a:r>
              <a:rPr lang="en-GB" sz="1800">
                <a:latin typeface="Arial" panose="020B0604020202020204" pitchFamily="34" charset="0"/>
                <a:cs typeface="Arial" panose="020B0604020202020204" pitchFamily="34" charset="0"/>
              </a:rPr>
              <a:t>– excluded</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authorised absence</a:t>
            </a:r>
          </a:p>
        </p:txBody>
      </p:sp>
    </p:spTree>
    <p:extLst>
      <p:ext uri="{BB962C8B-B14F-4D97-AF65-F5344CB8AC3E}">
        <p14:creationId xmlns:p14="http://schemas.microsoft.com/office/powerpoint/2010/main" val="999890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Absent – leave of absence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Used for sessions where a non-compulsory school aged pupil’s timetable does not require them to attend </a:t>
            </a:r>
          </a:p>
          <a:p>
            <a:pPr marL="514350" indent="-514350">
              <a:buFont typeface="Wingdings" panose="05000000000000000000" pitchFamily="2" charset="2"/>
              <a:buChar char="Ø"/>
            </a:pPr>
            <a:r>
              <a:rPr lang="en-GB" sz="1800"/>
              <a:t>Where the pupil is absent when timetabled to attend the school, the absence must be recorded using the appropriate absence code, not Code X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972455"/>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X </a:t>
            </a:r>
            <a:r>
              <a:rPr lang="en-GB" sz="1800">
                <a:latin typeface="Arial" panose="020B0604020202020204" pitchFamily="34" charset="0"/>
                <a:cs typeface="Arial" panose="020B0604020202020204" pitchFamily="34" charset="0"/>
              </a:rPr>
              <a:t>– non-compulsory school age pupil not require to attend school</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not a possible attendance</a:t>
            </a:r>
          </a:p>
        </p:txBody>
      </p:sp>
    </p:spTree>
    <p:extLst>
      <p:ext uri="{BB962C8B-B14F-4D97-AF65-F5344CB8AC3E}">
        <p14:creationId xmlns:p14="http://schemas.microsoft.com/office/powerpoint/2010/main" val="2165866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1" y="1012425"/>
            <a:ext cx="3932237" cy="1332412"/>
          </a:xfrm>
        </p:spPr>
        <p:txBody>
          <a:bodyPr>
            <a:normAutofit/>
          </a:bodyPr>
          <a:lstStyle/>
          <a:p>
            <a:r>
              <a:rPr lang="en-GB" sz="2800">
                <a:latin typeface="Arial" panose="020B0604020202020204" pitchFamily="34" charset="0"/>
                <a:cs typeface="Arial" panose="020B0604020202020204" pitchFamily="34" charset="0"/>
              </a:rPr>
              <a:t>Absent – unable to attend because of unavoidable cause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Only covers scenarios where the local authority has a legal duty to provide the pupil with transport and it has not yet been arranged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90400" y="2969326"/>
            <a:ext cx="3932237" cy="919348"/>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Q </a:t>
            </a:r>
            <a:r>
              <a:rPr lang="en-GB" sz="1800">
                <a:latin typeface="Arial" panose="020B0604020202020204" pitchFamily="34" charset="0"/>
                <a:cs typeface="Arial" panose="020B0604020202020204" pitchFamily="34" charset="0"/>
              </a:rPr>
              <a:t>– lack of access arrangements</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not a possible attendance</a:t>
            </a:r>
          </a:p>
        </p:txBody>
      </p:sp>
    </p:spTree>
    <p:extLst>
      <p:ext uri="{BB962C8B-B14F-4D97-AF65-F5344CB8AC3E}">
        <p14:creationId xmlns:p14="http://schemas.microsoft.com/office/powerpoint/2010/main" val="137297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1" y="1012425"/>
            <a:ext cx="3932237" cy="1332412"/>
          </a:xfrm>
        </p:spPr>
        <p:txBody>
          <a:bodyPr>
            <a:normAutofit/>
          </a:bodyPr>
          <a:lstStyle/>
          <a:p>
            <a:r>
              <a:rPr lang="en-GB" sz="2800">
                <a:latin typeface="Arial" panose="020B0604020202020204" pitchFamily="34" charset="0"/>
                <a:cs typeface="Arial" panose="020B0604020202020204" pitchFamily="34" charset="0"/>
              </a:rPr>
              <a:t>Absent – unable to attend because of unavoidable cause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The pupil is unable to attend because the school is not within walking distance of their home and the transport to and from the school that is normally provided is not available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90400" y="2969326"/>
            <a:ext cx="3932237" cy="919348"/>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Y1 </a:t>
            </a:r>
            <a:r>
              <a:rPr lang="en-GB" sz="1800">
                <a:latin typeface="Arial" panose="020B0604020202020204" pitchFamily="34" charset="0"/>
                <a:cs typeface="Arial" panose="020B0604020202020204" pitchFamily="34" charset="0"/>
              </a:rPr>
              <a:t>– transport normally provide not available</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not a possible attendance</a:t>
            </a:r>
          </a:p>
        </p:txBody>
      </p:sp>
    </p:spTree>
    <p:extLst>
      <p:ext uri="{BB962C8B-B14F-4D97-AF65-F5344CB8AC3E}">
        <p14:creationId xmlns:p14="http://schemas.microsoft.com/office/powerpoint/2010/main" val="383328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E43356-B020-CCBC-334A-8247AF2DDD57}"/>
              </a:ext>
            </a:extLst>
          </p:cNvPr>
          <p:cNvSpPr>
            <a:spLocks noGrp="1"/>
          </p:cNvSpPr>
          <p:nvPr>
            <p:ph type="ctrTitle"/>
          </p:nvPr>
        </p:nvSpPr>
        <p:spPr>
          <a:xfrm>
            <a:off x="925090" y="3220255"/>
            <a:ext cx="7296081" cy="555109"/>
          </a:xfrm>
        </p:spPr>
        <p:txBody>
          <a:bodyPr/>
          <a:lstStyle/>
          <a:p>
            <a:r>
              <a:rPr lang="en-GB" dirty="0">
                <a:latin typeface="Arial" panose="020B0604020202020204" pitchFamily="34" charset="0"/>
                <a:cs typeface="Arial" panose="020B0604020202020204" pitchFamily="34" charset="0"/>
              </a:rPr>
              <a:t>School attendance register and overview of changes</a:t>
            </a:r>
          </a:p>
        </p:txBody>
      </p:sp>
      <p:sp>
        <p:nvSpPr>
          <p:cNvPr id="9" name="Text Placeholder 2">
            <a:extLst>
              <a:ext uri="{FF2B5EF4-FFF2-40B4-BE49-F238E27FC236}">
                <a16:creationId xmlns:a16="http://schemas.microsoft.com/office/drawing/2014/main" id="{88DB0CFD-652F-D1EF-0562-6986ADF27D61}"/>
              </a:ext>
            </a:extLst>
          </p:cNvPr>
          <p:cNvSpPr>
            <a:spLocks noGrp="1"/>
          </p:cNvSpPr>
          <p:nvPr>
            <p:ph type="body" sz="quarter" idx="10"/>
          </p:nvPr>
        </p:nvSpPr>
        <p:spPr>
          <a:xfrm>
            <a:off x="641555" y="6253382"/>
            <a:ext cx="3229663" cy="374650"/>
          </a:xfrm>
        </p:spPr>
        <p:txBody>
          <a:bodyPr/>
          <a:lstStyle/>
          <a:p>
            <a:r>
              <a:rPr lang="en-GB" b="1"/>
              <a:t>May 2024</a:t>
            </a:r>
          </a:p>
        </p:txBody>
      </p:sp>
    </p:spTree>
    <p:extLst>
      <p:ext uri="{BB962C8B-B14F-4D97-AF65-F5344CB8AC3E}">
        <p14:creationId xmlns:p14="http://schemas.microsoft.com/office/powerpoint/2010/main" val="1276852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1" y="1012425"/>
            <a:ext cx="3932237" cy="1332412"/>
          </a:xfrm>
        </p:spPr>
        <p:txBody>
          <a:bodyPr>
            <a:normAutofit/>
          </a:bodyPr>
          <a:lstStyle/>
          <a:p>
            <a:r>
              <a:rPr lang="en-GB" sz="2800">
                <a:latin typeface="Arial" panose="020B0604020202020204" pitchFamily="34" charset="0"/>
                <a:cs typeface="Arial" panose="020B0604020202020204" pitchFamily="34" charset="0"/>
              </a:rPr>
              <a:t>Absent – unable to attend because of unavoidable cause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The pupil is unable to attend school because of widespread disruption to travel caused by local , national or international emergency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90400" y="2969326"/>
            <a:ext cx="3932237" cy="919348"/>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Y2 </a:t>
            </a:r>
            <a:r>
              <a:rPr lang="en-GB" sz="1800">
                <a:latin typeface="Arial" panose="020B0604020202020204" pitchFamily="34" charset="0"/>
                <a:cs typeface="Arial" panose="020B0604020202020204" pitchFamily="34" charset="0"/>
              </a:rPr>
              <a:t>– widespread disruption to travel</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not a possible attendance</a:t>
            </a:r>
          </a:p>
        </p:txBody>
      </p:sp>
    </p:spTree>
    <p:extLst>
      <p:ext uri="{BB962C8B-B14F-4D97-AF65-F5344CB8AC3E}">
        <p14:creationId xmlns:p14="http://schemas.microsoft.com/office/powerpoint/2010/main" val="2670757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1" y="1012425"/>
            <a:ext cx="3932237" cy="1332412"/>
          </a:xfrm>
        </p:spPr>
        <p:txBody>
          <a:bodyPr>
            <a:normAutofit/>
          </a:bodyPr>
          <a:lstStyle/>
          <a:p>
            <a:r>
              <a:rPr lang="en-GB" sz="2800">
                <a:latin typeface="Arial" panose="020B0604020202020204" pitchFamily="34" charset="0"/>
                <a:cs typeface="Arial" panose="020B0604020202020204" pitchFamily="34" charset="0"/>
              </a:rPr>
              <a:t>Absent – unable to attend because of unavoidable cause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Part of the school premises is unavoidably out of use and the pupil is one of those the school considers cannot practicably be accommodated in </a:t>
            </a:r>
            <a:r>
              <a:rPr lang="en-GB" sz="1800" err="1"/>
              <a:t>thoe</a:t>
            </a:r>
            <a:r>
              <a:rPr lang="en-GB" sz="1800"/>
              <a:t> parts of the premises that remain in use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90400" y="2969326"/>
            <a:ext cx="3932237" cy="919348"/>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Y3 </a:t>
            </a:r>
            <a:r>
              <a:rPr lang="en-GB" sz="1800">
                <a:latin typeface="Arial" panose="020B0604020202020204" pitchFamily="34" charset="0"/>
                <a:cs typeface="Arial" panose="020B0604020202020204" pitchFamily="34" charset="0"/>
              </a:rPr>
              <a:t>– part of the school premises closed</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not a possible attendance</a:t>
            </a:r>
          </a:p>
        </p:txBody>
      </p:sp>
    </p:spTree>
    <p:extLst>
      <p:ext uri="{BB962C8B-B14F-4D97-AF65-F5344CB8AC3E}">
        <p14:creationId xmlns:p14="http://schemas.microsoft.com/office/powerpoint/2010/main" val="1675388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1" y="1012425"/>
            <a:ext cx="3932237" cy="1332412"/>
          </a:xfrm>
        </p:spPr>
        <p:txBody>
          <a:bodyPr>
            <a:normAutofit/>
          </a:bodyPr>
          <a:lstStyle/>
          <a:p>
            <a:r>
              <a:rPr lang="en-GB" sz="2800">
                <a:latin typeface="Arial" panose="020B0604020202020204" pitchFamily="34" charset="0"/>
                <a:cs typeface="Arial" panose="020B0604020202020204" pitchFamily="34" charset="0"/>
              </a:rPr>
              <a:t>Absent – unable to attend because of unavoidable cause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Where a school was planned to be open for a session, but the school is closed unexpectedly, the attendance register is not taken because there is no school session. </a:t>
            </a:r>
          </a:p>
          <a:p>
            <a:pPr marL="514350" indent="-514350">
              <a:buFont typeface="Wingdings" panose="05000000000000000000" pitchFamily="2" charset="2"/>
              <a:buChar char="Ø"/>
            </a:pPr>
            <a:r>
              <a:rPr lang="en-GB" sz="1800"/>
              <a:t>Instead, every pupil listed in the admission register at the time must be marked with code Y4 to record the fact the school is closed unexpectedly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90400" y="2969326"/>
            <a:ext cx="3932237" cy="919348"/>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Y4 </a:t>
            </a:r>
            <a:r>
              <a:rPr lang="en-GB" sz="1800">
                <a:latin typeface="Arial" panose="020B0604020202020204" pitchFamily="34" charset="0"/>
                <a:cs typeface="Arial" panose="020B0604020202020204" pitchFamily="34" charset="0"/>
              </a:rPr>
              <a:t>– whole school site closed</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not a possible attendance</a:t>
            </a:r>
          </a:p>
        </p:txBody>
      </p:sp>
    </p:spTree>
    <p:extLst>
      <p:ext uri="{BB962C8B-B14F-4D97-AF65-F5344CB8AC3E}">
        <p14:creationId xmlns:p14="http://schemas.microsoft.com/office/powerpoint/2010/main" val="2982193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1" y="1012425"/>
            <a:ext cx="3932237" cy="1332412"/>
          </a:xfrm>
        </p:spPr>
        <p:txBody>
          <a:bodyPr>
            <a:normAutofit/>
          </a:bodyPr>
          <a:lstStyle/>
          <a:p>
            <a:r>
              <a:rPr lang="en-GB" sz="2800">
                <a:latin typeface="Arial" panose="020B0604020202020204" pitchFamily="34" charset="0"/>
                <a:cs typeface="Arial" panose="020B0604020202020204" pitchFamily="34" charset="0"/>
              </a:rPr>
              <a:t>Absent – unable to attend because of unavoidable cause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The pupil is unable to attend the school because they are in police detention, remanded to youth detention awaiting trial or sentencing or detained under a sentence of detention </a:t>
            </a:r>
          </a:p>
          <a:p>
            <a:pPr marL="514350" indent="-5143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90400" y="2969326"/>
            <a:ext cx="3932237" cy="919348"/>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Y5 </a:t>
            </a:r>
            <a:r>
              <a:rPr lang="en-GB" sz="1800">
                <a:latin typeface="Arial" panose="020B0604020202020204" pitchFamily="34" charset="0"/>
                <a:cs typeface="Arial" panose="020B0604020202020204" pitchFamily="34" charset="0"/>
              </a:rPr>
              <a:t>– pupil is in criminal justice detention</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not a possible attendance</a:t>
            </a:r>
          </a:p>
        </p:txBody>
      </p:sp>
    </p:spTree>
    <p:extLst>
      <p:ext uri="{BB962C8B-B14F-4D97-AF65-F5344CB8AC3E}">
        <p14:creationId xmlns:p14="http://schemas.microsoft.com/office/powerpoint/2010/main" val="1213776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1" y="1012425"/>
            <a:ext cx="3932237" cy="1332412"/>
          </a:xfrm>
        </p:spPr>
        <p:txBody>
          <a:bodyPr>
            <a:normAutofit/>
          </a:bodyPr>
          <a:lstStyle/>
          <a:p>
            <a:r>
              <a:rPr lang="en-GB" sz="2800">
                <a:latin typeface="Arial" panose="020B0604020202020204" pitchFamily="34" charset="0"/>
                <a:cs typeface="Arial" panose="020B0604020202020204" pitchFamily="34" charset="0"/>
              </a:rPr>
              <a:t>Absent – unable to attend because of unavoidable cause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The pupil is prevented from attending because their attendance at school would be contrary to guidance or legislation relating to the incidence or transmission of infection or disease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90400" y="2969326"/>
            <a:ext cx="3932237" cy="919348"/>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Y6 </a:t>
            </a:r>
            <a:r>
              <a:rPr lang="en-GB" sz="1800">
                <a:latin typeface="Arial" panose="020B0604020202020204" pitchFamily="34" charset="0"/>
                <a:cs typeface="Arial" panose="020B0604020202020204" pitchFamily="34" charset="0"/>
              </a:rPr>
              <a:t>– acting in accordance with public health guidance or law</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not a possible attendance</a:t>
            </a:r>
          </a:p>
        </p:txBody>
      </p:sp>
    </p:spTree>
    <p:extLst>
      <p:ext uri="{BB962C8B-B14F-4D97-AF65-F5344CB8AC3E}">
        <p14:creationId xmlns:p14="http://schemas.microsoft.com/office/powerpoint/2010/main" val="794884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1" y="1012425"/>
            <a:ext cx="3932237" cy="1332412"/>
          </a:xfrm>
        </p:spPr>
        <p:txBody>
          <a:bodyPr>
            <a:normAutofit/>
          </a:bodyPr>
          <a:lstStyle/>
          <a:p>
            <a:r>
              <a:rPr lang="en-GB" sz="2800">
                <a:latin typeface="Arial" panose="020B0604020202020204" pitchFamily="34" charset="0"/>
                <a:cs typeface="Arial" panose="020B0604020202020204" pitchFamily="34" charset="0"/>
              </a:rPr>
              <a:t>Absent – unable to attend because of unavoidable cause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An unavoidable cause that is not covered by one of the other ‘unable to attend’ codes detailed above</a:t>
            </a:r>
          </a:p>
          <a:p>
            <a:pPr marL="514350" indent="-514350">
              <a:buFont typeface="Wingdings" panose="05000000000000000000" pitchFamily="2" charset="2"/>
              <a:buChar char="Ø"/>
            </a:pPr>
            <a:r>
              <a:rPr lang="en-GB" sz="1800"/>
              <a:t>Will be very seldomly used – only in an extreme  emergency situation where the pupil is prevented from attending the session </a:t>
            </a:r>
          </a:p>
          <a:p>
            <a:pPr marL="514350" indent="-514350">
              <a:buFont typeface="Wingdings" panose="05000000000000000000" pitchFamily="2" charset="2"/>
              <a:buChar char="Ø"/>
            </a:pPr>
            <a:r>
              <a:rPr lang="en-GB" sz="1800"/>
              <a:t>The unavoidable cause must be something that affects the pupil, not the parent </a:t>
            </a:r>
          </a:p>
          <a:p>
            <a:pPr marL="514350" indent="-514350">
              <a:buFont typeface="Wingdings" panose="05000000000000000000" pitchFamily="2" charset="2"/>
              <a:buChar char="Ø"/>
            </a:pPr>
            <a:r>
              <a:rPr lang="en-GB" sz="1800"/>
              <a:t>Schools must also record the nature of the unavoidable cause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90400" y="2969326"/>
            <a:ext cx="3932237" cy="919348"/>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Y7 </a:t>
            </a:r>
            <a:r>
              <a:rPr lang="en-GB" sz="1800">
                <a:latin typeface="Arial" panose="020B0604020202020204" pitchFamily="34" charset="0"/>
                <a:cs typeface="Arial" panose="020B0604020202020204" pitchFamily="34" charset="0"/>
              </a:rPr>
              <a:t>– any other unavoidable cause</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not a possible attendance</a:t>
            </a:r>
          </a:p>
        </p:txBody>
      </p:sp>
    </p:spTree>
    <p:extLst>
      <p:ext uri="{BB962C8B-B14F-4D97-AF65-F5344CB8AC3E}">
        <p14:creationId xmlns:p14="http://schemas.microsoft.com/office/powerpoint/2010/main" val="52632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1012425"/>
            <a:ext cx="3932237" cy="919348"/>
          </a:xfrm>
        </p:spPr>
        <p:txBody>
          <a:bodyPr>
            <a:normAutofit/>
          </a:bodyPr>
          <a:lstStyle/>
          <a:p>
            <a:r>
              <a:rPr lang="en-GB" sz="2800">
                <a:latin typeface="Arial" panose="020B0604020202020204" pitchFamily="34" charset="0"/>
                <a:cs typeface="Arial" panose="020B0604020202020204" pitchFamily="34" charset="0"/>
              </a:rPr>
              <a:t>Absent – unauthorised absence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The school has not granted a leave of absence and pupil is absent for the purpose of a holiday </a:t>
            </a:r>
          </a:p>
          <a:p>
            <a:pPr marL="514350" indent="-514350">
              <a:buFont typeface="Wingdings" panose="05000000000000000000" pitchFamily="2" charset="2"/>
              <a:buChar char="Ø"/>
            </a:pPr>
            <a:r>
              <a:rPr lang="en-GB" sz="1800"/>
              <a:t>A school cannot grant a leave of absence retrospectively. If the parent did not apply in advance, leave of absence should not be granted.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90400" y="2748057"/>
            <a:ext cx="3932237" cy="919348"/>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G </a:t>
            </a:r>
            <a:r>
              <a:rPr lang="en-GB" sz="1800">
                <a:latin typeface="Arial" panose="020B0604020202020204" pitchFamily="34" charset="0"/>
                <a:cs typeface="Arial" panose="020B0604020202020204" pitchFamily="34" charset="0"/>
              </a:rPr>
              <a:t>– holiday not granted by the school</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unauthorised absence</a:t>
            </a:r>
          </a:p>
        </p:txBody>
      </p:sp>
    </p:spTree>
    <p:extLst>
      <p:ext uri="{BB962C8B-B14F-4D97-AF65-F5344CB8AC3E}">
        <p14:creationId xmlns:p14="http://schemas.microsoft.com/office/powerpoint/2010/main" val="42356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1" y="1012425"/>
            <a:ext cx="3932237" cy="919348"/>
          </a:xfrm>
        </p:spPr>
        <p:txBody>
          <a:bodyPr>
            <a:normAutofit/>
          </a:bodyPr>
          <a:lstStyle/>
          <a:p>
            <a:r>
              <a:rPr lang="en-GB" sz="2800">
                <a:latin typeface="Arial" panose="020B0604020202020204" pitchFamily="34" charset="0"/>
                <a:cs typeface="Arial" panose="020B0604020202020204" pitchFamily="34" charset="0"/>
              </a:rPr>
              <a:t>Absent – unauthorised absence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When the reason for absence has not yet been established before the register closes, the absence must be recorded with code N</a:t>
            </a:r>
          </a:p>
          <a:p>
            <a:pPr marL="514350" indent="-514350">
              <a:buFont typeface="Wingdings" panose="05000000000000000000" pitchFamily="2" charset="2"/>
              <a:buChar char="Ø"/>
            </a:pPr>
            <a:r>
              <a:rPr lang="en-GB" sz="1800"/>
              <a:t>Where Code N is used, the correct absence code should be entered as soon as the reason is ascertained </a:t>
            </a:r>
          </a:p>
          <a:p>
            <a:pPr marL="514350" indent="-514350">
              <a:buFont typeface="Wingdings" panose="05000000000000000000" pitchFamily="2" charset="2"/>
              <a:buChar char="Ø"/>
            </a:pPr>
            <a:r>
              <a:rPr lang="en-GB" sz="1800"/>
              <a:t>If a reason for absence cannot be established within 5 school days, schools must amend the pupil’s record to Code O</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90401" y="2735644"/>
            <a:ext cx="3932237" cy="919348"/>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N </a:t>
            </a:r>
            <a:r>
              <a:rPr lang="en-GB" sz="1800">
                <a:latin typeface="Arial" panose="020B0604020202020204" pitchFamily="34" charset="0"/>
                <a:cs typeface="Arial" panose="020B0604020202020204" pitchFamily="34" charset="0"/>
              </a:rPr>
              <a:t>– reason for absence not yet established</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unauthorised absence</a:t>
            </a:r>
          </a:p>
        </p:txBody>
      </p:sp>
    </p:spTree>
    <p:extLst>
      <p:ext uri="{BB962C8B-B14F-4D97-AF65-F5344CB8AC3E}">
        <p14:creationId xmlns:p14="http://schemas.microsoft.com/office/powerpoint/2010/main" val="3523945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1" y="1012425"/>
            <a:ext cx="3932237" cy="919348"/>
          </a:xfrm>
        </p:spPr>
        <p:txBody>
          <a:bodyPr>
            <a:normAutofit/>
          </a:bodyPr>
          <a:lstStyle/>
          <a:p>
            <a:r>
              <a:rPr lang="en-GB" sz="2800">
                <a:latin typeface="Arial" panose="020B0604020202020204" pitchFamily="34" charset="0"/>
                <a:cs typeface="Arial" panose="020B0604020202020204" pitchFamily="34" charset="0"/>
              </a:rPr>
              <a:t>Absent – unauthorised absence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Where no reason for absence is established or school is not satisfied that the reason given is one that would be recorded using one of the codes statistically classified as authorised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90401" y="2748057"/>
            <a:ext cx="3932237" cy="919348"/>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O </a:t>
            </a:r>
            <a:r>
              <a:rPr lang="en-GB" sz="1800">
                <a:latin typeface="Arial" panose="020B0604020202020204" pitchFamily="34" charset="0"/>
                <a:cs typeface="Arial" panose="020B0604020202020204" pitchFamily="34" charset="0"/>
              </a:rPr>
              <a:t>– absent in other unknown circumstances</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unauthorised absence</a:t>
            </a:r>
          </a:p>
        </p:txBody>
      </p:sp>
    </p:spTree>
    <p:extLst>
      <p:ext uri="{BB962C8B-B14F-4D97-AF65-F5344CB8AC3E}">
        <p14:creationId xmlns:p14="http://schemas.microsoft.com/office/powerpoint/2010/main" val="3195594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1" y="1012425"/>
            <a:ext cx="3932237" cy="919348"/>
          </a:xfrm>
        </p:spPr>
        <p:txBody>
          <a:bodyPr>
            <a:normAutofit/>
          </a:bodyPr>
          <a:lstStyle/>
          <a:p>
            <a:r>
              <a:rPr lang="en-GB" sz="2800">
                <a:latin typeface="Arial" panose="020B0604020202020204" pitchFamily="34" charset="0"/>
                <a:cs typeface="Arial" panose="020B0604020202020204" pitchFamily="34" charset="0"/>
              </a:rPr>
              <a:t>Absent – unauthorised absence</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Where a pupil has arrived late after the register has closed but before the end of the session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90400" y="2748057"/>
            <a:ext cx="3932237" cy="919348"/>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U </a:t>
            </a:r>
            <a:r>
              <a:rPr lang="en-GB" sz="1800">
                <a:latin typeface="Arial" panose="020B0604020202020204" pitchFamily="34" charset="0"/>
                <a:cs typeface="Arial" panose="020B0604020202020204" pitchFamily="34" charset="0"/>
              </a:rPr>
              <a:t>– arrived in school after registration closed</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unauthorised absence</a:t>
            </a:r>
          </a:p>
        </p:txBody>
      </p:sp>
    </p:spTree>
    <p:extLst>
      <p:ext uri="{BB962C8B-B14F-4D97-AF65-F5344CB8AC3E}">
        <p14:creationId xmlns:p14="http://schemas.microsoft.com/office/powerpoint/2010/main" val="98734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09FEDF-DE77-58FE-97D6-1875EFBE263B}"/>
              </a:ext>
            </a:extLst>
          </p:cNvPr>
          <p:cNvSpPr>
            <a:spLocks noGrp="1"/>
          </p:cNvSpPr>
          <p:nvPr>
            <p:ph idx="1"/>
          </p:nvPr>
        </p:nvSpPr>
        <p:spPr>
          <a:xfrm>
            <a:off x="764242" y="1109272"/>
            <a:ext cx="10515600" cy="4960114"/>
          </a:xfrm>
        </p:spPr>
        <p:txBody>
          <a:bodyPr>
            <a:normAutofit lnSpcReduction="10000"/>
          </a:bodyPr>
          <a:lstStyle/>
          <a:p>
            <a:pPr>
              <a:buFont typeface="Wingdings" panose="05000000000000000000" pitchFamily="2" charset="2"/>
              <a:buChar char="Ø"/>
            </a:pPr>
            <a:r>
              <a:rPr lang="en-GB" sz="1800">
                <a:latin typeface="Arial" panose="020B0604020202020204" pitchFamily="34" charset="0"/>
                <a:cs typeface="Arial" panose="020B0604020202020204" pitchFamily="34" charset="0"/>
              </a:rPr>
              <a:t>From 19</a:t>
            </a:r>
            <a:r>
              <a:rPr lang="en-GB" sz="1800" baseline="30000">
                <a:latin typeface="Arial" panose="020B0604020202020204" pitchFamily="34" charset="0"/>
                <a:cs typeface="Arial" panose="020B0604020202020204" pitchFamily="34" charset="0"/>
              </a:rPr>
              <a:t>th</a:t>
            </a:r>
            <a:r>
              <a:rPr lang="en-GB" sz="1800">
                <a:latin typeface="Arial" panose="020B0604020202020204" pitchFamily="34" charset="0"/>
                <a:cs typeface="Arial" panose="020B0604020202020204" pitchFamily="34" charset="0"/>
              </a:rPr>
              <a:t> August 2024, registers must be kept in accordance with the School Attendance (Pupil Registration) (England) Regulations 2024</a:t>
            </a:r>
          </a:p>
          <a:p>
            <a:pPr marL="0" indent="0">
              <a:buNone/>
            </a:pPr>
            <a:endParaRPr lang="en-GB" sz="1800">
              <a:latin typeface="Arial" panose="020B0604020202020204" pitchFamily="34" charset="0"/>
              <a:cs typeface="Arial" panose="020B0604020202020204" pitchFamily="34" charset="0"/>
            </a:endParaRPr>
          </a:p>
          <a:p>
            <a:pPr>
              <a:buFont typeface="Wingdings" panose="05000000000000000000" pitchFamily="2" charset="2"/>
              <a:buChar char="Ø"/>
            </a:pPr>
            <a:r>
              <a:rPr lang="en-GB" sz="1800">
                <a:latin typeface="Arial" panose="020B0604020202020204" pitchFamily="34" charset="0"/>
                <a:cs typeface="Arial" panose="020B0604020202020204" pitchFamily="34" charset="0"/>
              </a:rPr>
              <a:t>All schools, except those where all pupils are boarders, must keep an attendance register</a:t>
            </a:r>
          </a:p>
          <a:p>
            <a:pPr>
              <a:buFont typeface="Wingdings" panose="05000000000000000000" pitchFamily="2" charset="2"/>
              <a:buChar char="Ø"/>
            </a:pPr>
            <a:endParaRPr lang="en-GB" sz="1800">
              <a:latin typeface="Arial" panose="020B0604020202020204" pitchFamily="34" charset="0"/>
              <a:cs typeface="Arial" panose="020B0604020202020204" pitchFamily="34" charset="0"/>
            </a:endParaRPr>
          </a:p>
          <a:p>
            <a:pPr>
              <a:buFont typeface="Wingdings" panose="05000000000000000000" pitchFamily="2" charset="2"/>
              <a:buChar char="Ø"/>
            </a:pPr>
            <a:r>
              <a:rPr lang="en-GB" sz="1800">
                <a:latin typeface="Arial" panose="020B0604020202020204" pitchFamily="34" charset="0"/>
                <a:cs typeface="Arial" panose="020B0604020202020204" pitchFamily="34" charset="0"/>
              </a:rPr>
              <a:t>Schools cannot delete a pupil’s name from the attendance register unless they have a reason to delete the pupil’s name from the admission register</a:t>
            </a:r>
          </a:p>
          <a:p>
            <a:pPr>
              <a:buFont typeface="Wingdings" panose="05000000000000000000" pitchFamily="2" charset="2"/>
              <a:buChar char="Ø"/>
            </a:pPr>
            <a:endParaRPr lang="en-GB" sz="1800">
              <a:latin typeface="Arial" panose="020B0604020202020204" pitchFamily="34" charset="0"/>
              <a:cs typeface="Arial" panose="020B0604020202020204" pitchFamily="34" charset="0"/>
            </a:endParaRPr>
          </a:p>
          <a:p>
            <a:pPr>
              <a:buFont typeface="Wingdings" panose="05000000000000000000" pitchFamily="2" charset="2"/>
              <a:buChar char="Ø"/>
            </a:pPr>
            <a:r>
              <a:rPr lang="en-GB" sz="1800">
                <a:latin typeface="Arial" panose="020B0604020202020204" pitchFamily="34" charset="0"/>
                <a:cs typeface="Arial" panose="020B0604020202020204" pitchFamily="34" charset="0"/>
              </a:rPr>
              <a:t>Schools must take the attendance register at the beginning of each morning session and once during each afternoon session</a:t>
            </a:r>
          </a:p>
          <a:p>
            <a:pPr>
              <a:buFont typeface="Wingdings" panose="05000000000000000000" pitchFamily="2" charset="2"/>
              <a:buChar char="Ø"/>
            </a:pPr>
            <a:endParaRPr lang="en-GB" sz="1800">
              <a:latin typeface="Arial" panose="020B0604020202020204" pitchFamily="34" charset="0"/>
              <a:cs typeface="Arial" panose="020B0604020202020204" pitchFamily="34" charset="0"/>
            </a:endParaRPr>
          </a:p>
          <a:p>
            <a:pPr>
              <a:buFont typeface="Wingdings" panose="05000000000000000000" pitchFamily="2" charset="2"/>
              <a:buChar char="Ø"/>
            </a:pPr>
            <a:r>
              <a:rPr lang="en-GB" sz="1800">
                <a:latin typeface="Arial" panose="020B0604020202020204" pitchFamily="34" charset="0"/>
                <a:cs typeface="Arial" panose="020B0604020202020204" pitchFamily="34" charset="0"/>
              </a:rPr>
              <a:t>For every session the school is open, the most appropriate attendance and absence code must be recorded for every pupil on the register </a:t>
            </a:r>
          </a:p>
          <a:p>
            <a:pPr>
              <a:buFont typeface="Wingdings" panose="05000000000000000000" pitchFamily="2" charset="2"/>
              <a:buChar char="Ø"/>
            </a:pPr>
            <a:endParaRPr lang="en-GB" sz="1800">
              <a:latin typeface="Arial" panose="020B0604020202020204" pitchFamily="34" charset="0"/>
              <a:cs typeface="Arial" panose="020B0604020202020204" pitchFamily="34" charset="0"/>
            </a:endParaRPr>
          </a:p>
          <a:p>
            <a:pPr>
              <a:buFont typeface="Wingdings" panose="05000000000000000000" pitchFamily="2" charset="2"/>
              <a:buChar char="Ø"/>
            </a:pPr>
            <a:r>
              <a:rPr lang="en-GB" sz="1800">
                <a:latin typeface="Arial" panose="020B0604020202020204" pitchFamily="34" charset="0"/>
                <a:cs typeface="Arial" panose="020B0604020202020204" pitchFamily="34" charset="0"/>
              </a:rPr>
              <a:t>The register is a legal record of which pupils are present at the time the register is taken</a:t>
            </a:r>
          </a:p>
        </p:txBody>
      </p:sp>
      <p:sp>
        <p:nvSpPr>
          <p:cNvPr id="2" name="Title 1">
            <a:extLst>
              <a:ext uri="{FF2B5EF4-FFF2-40B4-BE49-F238E27FC236}">
                <a16:creationId xmlns:a16="http://schemas.microsoft.com/office/drawing/2014/main" id="{EA0B06AC-2C66-6433-6960-D7687522E2A4}"/>
              </a:ext>
            </a:extLst>
          </p:cNvPr>
          <p:cNvSpPr>
            <a:spLocks noGrp="1"/>
          </p:cNvSpPr>
          <p:nvPr>
            <p:ph type="title"/>
          </p:nvPr>
        </p:nvSpPr>
        <p:spPr>
          <a:xfrm>
            <a:off x="266700" y="36138"/>
            <a:ext cx="10515600" cy="1325563"/>
          </a:xfrm>
        </p:spPr>
        <p:txBody>
          <a:bodyPr>
            <a:normAutofit/>
          </a:bodyPr>
          <a:lstStyle/>
          <a:p>
            <a:r>
              <a:rPr lang="en-GB" sz="2400" b="1">
                <a:latin typeface="Arial" panose="020B0604020202020204" pitchFamily="34" charset="0"/>
                <a:cs typeface="Arial" panose="020B0604020202020204" pitchFamily="34" charset="0"/>
              </a:rPr>
              <a:t>The basics </a:t>
            </a: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622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30302"/>
            <a:ext cx="3932237" cy="627355"/>
          </a:xfrm>
        </p:spPr>
        <p:txBody>
          <a:bodyPr>
            <a:normAutofit/>
          </a:bodyPr>
          <a:lstStyle/>
          <a:p>
            <a:r>
              <a:rPr lang="en-GB" sz="2800">
                <a:latin typeface="Arial" panose="020B0604020202020204" pitchFamily="34" charset="0"/>
                <a:cs typeface="Arial" panose="020B0604020202020204" pitchFamily="34" charset="0"/>
              </a:rPr>
              <a:t>Administrative codes</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To enable schools to set up registers in advance of pupils joining the school to ease administrative burdens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90400" y="2560999"/>
            <a:ext cx="3932237" cy="919348"/>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Z </a:t>
            </a:r>
            <a:r>
              <a:rPr lang="en-GB" sz="1800">
                <a:latin typeface="Arial" panose="020B0604020202020204" pitchFamily="34" charset="0"/>
                <a:cs typeface="Arial" panose="020B0604020202020204" pitchFamily="34" charset="0"/>
              </a:rPr>
              <a:t>– prospective pupil not on admission register</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not collected for statistical purposes</a:t>
            </a:r>
          </a:p>
        </p:txBody>
      </p:sp>
    </p:spTree>
    <p:extLst>
      <p:ext uri="{BB962C8B-B14F-4D97-AF65-F5344CB8AC3E}">
        <p14:creationId xmlns:p14="http://schemas.microsoft.com/office/powerpoint/2010/main" val="2816902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30302"/>
            <a:ext cx="3932237" cy="627355"/>
          </a:xfrm>
        </p:spPr>
        <p:txBody>
          <a:bodyPr>
            <a:normAutofit/>
          </a:bodyPr>
          <a:lstStyle/>
          <a:p>
            <a:r>
              <a:rPr lang="en-GB" sz="2800">
                <a:latin typeface="Arial" panose="020B0604020202020204" pitchFamily="34" charset="0"/>
                <a:cs typeface="Arial" panose="020B0604020202020204" pitchFamily="34" charset="0"/>
              </a:rPr>
              <a:t>Administrative codes</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a:xfrm>
            <a:off x="5183189" y="687387"/>
            <a:ext cx="6172200" cy="4873625"/>
          </a:xfrm>
        </p:spPr>
        <p:txBody>
          <a:bodyPr>
            <a:normAutofit/>
          </a:bodyPr>
          <a:lstStyle/>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Whole closures that are known and planned in advance such as days between terms, half terms, bank holidays, weekends etc </a:t>
            </a:r>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a:p>
            <a:pPr marL="285750" indent="-285750">
              <a:buFont typeface="Wingdings" panose="05000000000000000000" pitchFamily="2" charset="2"/>
              <a:buChar char="Ø"/>
            </a:pPr>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90400" y="2560999"/>
            <a:ext cx="3932237" cy="919348"/>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 </a:t>
            </a:r>
            <a:r>
              <a:rPr lang="en-GB" sz="1800">
                <a:latin typeface="Arial" panose="020B0604020202020204" pitchFamily="34" charset="0"/>
                <a:cs typeface="Arial" panose="020B0604020202020204" pitchFamily="34" charset="0"/>
              </a:rPr>
              <a:t>– planned whole school closure</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not collected for statistical purposes</a:t>
            </a:r>
          </a:p>
        </p:txBody>
      </p:sp>
    </p:spTree>
    <p:extLst>
      <p:ext uri="{BB962C8B-B14F-4D97-AF65-F5344CB8AC3E}">
        <p14:creationId xmlns:p14="http://schemas.microsoft.com/office/powerpoint/2010/main" val="1557527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524000" y="1084289"/>
            <a:ext cx="9143999" cy="5773711"/>
          </a:xfrm>
          <a:prstGeom prst="rect">
            <a:avLst/>
          </a:prstGeom>
        </p:spPr>
      </p:pic>
      <p:sp>
        <p:nvSpPr>
          <p:cNvPr id="3" name="object 3"/>
          <p:cNvSpPr txBox="1"/>
          <p:nvPr/>
        </p:nvSpPr>
        <p:spPr>
          <a:xfrm>
            <a:off x="1603960" y="5879085"/>
            <a:ext cx="1744345" cy="182101"/>
          </a:xfrm>
          <a:prstGeom prst="rect">
            <a:avLst/>
          </a:prstGeom>
        </p:spPr>
        <p:txBody>
          <a:bodyPr vert="horz" wrap="square" lIns="0" tIns="12700" rIns="0" bIns="0" rtlCol="0">
            <a:spAutoFit/>
          </a:bodyPr>
          <a:lstStyle/>
          <a:p>
            <a:pPr marL="12700">
              <a:spcBef>
                <a:spcPts val="100"/>
              </a:spcBef>
            </a:pPr>
            <a:r>
              <a:rPr sz="1100" b="1">
                <a:latin typeface="Arial"/>
                <a:cs typeface="Arial"/>
              </a:rPr>
              <a:t>Department</a:t>
            </a:r>
            <a:r>
              <a:rPr sz="1100" b="1" spc="-35">
                <a:latin typeface="Arial"/>
                <a:cs typeface="Arial"/>
              </a:rPr>
              <a:t> </a:t>
            </a:r>
            <a:r>
              <a:rPr sz="1100" b="1">
                <a:latin typeface="Arial"/>
                <a:cs typeface="Arial"/>
              </a:rPr>
              <a:t>for</a:t>
            </a:r>
            <a:r>
              <a:rPr sz="1100" b="1" spc="-20">
                <a:latin typeface="Arial"/>
                <a:cs typeface="Arial"/>
              </a:rPr>
              <a:t> </a:t>
            </a:r>
            <a:r>
              <a:rPr sz="1100" b="1" spc="-10">
                <a:latin typeface="Arial"/>
                <a:cs typeface="Arial"/>
              </a:rPr>
              <a:t>Education</a:t>
            </a:r>
            <a:endParaRPr sz="1100">
              <a:latin typeface="Arial"/>
              <a:cs typeface="Arial"/>
            </a:endParaRPr>
          </a:p>
        </p:txBody>
      </p:sp>
      <p:sp>
        <p:nvSpPr>
          <p:cNvPr id="4" name="object 4"/>
          <p:cNvSpPr txBox="1"/>
          <p:nvPr/>
        </p:nvSpPr>
        <p:spPr>
          <a:xfrm>
            <a:off x="1603959" y="6482283"/>
            <a:ext cx="1529080" cy="182742"/>
          </a:xfrm>
          <a:prstGeom prst="rect">
            <a:avLst/>
          </a:prstGeom>
        </p:spPr>
        <p:txBody>
          <a:bodyPr vert="horz" wrap="square" lIns="0" tIns="13335" rIns="0" bIns="0" rtlCol="0">
            <a:spAutoFit/>
          </a:bodyPr>
          <a:lstStyle/>
          <a:p>
            <a:pPr marL="12700">
              <a:spcBef>
                <a:spcPts val="105"/>
              </a:spcBef>
            </a:pPr>
            <a:r>
              <a:rPr sz="1100">
                <a:latin typeface="Arial"/>
                <a:cs typeface="Arial"/>
              </a:rPr>
              <a:t>©</a:t>
            </a:r>
            <a:r>
              <a:rPr sz="1100" spc="-25">
                <a:latin typeface="Arial"/>
                <a:cs typeface="Arial"/>
              </a:rPr>
              <a:t> </a:t>
            </a:r>
            <a:r>
              <a:rPr sz="1100">
                <a:latin typeface="Arial"/>
                <a:cs typeface="Arial"/>
              </a:rPr>
              <a:t>Crown</a:t>
            </a:r>
            <a:r>
              <a:rPr sz="1100" spc="-20">
                <a:latin typeface="Arial"/>
                <a:cs typeface="Arial"/>
              </a:rPr>
              <a:t> </a:t>
            </a:r>
            <a:r>
              <a:rPr sz="1100">
                <a:latin typeface="Arial"/>
                <a:cs typeface="Arial"/>
              </a:rPr>
              <a:t>copyright</a:t>
            </a:r>
            <a:r>
              <a:rPr sz="1100" spc="-35">
                <a:latin typeface="Arial"/>
                <a:cs typeface="Arial"/>
              </a:rPr>
              <a:t> </a:t>
            </a:r>
            <a:r>
              <a:rPr sz="1100" spc="-20">
                <a:latin typeface="Arial"/>
                <a:cs typeface="Arial"/>
              </a:rPr>
              <a:t>202</a:t>
            </a:r>
            <a:r>
              <a:rPr lang="en-GB" sz="1100" spc="-20">
                <a:latin typeface="Arial"/>
                <a:cs typeface="Arial"/>
              </a:rPr>
              <a:t>4</a:t>
            </a:r>
            <a:endParaRPr sz="1100">
              <a:latin typeface="Arial"/>
              <a:cs typeface="Arial"/>
            </a:endParaRPr>
          </a:p>
        </p:txBody>
      </p:sp>
      <p:sp>
        <p:nvSpPr>
          <p:cNvPr id="5" name="object 5"/>
          <p:cNvSpPr txBox="1">
            <a:spLocks noGrp="1"/>
          </p:cNvSpPr>
          <p:nvPr>
            <p:ph type="title"/>
          </p:nvPr>
        </p:nvSpPr>
        <p:spPr>
          <a:xfrm>
            <a:off x="5124958" y="2638426"/>
            <a:ext cx="2054860" cy="513715"/>
          </a:xfrm>
          <a:prstGeom prst="rect">
            <a:avLst/>
          </a:prstGeom>
        </p:spPr>
        <p:txBody>
          <a:bodyPr vert="horz" wrap="square" lIns="0" tIns="13335" rIns="0" bIns="0" rtlCol="0" anchor="ctr">
            <a:spAutoFit/>
          </a:bodyPr>
          <a:lstStyle/>
          <a:p>
            <a:pPr marL="12700">
              <a:lnSpc>
                <a:spcPct val="100000"/>
              </a:lnSpc>
              <a:spcBef>
                <a:spcPts val="105"/>
              </a:spcBef>
            </a:pPr>
            <a:r>
              <a:rPr sz="3200">
                <a:solidFill>
                  <a:srgbClr val="000000"/>
                </a:solidFill>
              </a:rPr>
              <a:t>Thank</a:t>
            </a:r>
            <a:r>
              <a:rPr sz="3200" spc="-45">
                <a:solidFill>
                  <a:srgbClr val="000000"/>
                </a:solidFill>
              </a:rPr>
              <a:t> </a:t>
            </a:r>
            <a:r>
              <a:rPr sz="3200" spc="-25">
                <a:solidFill>
                  <a:srgbClr val="000000"/>
                </a:solidFill>
              </a:rPr>
              <a:t>you</a:t>
            </a:r>
            <a:endParaRPr sz="3200"/>
          </a:p>
        </p:txBody>
      </p:sp>
      <p:sp>
        <p:nvSpPr>
          <p:cNvPr id="6" name="object 6"/>
          <p:cNvSpPr txBox="1"/>
          <p:nvPr/>
        </p:nvSpPr>
        <p:spPr>
          <a:xfrm>
            <a:off x="4404867" y="3538805"/>
            <a:ext cx="3492500" cy="2011448"/>
          </a:xfrm>
          <a:prstGeom prst="rect">
            <a:avLst/>
          </a:prstGeom>
        </p:spPr>
        <p:txBody>
          <a:bodyPr vert="horz" wrap="square" lIns="0" tIns="13335" rIns="0" bIns="0" rtlCol="0" anchor="t">
            <a:spAutoFit/>
          </a:bodyPr>
          <a:lstStyle/>
          <a:p>
            <a:pPr marL="1270" algn="ctr">
              <a:spcBef>
                <a:spcPts val="105"/>
              </a:spcBef>
            </a:pPr>
            <a:r>
              <a:rPr sz="2000">
                <a:latin typeface="Arial"/>
                <a:cs typeface="Arial"/>
              </a:rPr>
              <a:t>Next</a:t>
            </a:r>
            <a:r>
              <a:rPr sz="2000" spc="-10">
                <a:latin typeface="Arial"/>
                <a:cs typeface="Arial"/>
              </a:rPr>
              <a:t> webinar:</a:t>
            </a:r>
            <a:endParaRPr sz="2000">
              <a:latin typeface="Arial"/>
              <a:cs typeface="Arial"/>
            </a:endParaRPr>
          </a:p>
          <a:p>
            <a:pPr>
              <a:spcBef>
                <a:spcPts val="10"/>
              </a:spcBef>
            </a:pPr>
            <a:endParaRPr sz="1900">
              <a:latin typeface="Arial"/>
              <a:cs typeface="Arial"/>
            </a:endParaRPr>
          </a:p>
          <a:p>
            <a:pPr marL="25400" marR="17780" algn="ctr">
              <a:lnSpc>
                <a:spcPts val="2160"/>
              </a:lnSpc>
            </a:pPr>
            <a:r>
              <a:rPr lang="en-GB" sz="2000">
                <a:latin typeface="Arial"/>
                <a:cs typeface="Arial"/>
              </a:rPr>
              <a:t>Overview of the National Framework for Penalty Notices</a:t>
            </a:r>
            <a:endParaRPr sz="2000">
              <a:latin typeface="Arial"/>
              <a:cs typeface="Arial"/>
            </a:endParaRPr>
          </a:p>
          <a:p>
            <a:pPr marL="3810" algn="ctr">
              <a:spcBef>
                <a:spcPts val="1890"/>
              </a:spcBef>
            </a:pPr>
            <a:r>
              <a:rPr lang="en-GB" sz="2000" b="1">
                <a:latin typeface="Arial"/>
                <a:cs typeface="Arial"/>
              </a:rPr>
              <a:t>4</a:t>
            </a:r>
            <a:r>
              <a:rPr lang="en-GB" sz="2000" b="1" baseline="30000">
                <a:latin typeface="Arial"/>
                <a:cs typeface="Arial"/>
              </a:rPr>
              <a:t>th</a:t>
            </a:r>
            <a:r>
              <a:rPr lang="en-GB" sz="2000" b="1">
                <a:latin typeface="Arial"/>
                <a:cs typeface="Arial"/>
              </a:rPr>
              <a:t> June 15:30-16:30</a:t>
            </a:r>
            <a:endParaRPr lang="en-GB" sz="20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766BD-306B-2446-09D6-F964AA106811}"/>
              </a:ext>
            </a:extLst>
          </p:cNvPr>
          <p:cNvSpPr>
            <a:spLocks noGrp="1"/>
          </p:cNvSpPr>
          <p:nvPr>
            <p:ph type="title"/>
          </p:nvPr>
        </p:nvSpPr>
        <p:spPr>
          <a:xfrm>
            <a:off x="340659" y="264535"/>
            <a:ext cx="10515600" cy="1325563"/>
          </a:xfrm>
        </p:spPr>
        <p:txBody>
          <a:bodyPr>
            <a:normAutofit/>
          </a:bodyPr>
          <a:lstStyle/>
          <a:p>
            <a:r>
              <a:rPr lang="en-GB" sz="2400" b="1">
                <a:latin typeface="Arial" panose="020B0604020202020204" pitchFamily="34" charset="0"/>
                <a:cs typeface="Arial" panose="020B0604020202020204" pitchFamily="34" charset="0"/>
              </a:rPr>
              <a:t>Changes from the new School Attendance (Pupil Registration) (England) Regulations 2024</a:t>
            </a:r>
            <a:endParaRPr lang="en-GB" sz="24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21A269-0262-71E5-2BEF-C92D0ECAE506}"/>
              </a:ext>
            </a:extLst>
          </p:cNvPr>
          <p:cNvSpPr>
            <a:spLocks noGrp="1"/>
          </p:cNvSpPr>
          <p:nvPr>
            <p:ph idx="1"/>
          </p:nvPr>
        </p:nvSpPr>
        <p:spPr>
          <a:xfrm>
            <a:off x="838200" y="1590098"/>
            <a:ext cx="10515600" cy="4817630"/>
          </a:xfrm>
        </p:spPr>
        <p:txBody>
          <a:bodyPr>
            <a:normAutofit fontScale="62500" lnSpcReduction="20000"/>
          </a:bodyPr>
          <a:lstStyle/>
          <a:p>
            <a:pPr marL="285750" indent="-285750">
              <a:lnSpc>
                <a:spcPct val="150000"/>
              </a:lnSpc>
              <a:buFont typeface="Wingdings" panose="05000000000000000000" pitchFamily="2" charset="2"/>
              <a:buChar char="Ø"/>
            </a:pPr>
            <a:r>
              <a:rPr lang="en-GB">
                <a:latin typeface="Arial" panose="020B0604020202020204" pitchFamily="34" charset="0"/>
                <a:cs typeface="Arial" panose="020B0604020202020204" pitchFamily="34" charset="0"/>
              </a:rPr>
              <a:t>Attendance register to be kept electronically – to improve the ability to analyse and share data.</a:t>
            </a:r>
          </a:p>
          <a:p>
            <a:pPr marL="0" indent="0">
              <a:lnSpc>
                <a:spcPct val="150000"/>
              </a:lnSpc>
              <a:buNone/>
            </a:pPr>
            <a:endParaRPr lang="en-GB">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en-GB">
                <a:latin typeface="Arial" panose="020B0604020202020204" pitchFamily="34" charset="0"/>
                <a:cs typeface="Arial" panose="020B0604020202020204" pitchFamily="34" charset="0"/>
              </a:rPr>
              <a:t>Entries in the attendance register to be preserved for six years – to enable schools to better review pupils’ attendance and absence.</a:t>
            </a:r>
          </a:p>
          <a:p>
            <a:pPr marL="285750" indent="-285750">
              <a:lnSpc>
                <a:spcPct val="150000"/>
              </a:lnSpc>
              <a:buFont typeface="Wingdings" panose="05000000000000000000" pitchFamily="2" charset="2"/>
              <a:buChar char="Ø"/>
            </a:pPr>
            <a:endParaRPr lang="en-GB">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en-GB">
                <a:latin typeface="Arial" panose="020B0604020202020204" pitchFamily="34" charset="0"/>
                <a:cs typeface="Arial" panose="020B0604020202020204" pitchFamily="34" charset="0"/>
              </a:rPr>
              <a:t>Attendance to be recorded the same way for pupils of compulsory school age and non-compulsory school age – to enable schools to better track attendance and absence for all pupils.</a:t>
            </a:r>
          </a:p>
          <a:p>
            <a:pPr marL="285750" indent="-285750">
              <a:lnSpc>
                <a:spcPct val="150000"/>
              </a:lnSpc>
              <a:buFont typeface="Wingdings" panose="05000000000000000000" pitchFamily="2" charset="2"/>
              <a:buChar char="Ø"/>
            </a:pPr>
            <a:endParaRPr lang="en-GB">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en-GB">
                <a:latin typeface="Arial" panose="020B0604020202020204" pitchFamily="34" charset="0"/>
                <a:cs typeface="Arial" panose="020B0604020202020204" pitchFamily="34" charset="0"/>
              </a:rPr>
              <a:t>Attendance register simplified into attendance and absence and mandate the use of a set of attendance and absence codes – to improve consistency and accuracy in recording across schools.</a:t>
            </a:r>
          </a:p>
          <a:p>
            <a:pPr marL="0" indent="0">
              <a:buNone/>
            </a:pPr>
            <a:endParaRPr lang="en-GB"/>
          </a:p>
        </p:txBody>
      </p:sp>
    </p:spTree>
    <p:extLst>
      <p:ext uri="{BB962C8B-B14F-4D97-AF65-F5344CB8AC3E}">
        <p14:creationId xmlns:p14="http://schemas.microsoft.com/office/powerpoint/2010/main" val="134100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2D82-D270-07A9-7969-C6736CCF2211}"/>
              </a:ext>
            </a:extLst>
          </p:cNvPr>
          <p:cNvSpPr>
            <a:spLocks noGrp="1"/>
          </p:cNvSpPr>
          <p:nvPr>
            <p:ph type="ctrTitle"/>
          </p:nvPr>
        </p:nvSpPr>
        <p:spPr>
          <a:xfrm>
            <a:off x="626945" y="2731564"/>
            <a:ext cx="7634148" cy="790775"/>
          </a:xfrm>
        </p:spPr>
        <p:txBody>
          <a:bodyPr/>
          <a:lstStyle/>
          <a:p>
            <a:r>
              <a:rPr lang="en-GB">
                <a:latin typeface="Arial" panose="020B0604020202020204" pitchFamily="34" charset="0"/>
                <a:cs typeface="Arial" panose="020B0604020202020204" pitchFamily="34" charset="0"/>
              </a:rPr>
              <a:t>Attendance and absence codes</a:t>
            </a:r>
          </a:p>
        </p:txBody>
      </p:sp>
    </p:spTree>
    <p:extLst>
      <p:ext uri="{BB962C8B-B14F-4D97-AF65-F5344CB8AC3E}">
        <p14:creationId xmlns:p14="http://schemas.microsoft.com/office/powerpoint/2010/main" val="328036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36612" y="987425"/>
            <a:ext cx="3932237" cy="674274"/>
          </a:xfrm>
        </p:spPr>
        <p:txBody>
          <a:bodyPr>
            <a:normAutofit/>
          </a:bodyPr>
          <a:lstStyle/>
          <a:p>
            <a:r>
              <a:rPr lang="en-GB" sz="2800">
                <a:latin typeface="Arial" panose="020B0604020202020204" pitchFamily="34" charset="0"/>
                <a:cs typeface="Arial" panose="020B0604020202020204" pitchFamily="34" charset="0"/>
              </a:rPr>
              <a:t>Attending the school</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p:txBody>
          <a:bodyPr>
            <a:normAutofit/>
          </a:bodyPr>
          <a:lstStyle/>
          <a:p>
            <a:pPr marL="514350" indent="-514350">
              <a:buFont typeface="Wingdings" panose="05000000000000000000" pitchFamily="2" charset="2"/>
              <a:buChar char="Ø"/>
            </a:pPr>
            <a:r>
              <a:rPr lang="en-GB" sz="1800"/>
              <a:t>Pupils must not be recorded as present if they are not in school during registration.</a:t>
            </a:r>
          </a:p>
          <a:p>
            <a:pPr marL="514350" indent="-514350">
              <a:buFont typeface="Wingdings" panose="05000000000000000000" pitchFamily="2" charset="2"/>
              <a:buChar char="Ø"/>
            </a:pPr>
            <a:endParaRPr lang="en-GB" sz="1800"/>
          </a:p>
          <a:p>
            <a:pPr marL="514350" indent="-514350">
              <a:buFont typeface="Wingdings" panose="05000000000000000000" pitchFamily="2" charset="2"/>
              <a:buChar char="Ø"/>
            </a:pPr>
            <a:r>
              <a:rPr lang="en-GB" sz="1800"/>
              <a:t>If a pupil were to leave the school premises after registration, the register should not be amended.</a:t>
            </a:r>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90400" y="2209724"/>
            <a:ext cx="3932237" cy="1586421"/>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 </a:t>
            </a:r>
            <a:r>
              <a:rPr lang="en-GB" sz="1800">
                <a:latin typeface="Arial" panose="020B0604020202020204" pitchFamily="34" charset="0"/>
                <a:cs typeface="Arial" panose="020B0604020202020204" pitchFamily="34" charset="0"/>
              </a:rPr>
              <a:t>- present at the school (morning session)</a:t>
            </a:r>
          </a:p>
          <a:p>
            <a:endParaRPr lang="en-GB" sz="1800">
              <a:latin typeface="Arial" panose="020B0604020202020204" pitchFamily="34" charset="0"/>
              <a:cs typeface="Arial" panose="020B0604020202020204" pitchFamily="34" charset="0"/>
            </a:endParaRPr>
          </a:p>
          <a:p>
            <a:r>
              <a:rPr lang="en-GB" sz="1800" b="1">
                <a:latin typeface="Arial" panose="020B0604020202020204" pitchFamily="34" charset="0"/>
                <a:cs typeface="Arial" panose="020B0604020202020204" pitchFamily="34" charset="0"/>
              </a:rPr>
              <a:t>Code \ </a:t>
            </a:r>
            <a:r>
              <a:rPr lang="en-GB" sz="1800">
                <a:latin typeface="Arial" panose="020B0604020202020204" pitchFamily="34" charset="0"/>
                <a:cs typeface="Arial" panose="020B0604020202020204" pitchFamily="34" charset="0"/>
              </a:rPr>
              <a:t>- present at the school (afternoon session)</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These codes are classified for statistical purposes as attending</a:t>
            </a:r>
          </a:p>
        </p:txBody>
      </p:sp>
    </p:spTree>
    <p:extLst>
      <p:ext uri="{BB962C8B-B14F-4D97-AF65-F5344CB8AC3E}">
        <p14:creationId xmlns:p14="http://schemas.microsoft.com/office/powerpoint/2010/main" val="278730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36612" y="987425"/>
            <a:ext cx="3932237" cy="674274"/>
          </a:xfrm>
        </p:spPr>
        <p:txBody>
          <a:bodyPr>
            <a:normAutofit/>
          </a:bodyPr>
          <a:lstStyle/>
          <a:p>
            <a:r>
              <a:rPr lang="en-GB" sz="2800">
                <a:latin typeface="Arial" panose="020B0604020202020204" pitchFamily="34" charset="0"/>
                <a:cs typeface="Arial" panose="020B0604020202020204" pitchFamily="34" charset="0"/>
              </a:rPr>
              <a:t>Attending the school</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p:txBody>
          <a:bodyPr>
            <a:normAutofit/>
          </a:bodyPr>
          <a:lstStyle/>
          <a:p>
            <a:pPr marL="514350" indent="-514350">
              <a:buFont typeface="Wingdings" panose="05000000000000000000" pitchFamily="2" charset="2"/>
              <a:buChar char="Ø"/>
            </a:pPr>
            <a:r>
              <a:rPr lang="en-GB" sz="1800"/>
              <a:t>The pupil arrives in school before the register is closed.</a:t>
            </a:r>
          </a:p>
          <a:p>
            <a:endParaRPr lang="en-GB" sz="1800"/>
          </a:p>
          <a:p>
            <a:pPr marL="514350" indent="-514350">
              <a:buFont typeface="Wingdings" panose="05000000000000000000" pitchFamily="2" charset="2"/>
              <a:buChar char="Ø"/>
            </a:pPr>
            <a:r>
              <a:rPr lang="en-GB" sz="1800"/>
              <a:t>The length of time the register is open is expected to be set out in their attendance policy. This will be the same  for the morning session and the afternoon session and not longer than 30 minutes.</a:t>
            </a:r>
          </a:p>
          <a:p>
            <a:endParaRPr lang="en-GB" sz="1800"/>
          </a:p>
          <a:p>
            <a:pPr marL="514350" indent="-514350">
              <a:buFont typeface="Wingdings" panose="05000000000000000000" pitchFamily="2" charset="2"/>
              <a:buChar char="Ø"/>
            </a:pPr>
            <a:r>
              <a:rPr lang="en-GB" sz="1800"/>
              <a:t>If a pupil is absent for registration, recorded as code N (reason for absence not yet established), but arrives in school after the register is closed, the attendance register must be amended to record them as absent using the relevant absence code.</a:t>
            </a:r>
          </a:p>
          <a:p>
            <a:endParaRPr lang="en-GB" sz="1800"/>
          </a:p>
          <a:p>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2" y="2750994"/>
            <a:ext cx="3932237" cy="674274"/>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L</a:t>
            </a:r>
            <a:r>
              <a:rPr lang="en-GB" sz="1800">
                <a:latin typeface="Arial" panose="020B0604020202020204" pitchFamily="34" charset="0"/>
                <a:cs typeface="Arial" panose="020B0604020202020204" pitchFamily="34" charset="0"/>
              </a:rPr>
              <a:t> – late arrival before the register is closed</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attending</a:t>
            </a:r>
          </a:p>
        </p:txBody>
      </p:sp>
    </p:spTree>
    <p:extLst>
      <p:ext uri="{BB962C8B-B14F-4D97-AF65-F5344CB8AC3E}">
        <p14:creationId xmlns:p14="http://schemas.microsoft.com/office/powerpoint/2010/main" val="138992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0FD-FB14-6C7C-68E7-8A508CCE2A64}"/>
              </a:ext>
            </a:extLst>
          </p:cNvPr>
          <p:cNvSpPr>
            <a:spLocks noGrp="1"/>
          </p:cNvSpPr>
          <p:nvPr>
            <p:ph type="title"/>
          </p:nvPr>
        </p:nvSpPr>
        <p:spPr>
          <a:xfrm>
            <a:off x="890400" y="987425"/>
            <a:ext cx="3932237" cy="894375"/>
          </a:xfrm>
        </p:spPr>
        <p:txBody>
          <a:bodyPr>
            <a:normAutofit/>
          </a:bodyPr>
          <a:lstStyle/>
          <a:p>
            <a:r>
              <a:rPr lang="en-GB" sz="2800">
                <a:latin typeface="Arial" panose="020B0604020202020204" pitchFamily="34" charset="0"/>
                <a:cs typeface="Arial" panose="020B0604020202020204" pitchFamily="34" charset="0"/>
              </a:rPr>
              <a:t>Attending a place other than the school</a:t>
            </a:r>
          </a:p>
        </p:txBody>
      </p:sp>
      <p:sp>
        <p:nvSpPr>
          <p:cNvPr id="3" name="Picture Placeholder 2">
            <a:extLst>
              <a:ext uri="{FF2B5EF4-FFF2-40B4-BE49-F238E27FC236}">
                <a16:creationId xmlns:a16="http://schemas.microsoft.com/office/drawing/2014/main" id="{140D4AB3-1656-9AA0-98CF-BE96C9AFC8B0}"/>
              </a:ext>
            </a:extLst>
          </p:cNvPr>
          <p:cNvSpPr>
            <a:spLocks noGrp="1"/>
          </p:cNvSpPr>
          <p:nvPr>
            <p:ph type="pic" idx="1"/>
          </p:nvPr>
        </p:nvSpPr>
        <p:spPr/>
        <p:txBody>
          <a:bodyPr>
            <a:normAutofit/>
          </a:bodyPr>
          <a:lstStyle/>
          <a:p>
            <a:pPr marL="514350" indent="-514350">
              <a:buFont typeface="Wingdings" panose="05000000000000000000" pitchFamily="2" charset="2"/>
              <a:buChar char="Ø"/>
            </a:pPr>
            <a:r>
              <a:rPr lang="en-GB" sz="1800"/>
              <a:t>The pupil is absent from school so they can attend a place, other than the school or any other school at which they are a registered pupil, for an educational visit or trip arranged by or on behalf of the school and supervised by a member of school staff. </a:t>
            </a:r>
          </a:p>
          <a:p>
            <a:pPr marL="514350" indent="-514350">
              <a:buFont typeface="Wingdings" panose="05000000000000000000" pitchFamily="2" charset="2"/>
              <a:buChar char="Ø"/>
            </a:pPr>
            <a:r>
              <a:rPr lang="en-GB" sz="1800"/>
              <a:t>If the pupil does not attend the visit or trip the school must record the pupils absence using the relevant absence code.</a:t>
            </a:r>
          </a:p>
          <a:p>
            <a:endParaRPr lang="en-GB" sz="1800"/>
          </a:p>
          <a:p>
            <a:endParaRPr lang="en-GB" sz="1800"/>
          </a:p>
          <a:p>
            <a:endParaRPr lang="en-GB" sz="1800"/>
          </a:p>
        </p:txBody>
      </p:sp>
      <p:sp>
        <p:nvSpPr>
          <p:cNvPr id="4" name="Text Placeholder 3">
            <a:extLst>
              <a:ext uri="{FF2B5EF4-FFF2-40B4-BE49-F238E27FC236}">
                <a16:creationId xmlns:a16="http://schemas.microsoft.com/office/drawing/2014/main" id="{FCA9E7C0-AF31-6D0F-DD9D-30D138F73809}"/>
              </a:ext>
            </a:extLst>
          </p:cNvPr>
          <p:cNvSpPr>
            <a:spLocks noGrp="1"/>
          </p:cNvSpPr>
          <p:nvPr>
            <p:ph type="body" sz="half" idx="2"/>
          </p:nvPr>
        </p:nvSpPr>
        <p:spPr>
          <a:xfrm>
            <a:off x="836611" y="2733636"/>
            <a:ext cx="3932237" cy="833909"/>
          </a:xfrm>
          <a:solidFill>
            <a:schemeClr val="accent1">
              <a:lumMod val="20000"/>
              <a:lumOff val="80000"/>
            </a:schemeClr>
          </a:solidFill>
        </p:spPr>
        <p:txBody>
          <a:bodyPr>
            <a:normAutofit/>
          </a:bodyPr>
          <a:lstStyle/>
          <a:p>
            <a:r>
              <a:rPr lang="en-GB" sz="1800" b="1">
                <a:latin typeface="Arial" panose="020B0604020202020204" pitchFamily="34" charset="0"/>
                <a:cs typeface="Arial" panose="020B0604020202020204" pitchFamily="34" charset="0"/>
              </a:rPr>
              <a:t>Code V</a:t>
            </a:r>
            <a:r>
              <a:rPr lang="en-GB" sz="1800">
                <a:latin typeface="Arial" panose="020B0604020202020204" pitchFamily="34" charset="0"/>
                <a:cs typeface="Arial" panose="020B0604020202020204" pitchFamily="34" charset="0"/>
              </a:rPr>
              <a:t> – attending an educational visit or trip</a:t>
            </a:r>
          </a:p>
        </p:txBody>
      </p:sp>
      <p:sp>
        <p:nvSpPr>
          <p:cNvPr id="5" name="Text Placeholder 3">
            <a:extLst>
              <a:ext uri="{FF2B5EF4-FFF2-40B4-BE49-F238E27FC236}">
                <a16:creationId xmlns:a16="http://schemas.microsoft.com/office/drawing/2014/main" id="{47D94FC9-22F1-423D-534A-DA456D34F072}"/>
              </a:ext>
            </a:extLst>
          </p:cNvPr>
          <p:cNvSpPr txBox="1">
            <a:spLocks/>
          </p:cNvSpPr>
          <p:nvPr/>
        </p:nvSpPr>
        <p:spPr>
          <a:xfrm>
            <a:off x="890401" y="4483689"/>
            <a:ext cx="3932237" cy="7414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This code is classified for statistical purposes as attending an approved education activity</a:t>
            </a:r>
          </a:p>
        </p:txBody>
      </p:sp>
    </p:spTree>
    <p:extLst>
      <p:ext uri="{BB962C8B-B14F-4D97-AF65-F5344CB8AC3E}">
        <p14:creationId xmlns:p14="http://schemas.microsoft.com/office/powerpoint/2010/main" val="3454066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DA5C46CD6061438DC2BDAE37BB44A0" ma:contentTypeVersion="17" ma:contentTypeDescription="Create a new document." ma:contentTypeScope="" ma:versionID="eb55907063c7601ec883968790236e86">
  <xsd:schema xmlns:xsd="http://www.w3.org/2001/XMLSchema" xmlns:xs="http://www.w3.org/2001/XMLSchema" xmlns:p="http://schemas.microsoft.com/office/2006/metadata/properties" xmlns:ns2="fcb5b27b-83c2-4da6-ab4a-0117dbfa436b" xmlns:ns3="384cd0c3-8931-49ee-a412-08b274008f5a" xmlns:ns4="8c566321-f672-4e06-a901-b5e72b4c4357" targetNamespace="http://schemas.microsoft.com/office/2006/metadata/properties" ma:root="true" ma:fieldsID="68e9dedf45349b309fd484dd51394833" ns2:_="" ns3:_="" ns4:_="">
    <xsd:import namespace="fcb5b27b-83c2-4da6-ab4a-0117dbfa436b"/>
    <xsd:import namespace="384cd0c3-8931-49ee-a412-08b274008f5a"/>
    <xsd:import namespace="8c566321-f672-4e06-a901-b5e72b4c435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b5b27b-83c2-4da6-ab4a-0117dbfa43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4cd0c3-8931-49ee-a412-08b274008f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03db119-8d6f-402d-a370-7b55f69f5f7f}" ma:internalName="TaxCatchAll" ma:showField="CatchAllData" ma:web="384cd0c3-8931-49ee-a412-08b274008f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84cd0c3-8931-49ee-a412-08b274008f5a">
      <UserInfo>
        <DisplayName>SharingLinks.1ed8fd6a-c800-4569-bab7-7804570bcba5.Flexible.4d003f03-16a3-4919-ab07-2aa40f38190b</DisplayName>
        <AccountId>28</AccountId>
        <AccountType/>
      </UserInfo>
      <UserInfo>
        <DisplayName>AGORO, Afolabi</DisplayName>
        <AccountId>18</AccountId>
        <AccountType/>
      </UserInfo>
      <UserInfo>
        <DisplayName>AZURE SPO ADMINISTRATORS</DisplayName>
        <AccountId>19</AccountId>
        <AccountType/>
      </UserInfo>
      <UserInfo>
        <DisplayName>Limited Access System Group</DisplayName>
        <AccountId>29</AccountId>
        <AccountType/>
      </UserInfo>
      <UserInfo>
        <DisplayName>LUKE, Adam</DisplayName>
        <AccountId>13</AccountId>
        <AccountType/>
      </UserInfo>
      <UserInfo>
        <DisplayName>LAVERY, Vicci</DisplayName>
        <AccountId>195</AccountId>
        <AccountType/>
      </UserInfo>
      <UserInfo>
        <DisplayName>KENNEDY, Karen</DisplayName>
        <AccountId>12</AccountId>
        <AccountType/>
      </UserInfo>
      <UserInfo>
        <DisplayName>PALMER, Rosemary</DisplayName>
        <AccountId>14</AccountId>
        <AccountType/>
      </UserInfo>
      <UserInfo>
        <DisplayName>BAKER, Paul3</DisplayName>
        <AccountId>1021</AccountId>
        <AccountType/>
      </UserInfo>
    </SharedWithUsers>
    <TaxCatchAll xmlns="8c566321-f672-4e06-a901-b5e72b4c4357" xsi:nil="true"/>
    <lcf76f155ced4ddcb4097134ff3c332f xmlns="fcb5b27b-83c2-4da6-ab4a-0117dbfa436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E905E3-4B48-46EC-BFB0-C7E6C128518A}">
  <ds:schemaRefs>
    <ds:schemaRef ds:uri="384cd0c3-8931-49ee-a412-08b274008f5a"/>
    <ds:schemaRef ds:uri="8c566321-f672-4e06-a901-b5e72b4c4357"/>
    <ds:schemaRef ds:uri="fcb5b27b-83c2-4da6-ab4a-0117dbfa43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807DAE3-FA5E-40BA-8B31-2FADEC4D013B}">
  <ds:schemaRefs>
    <ds:schemaRef ds:uri="http://schemas.microsoft.com/sharepoint/v3/contenttype/forms"/>
  </ds:schemaRefs>
</ds:datastoreItem>
</file>

<file path=customXml/itemProps3.xml><?xml version="1.0" encoding="utf-8"?>
<ds:datastoreItem xmlns:ds="http://schemas.openxmlformats.org/officeDocument/2006/customXml" ds:itemID="{16A461D6-E2C6-49E2-AD1C-E3218B0DCBE8}">
  <ds:schemaRefs>
    <ds:schemaRef ds:uri="http://schemas.microsoft.com/office/2006/documentManagement/types"/>
    <ds:schemaRef ds:uri="http://purl.org/dc/elements/1.1/"/>
    <ds:schemaRef ds:uri="8c566321-f672-4e06-a901-b5e72b4c4357"/>
    <ds:schemaRef ds:uri="fcb5b27b-83c2-4da6-ab4a-0117dbfa436b"/>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dcmitype/"/>
    <ds:schemaRef ds:uri="384cd0c3-8931-49ee-a412-08b274008f5a"/>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TotalTime>
  <Words>3366</Words>
  <Application>Microsoft Office PowerPoint</Application>
  <PresentationFormat>Widescreen</PresentationFormat>
  <Paragraphs>343</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Aptos</vt:lpstr>
      <vt:lpstr>Aptos Display</vt:lpstr>
      <vt:lpstr>Arial</vt:lpstr>
      <vt:lpstr>Calibri</vt:lpstr>
      <vt:lpstr>Times New Roman</vt:lpstr>
      <vt:lpstr>Wingdings</vt:lpstr>
      <vt:lpstr>Office Theme</vt:lpstr>
      <vt:lpstr>Working together to improve school attendance  School attendance register – attendance and absence codes  Adam Luke  22nd May 2024</vt:lpstr>
      <vt:lpstr>Welcome and introduction</vt:lpstr>
      <vt:lpstr>School attendance register and overview of changes</vt:lpstr>
      <vt:lpstr>The basics </vt:lpstr>
      <vt:lpstr>Changes from the new School Attendance (Pupil Registration) (England) Regulations 2024</vt:lpstr>
      <vt:lpstr>Attendance and absence codes</vt:lpstr>
      <vt:lpstr>Attending the school</vt:lpstr>
      <vt:lpstr>Attending the school</vt:lpstr>
      <vt:lpstr>Attending a place other than the school</vt:lpstr>
      <vt:lpstr>  Attending a place for an approved educational activity: Codes P, W and B  </vt:lpstr>
      <vt:lpstr>Attending a place other than the school</vt:lpstr>
      <vt:lpstr>Attending a place other than the school</vt:lpstr>
      <vt:lpstr>Attending a place other than the school</vt:lpstr>
      <vt:lpstr>Attending a place other than the school</vt:lpstr>
      <vt:lpstr>Absent – leave of absence</vt:lpstr>
      <vt:lpstr>Absence codes </vt:lpstr>
      <vt:lpstr>Absent – leave of absence</vt:lpstr>
      <vt:lpstr>Absent – leave of absence</vt:lpstr>
      <vt:lpstr>Absent – leave of absence</vt:lpstr>
      <vt:lpstr>Absent – leave of absence</vt:lpstr>
      <vt:lpstr>Absent – leave of absence</vt:lpstr>
      <vt:lpstr>Absent – leave of absence</vt:lpstr>
      <vt:lpstr>Absent – other authorised reasons</vt:lpstr>
      <vt:lpstr>Absent – other authorised reasons</vt:lpstr>
      <vt:lpstr>Absent – other authorised reasons</vt:lpstr>
      <vt:lpstr>Absent – other authorised reasons</vt:lpstr>
      <vt:lpstr>Absent – leave of absence</vt:lpstr>
      <vt:lpstr>Absent – unable to attend because of unavoidable cause</vt:lpstr>
      <vt:lpstr>Absent – unable to attend because of unavoidable cause</vt:lpstr>
      <vt:lpstr>Absent – unable to attend because of unavoidable cause</vt:lpstr>
      <vt:lpstr>Absent – unable to attend because of unavoidable cause</vt:lpstr>
      <vt:lpstr>Absent – unable to attend because of unavoidable cause</vt:lpstr>
      <vt:lpstr>Absent – unable to attend because of unavoidable cause</vt:lpstr>
      <vt:lpstr>Absent – unable to attend because of unavoidable cause</vt:lpstr>
      <vt:lpstr>Absent – unable to attend because of unavoidable cause</vt:lpstr>
      <vt:lpstr>Absent – unauthorised absence</vt:lpstr>
      <vt:lpstr>Absent – unauthorised absence</vt:lpstr>
      <vt:lpstr>Absent – unauthorised absence</vt:lpstr>
      <vt:lpstr>Absent – unauthorised absence</vt:lpstr>
      <vt:lpstr>Administrative codes</vt:lpstr>
      <vt:lpstr>Administrative codes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PALMER, Rosemary</dc:creator>
  <cp:lastModifiedBy>Leah Grimsley</cp:lastModifiedBy>
  <cp:revision>3</cp:revision>
  <dcterms:created xsi:type="dcterms:W3CDTF">2024-04-19T17:24:41Z</dcterms:created>
  <dcterms:modified xsi:type="dcterms:W3CDTF">2026-01-27T15:00:24Z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0x010100EFDA5C46CD6061438DC2BDAE37BB44A0</vt:lpwstr>
  </property>
  <property fmtid="{D5CDD505-2E9C-101B-9397-08002B2CF9AE}" pid="3" name="MediaServiceImageTags">
    <vt:lpwstr/>
  </property>
</Properties>
</file>