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61" r:id="rId5"/>
    <p:sldId id="256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27CA3E-BA5B-CBBE-2CF4-D9FB41CBE56B}" v="9" dt="2025-02-24T09:00:54.8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9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2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2627CA3E-BA5B-CBBE-2CF4-D9FB41CBE56B}"/>
    <pc:docChg chg="modSld">
      <pc:chgData name="" userId="" providerId="" clId="Web-{2627CA3E-BA5B-CBBE-2CF4-D9FB41CBE56B}" dt="2025-02-24T09:00:47.211" v="5" actId="20577"/>
      <pc:docMkLst>
        <pc:docMk/>
      </pc:docMkLst>
      <pc:sldChg chg="modSp">
        <pc:chgData name="" userId="" providerId="" clId="Web-{2627CA3E-BA5B-CBBE-2CF4-D9FB41CBE56B}" dt="2025-02-24T09:00:47.211" v="5" actId="20577"/>
        <pc:sldMkLst>
          <pc:docMk/>
          <pc:sldMk cId="1777078890" sldId="261"/>
        </pc:sldMkLst>
        <pc:spChg chg="mod">
          <ac:chgData name="" userId="" providerId="" clId="Web-{2627CA3E-BA5B-CBBE-2CF4-D9FB41CBE56B}" dt="2025-02-24T09:00:47.211" v="5" actId="20577"/>
          <ac:spMkLst>
            <pc:docMk/>
            <pc:sldMk cId="1777078890" sldId="261"/>
            <ac:spMk id="4" creationId="{56F7B741-E7C4-FF4F-9B37-86E243B3DAC7}"/>
          </ac:spMkLst>
        </pc:spChg>
      </pc:sldChg>
    </pc:docChg>
  </pc:docChgLst>
  <pc:docChgLst>
    <pc:chgData name="Christopher HARRISON" userId="S::christopher.harrison@stokeflemingprimary.org.uk::0f35ddca-84d0-49a3-9a80-51f8727e4550" providerId="AD" clId="Web-{2627CA3E-BA5B-CBBE-2CF4-D9FB41CBE56B}"/>
    <pc:docChg chg="modSld">
      <pc:chgData name="Christopher HARRISON" userId="S::christopher.harrison@stokeflemingprimary.org.uk::0f35ddca-84d0-49a3-9a80-51f8727e4550" providerId="AD" clId="Web-{2627CA3E-BA5B-CBBE-2CF4-D9FB41CBE56B}" dt="2025-02-24T09:00:54.805" v="2" actId="20577"/>
      <pc:docMkLst>
        <pc:docMk/>
      </pc:docMkLst>
      <pc:sldChg chg="modSp">
        <pc:chgData name="Christopher HARRISON" userId="S::christopher.harrison@stokeflemingprimary.org.uk::0f35ddca-84d0-49a3-9a80-51f8727e4550" providerId="AD" clId="Web-{2627CA3E-BA5B-CBBE-2CF4-D9FB41CBE56B}" dt="2025-02-24T09:00:54.805" v="2" actId="20577"/>
        <pc:sldMkLst>
          <pc:docMk/>
          <pc:sldMk cId="1777078890" sldId="261"/>
        </pc:sldMkLst>
        <pc:spChg chg="mod">
          <ac:chgData name="Christopher HARRISON" userId="S::christopher.harrison@stokeflemingprimary.org.uk::0f35ddca-84d0-49a3-9a80-51f8727e4550" providerId="AD" clId="Web-{2627CA3E-BA5B-CBBE-2CF4-D9FB41CBE56B}" dt="2025-02-24T09:00:54.805" v="2" actId="20577"/>
          <ac:spMkLst>
            <pc:docMk/>
            <pc:sldMk cId="1777078890" sldId="261"/>
            <ac:spMk id="4" creationId="{56F7B741-E7C4-FF4F-9B37-86E243B3DAC7}"/>
          </ac:spMkLst>
        </pc:spChg>
      </pc:sldChg>
    </pc:docChg>
  </pc:docChgLst>
  <pc:docChgLst>
    <pc:chgData name="Vicky HARRIS" userId="7753838d-8e49-4e7f-8633-c89f6fd57412" providerId="ADAL" clId="{3952242E-AFAF-47CA-90A9-CD2089AF1692}"/>
    <pc:docChg chg="modSld">
      <pc:chgData name="Vicky HARRIS" userId="7753838d-8e49-4e7f-8633-c89f6fd57412" providerId="ADAL" clId="{3952242E-AFAF-47CA-90A9-CD2089AF1692}" dt="2023-10-29T22:27:36.410" v="1" actId="20577"/>
      <pc:docMkLst>
        <pc:docMk/>
      </pc:docMkLst>
      <pc:sldChg chg="modSp mod">
        <pc:chgData name="Vicky HARRIS" userId="7753838d-8e49-4e7f-8633-c89f6fd57412" providerId="ADAL" clId="{3952242E-AFAF-47CA-90A9-CD2089AF1692}" dt="2023-10-29T22:27:36.410" v="1" actId="20577"/>
        <pc:sldMkLst>
          <pc:docMk/>
          <pc:sldMk cId="1777078890" sldId="261"/>
        </pc:sldMkLst>
      </pc:sldChg>
    </pc:docChg>
  </pc:docChgLst>
  <pc:docChgLst>
    <pc:chgData name="Vicky HARRIS" userId="S::vicky.harris@blackawtonprimary.org.uk::7753838d-8e49-4e7f-8633-c89f6fd57412" providerId="AD" clId="Web-{B192C6CC-0818-A03A-9E4D-DC7AB9CBA647}"/>
    <pc:docChg chg="modSld">
      <pc:chgData name="Vicky HARRIS" userId="S::vicky.harris@blackawtonprimary.org.uk::7753838d-8e49-4e7f-8633-c89f6fd57412" providerId="AD" clId="Web-{B192C6CC-0818-A03A-9E4D-DC7AB9CBA647}" dt="2023-12-05T00:36:52.986" v="34" actId="20577"/>
      <pc:docMkLst>
        <pc:docMk/>
      </pc:docMkLst>
      <pc:sldChg chg="modSp">
        <pc:chgData name="Vicky HARRIS" userId="S::vicky.harris@blackawtonprimary.org.uk::7753838d-8e49-4e7f-8633-c89f6fd57412" providerId="AD" clId="Web-{B192C6CC-0818-A03A-9E4D-DC7AB9CBA647}" dt="2023-12-05T00:36:52.986" v="34" actId="20577"/>
        <pc:sldMkLst>
          <pc:docMk/>
          <pc:sldMk cId="1777078890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597B1-DAA2-45D8-8291-445F578998E2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224B0-46EF-4652-93F4-02E4DB9586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586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Add more visuals as prompts </a:t>
            </a:r>
            <a:r>
              <a:rPr lang="en-GB" dirty="0" err="1"/>
              <a:t>eg</a:t>
            </a:r>
            <a:r>
              <a:rPr lang="en-GB" dirty="0"/>
              <a:t> thermometer, spring etc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67B3EE-E38C-44F1-A941-4269F88DD0E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155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8CA8B-5E9F-4D3F-98D4-D9AABD3DC7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799203-DBF8-4A57-9952-439294E80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EBEC7-7202-453F-BEF0-A41303E1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03141-F35B-4410-9BA2-69D15D53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AF278-1477-403D-AFFF-85EF2FC11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545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F2C48-4EF4-44A7-A7BF-542619205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A6738A-7DA8-4400-B552-AFFD58E5F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50B4B4-1511-4D38-8010-C05FDB854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ABDF50-B095-4402-B4C6-98DE5C9FA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BDE94-4190-481B-B77F-CE2450576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332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F652A3-6569-4DF8-8856-D1D0F21A3D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BC8EB4-56CE-4483-A54E-6B7C3AE13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9CF94-72FC-4E6C-8071-665227900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DB319-E0D6-4BC5-872E-6C4CA5456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06EB8-D5F3-4787-AC1C-24E119624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284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6E462-7433-4F4C-A870-85F003273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490F6-6054-4158-9FAA-5F82D02B9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D4CD2-56BC-415B-9C5D-8D43DE6C8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66453-E772-430E-BDD2-FC92BA818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311F4-FA62-42A0-A3F8-A00E31F50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687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ABDFC-D085-4C8D-B58A-D49BABA75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A18EC3-D183-40C8-99C4-2D92A4E5F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43BFCC-995A-41AA-AD16-8C216273A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6A4FD-CBBD-489D-B24D-ED346502B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AAAA12-D19A-4D3F-BD31-3D848596F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196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84957-FCF3-4658-A65C-2977215F5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F3D1B-143E-44B7-8CFE-8B922426B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499BA6-8F00-4A5D-A432-F958CA9B7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88142C-923D-4AD4-A8EC-466AFD8E0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B2341D-AAB5-4CD8-A52B-964B82D72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CA345-CFE9-41E1-8CFF-53CA346D7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27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EF47C-E36D-4DE3-A8C1-DF9BB3B54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079704-3FFA-4EB2-88DF-76ECA23DE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EF8A67-1A92-4938-A3CA-2C343C868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890E72-AAA4-45F2-B2A3-2ED6A01CA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ECD9D6-3754-413E-B800-7364921D0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F4DDBA-1447-4F83-9707-0E1452195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2EEE42-6A32-4440-B583-ADD9326F4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41A427-4B17-45B6-AF7D-8BBA18D67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316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9A4DD-5E43-43B3-A2D0-83D53C28C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7CF892-1CED-4F36-ABF3-D47E625C7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161415-07A2-495A-81AC-EACB8EFD1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B74956-30E5-41DA-9DAD-25DBEC75B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52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392AE1-851E-40D3-B942-E50BA5144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3111D-3699-4A20-8E19-7148328C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21FA0B-0D14-4A12-886F-551DD90DA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661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F63C9-6AE8-4CD7-90C5-D36343292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69600-A3E3-4D9B-8A37-399E6608B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D5C0F1-C380-4308-A726-873769FD1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12612A-DEE9-448C-9A95-252251497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8F39B8-F2D4-435B-B54B-D833E3ECE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F0C08C-EA04-4539-84B8-84102AE0A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030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469F5-582B-4F27-8310-DD27069A5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58406F-5DF8-4573-B803-AA5BC0D651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E5883-BAD6-49AF-8A56-74361E658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051F7-1254-4DC3-AB25-D9879940F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2D6168-BF38-4AFE-9F78-CBE1117C7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73B904-E358-43A9-8375-4CCEE21E6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35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E95F95-8BD4-41B2-85EE-8C40524C7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7A9E9D-3342-4991-900B-8AF264A12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2A1782-041E-45B9-83D1-7605D3A63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4604A-C07F-4CF3-AC94-29233F8BCB10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89599-0E45-45F0-826D-90A4C28F66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4D928-BA07-4848-865F-8D2222F1E9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197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F7B741-E7C4-FF4F-9B37-86E243B3DAC7}"/>
              </a:ext>
            </a:extLst>
          </p:cNvPr>
          <p:cNvSpPr/>
          <p:nvPr/>
        </p:nvSpPr>
        <p:spPr>
          <a:xfrm>
            <a:off x="3925174" y="68788"/>
            <a:ext cx="4281827" cy="583589"/>
          </a:xfrm>
          <a:prstGeom prst="roundRect">
            <a:avLst>
              <a:gd name="adj" fmla="val 0"/>
            </a:avLst>
          </a:prstGeom>
          <a:solidFill>
            <a:srgbClr val="7030A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500" b="1">
                <a:latin typeface="Sassoon Primary"/>
              </a:rPr>
              <a:t>Year  5  </a:t>
            </a:r>
            <a:r>
              <a:rPr lang="en-GB" sz="1500" b="1" dirty="0">
                <a:latin typeface="Sassoon Primary"/>
              </a:rPr>
              <a:t>Science</a:t>
            </a:r>
          </a:p>
          <a:p>
            <a:pPr algn="ctr"/>
            <a:r>
              <a:rPr lang="en-GB" sz="1500" b="1" dirty="0">
                <a:latin typeface="Sassoon Primary"/>
              </a:rPr>
              <a:t>Earth and Space </a:t>
            </a:r>
            <a:endParaRPr lang="en-GB" sz="1500" b="1" dirty="0">
              <a:latin typeface="Sassoon Primary" pitchFamily="50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BBDA32-63C6-B04E-9408-14FF1278A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871699"/>
              </p:ext>
            </p:extLst>
          </p:nvPr>
        </p:nvGraphicFramePr>
        <p:xfrm>
          <a:off x="102411" y="78298"/>
          <a:ext cx="3727304" cy="6569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1537">
                  <a:extLst>
                    <a:ext uri="{9D8B030D-6E8A-4147-A177-3AD203B41FA5}">
                      <a16:colId xmlns:a16="http://schemas.microsoft.com/office/drawing/2014/main" val="2519945507"/>
                    </a:ext>
                  </a:extLst>
                </a:gridCol>
                <a:gridCol w="2455767">
                  <a:extLst>
                    <a:ext uri="{9D8B030D-6E8A-4147-A177-3AD203B41FA5}">
                      <a16:colId xmlns:a16="http://schemas.microsoft.com/office/drawing/2014/main" val="3895209344"/>
                    </a:ext>
                  </a:extLst>
                </a:gridCol>
              </a:tblGrid>
              <a:tr h="580282">
                <a:tc gridSpan="2">
                  <a:txBody>
                    <a:bodyPr/>
                    <a:lstStyle/>
                    <a:p>
                      <a:pPr algn="ctr"/>
                      <a:r>
                        <a:rPr lang="en-GB" sz="1500" dirty="0">
                          <a:latin typeface="Sassoon Primary"/>
                        </a:rPr>
                        <a:t>Key Vocabulary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149910194"/>
                  </a:ext>
                </a:extLst>
              </a:tr>
              <a:tr h="404298">
                <a:tc>
                  <a:txBody>
                    <a:bodyPr/>
                    <a:lstStyle/>
                    <a:p>
                      <a:pPr algn="ctr"/>
                      <a:r>
                        <a:rPr lang="en-GB" sz="1500" dirty="0">
                          <a:latin typeface="Sassoon Primary" pitchFamily="50" charset="0"/>
                        </a:rPr>
                        <a:t>Key Word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>
                          <a:latin typeface="Sassoon Primary" pitchFamily="50" charset="0"/>
                        </a:rPr>
                        <a:t>Definition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522093"/>
                  </a:ext>
                </a:extLst>
              </a:tr>
              <a:tr h="60936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GB" sz="1200" b="1" dirty="0">
                          <a:latin typeface="Sassoon Primary"/>
                        </a:rPr>
                        <a:t>Earth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latin typeface="Sassoon Primary"/>
                        </a:rPr>
                        <a:t> The planet in which we live. 3</a:t>
                      </a:r>
                      <a:r>
                        <a:rPr lang="en-GB" sz="1200" baseline="30000" dirty="0">
                          <a:latin typeface="Sassoon Primary"/>
                        </a:rPr>
                        <a:t>rd</a:t>
                      </a:r>
                      <a:r>
                        <a:rPr lang="en-GB" sz="1200" dirty="0">
                          <a:latin typeface="Sassoon Primary"/>
                        </a:rPr>
                        <a:t> in order from the Sun.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2738786"/>
                  </a:ext>
                </a:extLst>
              </a:tr>
              <a:tr h="80414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GB" sz="1200" b="1" dirty="0">
                          <a:latin typeface="Sassoon Primary"/>
                        </a:rPr>
                        <a:t>Sun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0" dirty="0">
                          <a:latin typeface="Sassoon Primary"/>
                        </a:rPr>
                        <a:t>The Sun is a 4.5 billion-year-old yellow dwarf star – a hot glowing ball of hydrogen and helium – at the centre of our solar system. 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0860657"/>
                  </a:ext>
                </a:extLst>
              </a:tr>
              <a:tr h="6216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latin typeface="Sassoon Primary"/>
                        </a:rPr>
                        <a:t>Moon 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Sassoon Primary"/>
                        </a:rPr>
                        <a:t>A moon is an object that orbits a planet or something else that is not a star. 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711695"/>
                  </a:ext>
                </a:extLst>
              </a:tr>
              <a:tr h="57936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Sassoon Primary"/>
                        </a:rPr>
                        <a:t> Planets in our Solar System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200" b="0" dirty="0">
                          <a:latin typeface="Sassoon Primary"/>
                        </a:rPr>
                        <a:t>Mercury, Jupiter, Saturn, Venus, Marsa, Uranus, Neptune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9159212"/>
                  </a:ext>
                </a:extLst>
              </a:tr>
              <a:tr h="986647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Sassoon Primary"/>
                        </a:rPr>
                        <a:t>Solar System 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200" dirty="0">
                          <a:latin typeface="Sassoon Primary"/>
                        </a:rPr>
                        <a:t>The Sun together with the eight planets, their moons, and all other bodies that orbit it, including dwarf planets, asteroids, comets, meteoroids, and Kuiper belt objects.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7229062"/>
                  </a:ext>
                </a:extLst>
              </a:tr>
              <a:tr h="383059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Sassoon Primary"/>
                        </a:rPr>
                        <a:t>Spherical  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200" dirty="0">
                          <a:latin typeface="Sassoon Primary"/>
                        </a:rPr>
                        <a:t>Having the form of a sphere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1333281"/>
                  </a:ext>
                </a:extLst>
              </a:tr>
              <a:tr h="439144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Sassoon Primary"/>
                        </a:rPr>
                        <a:t>Rotates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200" dirty="0">
                          <a:latin typeface="Sassoon Primary"/>
                        </a:rPr>
                        <a:t>the circular motion of an object around its centre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5494234"/>
                  </a:ext>
                </a:extLst>
              </a:tr>
              <a:tr h="527278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Sassoon Primary"/>
                        </a:rPr>
                        <a:t>Star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200" dirty="0">
                          <a:latin typeface="Sassoon Primary"/>
                        </a:rPr>
                        <a:t>a natural luminous body visible in the sky especially at night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554847"/>
                  </a:ext>
                </a:extLst>
              </a:tr>
              <a:tr h="62806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Sassoon Primary"/>
                        </a:rPr>
                        <a:t>orbit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200" dirty="0">
                          <a:latin typeface="Sassoon Primary"/>
                        </a:rPr>
                        <a:t>a regular, repeating path that one object in space takes around another one. 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0149366"/>
                  </a:ext>
                </a:extLst>
              </a:tr>
            </a:tbl>
          </a:graphicData>
        </a:graphic>
      </p:graphicFrame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8773529-A8C8-E644-96E9-434F63E3AA95}"/>
              </a:ext>
            </a:extLst>
          </p:cNvPr>
          <p:cNvSpPr/>
          <p:nvPr/>
        </p:nvSpPr>
        <p:spPr>
          <a:xfrm>
            <a:off x="8266827" y="78298"/>
            <a:ext cx="3643572" cy="486496"/>
          </a:xfrm>
          <a:prstGeom prst="roundRect">
            <a:avLst>
              <a:gd name="adj" fmla="val 0"/>
            </a:avLst>
          </a:prstGeom>
          <a:solidFill>
            <a:srgbClr val="7030A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25" b="1" dirty="0">
                <a:latin typeface="Sassoon Primary" pitchFamily="50" charset="0"/>
              </a:rPr>
              <a:t>Learning Sequence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37EEAFE-CE8A-4DCD-B3A1-72D6A5606575}"/>
              </a:ext>
            </a:extLst>
          </p:cNvPr>
          <p:cNvGrpSpPr/>
          <p:nvPr/>
        </p:nvGrpSpPr>
        <p:grpSpPr>
          <a:xfrm>
            <a:off x="8339591" y="627930"/>
            <a:ext cx="577402" cy="1124240"/>
            <a:chOff x="6969706" y="2655113"/>
            <a:chExt cx="618619" cy="796541"/>
          </a:xfrm>
        </p:grpSpPr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60D36E53-68FA-4C94-99BB-056832ED9DBD}"/>
                </a:ext>
              </a:extLst>
            </p:cNvPr>
            <p:cNvSpPr/>
            <p:nvPr/>
          </p:nvSpPr>
          <p:spPr>
            <a:xfrm rot="5400000">
              <a:off x="6873612" y="2785030"/>
              <a:ext cx="796541" cy="536708"/>
            </a:xfrm>
            <a:prstGeom prst="chevron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 dirty="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904F3C6-23C8-411D-A828-9F4D12C7EE53}"/>
                </a:ext>
              </a:extLst>
            </p:cNvPr>
            <p:cNvSpPr txBox="1"/>
            <p:nvPr/>
          </p:nvSpPr>
          <p:spPr>
            <a:xfrm>
              <a:off x="6969706" y="2901162"/>
              <a:ext cx="618619" cy="305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1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017E981-3A20-418E-A437-93F02431AF01}"/>
              </a:ext>
            </a:extLst>
          </p:cNvPr>
          <p:cNvGrpSpPr/>
          <p:nvPr/>
        </p:nvGrpSpPr>
        <p:grpSpPr>
          <a:xfrm>
            <a:off x="8294701" y="1662126"/>
            <a:ext cx="577403" cy="1124240"/>
            <a:chOff x="6891719" y="3323971"/>
            <a:chExt cx="618620" cy="796541"/>
          </a:xfrm>
        </p:grpSpPr>
        <p:sp>
          <p:nvSpPr>
            <p:cNvPr id="2" name="Arrow: Chevron 1">
              <a:extLst>
                <a:ext uri="{FF2B5EF4-FFF2-40B4-BE49-F238E27FC236}">
                  <a16:creationId xmlns:a16="http://schemas.microsoft.com/office/drawing/2014/main" id="{048BEA37-8E27-4D28-AA02-9D99119637FD}"/>
                </a:ext>
              </a:extLst>
            </p:cNvPr>
            <p:cNvSpPr/>
            <p:nvPr/>
          </p:nvSpPr>
          <p:spPr>
            <a:xfrm rot="5400000">
              <a:off x="6843714" y="3453888"/>
              <a:ext cx="796541" cy="536708"/>
            </a:xfrm>
            <a:prstGeom prst="chevron">
              <a:avLst>
                <a:gd name="adj" fmla="val 45741"/>
              </a:avLst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3153274-4706-4875-9964-46797FD988E9}"/>
                </a:ext>
              </a:extLst>
            </p:cNvPr>
            <p:cNvSpPr txBox="1"/>
            <p:nvPr/>
          </p:nvSpPr>
          <p:spPr>
            <a:xfrm>
              <a:off x="6891719" y="3568578"/>
              <a:ext cx="618619" cy="305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2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CEE94B4-F677-4AEF-AA09-0D6172DB48C7}"/>
              </a:ext>
            </a:extLst>
          </p:cNvPr>
          <p:cNvGrpSpPr/>
          <p:nvPr/>
        </p:nvGrpSpPr>
        <p:grpSpPr>
          <a:xfrm>
            <a:off x="8339587" y="2661977"/>
            <a:ext cx="577402" cy="1124240"/>
            <a:chOff x="6709124" y="4015111"/>
            <a:chExt cx="618619" cy="796541"/>
          </a:xfrm>
        </p:grpSpPr>
        <p:sp>
          <p:nvSpPr>
            <p:cNvPr id="14" name="Arrow: Chevron 13">
              <a:extLst>
                <a:ext uri="{FF2B5EF4-FFF2-40B4-BE49-F238E27FC236}">
                  <a16:creationId xmlns:a16="http://schemas.microsoft.com/office/drawing/2014/main" id="{94AEA13C-E136-411D-90E1-FA08CC96FC84}"/>
                </a:ext>
              </a:extLst>
            </p:cNvPr>
            <p:cNvSpPr/>
            <p:nvPr/>
          </p:nvSpPr>
          <p:spPr>
            <a:xfrm rot="5400000">
              <a:off x="6601184" y="4145028"/>
              <a:ext cx="796541" cy="536708"/>
            </a:xfrm>
            <a:prstGeom prst="chevron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623EF4-1AB8-48A9-9FCC-4B2774AA9E50}"/>
                </a:ext>
              </a:extLst>
            </p:cNvPr>
            <p:cNvSpPr txBox="1"/>
            <p:nvPr/>
          </p:nvSpPr>
          <p:spPr>
            <a:xfrm>
              <a:off x="6709124" y="4267215"/>
              <a:ext cx="618619" cy="305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3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F43AC5C-FAD2-43AF-A0AB-704054F34FEB}"/>
              </a:ext>
            </a:extLst>
          </p:cNvPr>
          <p:cNvGrpSpPr/>
          <p:nvPr/>
        </p:nvGrpSpPr>
        <p:grpSpPr>
          <a:xfrm>
            <a:off x="8335239" y="3650504"/>
            <a:ext cx="577402" cy="1215332"/>
            <a:chOff x="6980047" y="4645426"/>
            <a:chExt cx="618621" cy="796541"/>
          </a:xfrm>
        </p:grpSpPr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632FB9C2-8F93-4CF9-8368-46CE5ADC0839}"/>
                </a:ext>
              </a:extLst>
            </p:cNvPr>
            <p:cNvSpPr/>
            <p:nvPr/>
          </p:nvSpPr>
          <p:spPr>
            <a:xfrm rot="5400000">
              <a:off x="6888614" y="4775343"/>
              <a:ext cx="796541" cy="536708"/>
            </a:xfrm>
            <a:prstGeom prst="chevron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A0D6A9E-035B-4888-BB32-B2B70A635E73}"/>
                </a:ext>
              </a:extLst>
            </p:cNvPr>
            <p:cNvSpPr txBox="1"/>
            <p:nvPr/>
          </p:nvSpPr>
          <p:spPr>
            <a:xfrm>
              <a:off x="6980047" y="4825631"/>
              <a:ext cx="618621" cy="393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4</a:t>
              </a:r>
            </a:p>
            <a:p>
              <a:pPr algn="ctr"/>
              <a:endParaRPr lang="en-GB" sz="1100" b="1" dirty="0">
                <a:solidFill>
                  <a:schemeClr val="bg1"/>
                </a:solidFill>
                <a:latin typeface="Sassoon Primary" pitchFamily="50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6CA840D-3F2F-46DB-8F23-6F359C8694CB}"/>
              </a:ext>
            </a:extLst>
          </p:cNvPr>
          <p:cNvGrpSpPr/>
          <p:nvPr/>
        </p:nvGrpSpPr>
        <p:grpSpPr>
          <a:xfrm>
            <a:off x="8371155" y="4716004"/>
            <a:ext cx="577402" cy="1124240"/>
            <a:chOff x="6999284" y="5282027"/>
            <a:chExt cx="618621" cy="796541"/>
          </a:xfrm>
        </p:grpSpPr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5FC259B5-7DD0-43CB-9B34-DC8EC8BC9578}"/>
                </a:ext>
              </a:extLst>
            </p:cNvPr>
            <p:cNvSpPr/>
            <p:nvPr/>
          </p:nvSpPr>
          <p:spPr>
            <a:xfrm rot="5400000">
              <a:off x="6888614" y="5411944"/>
              <a:ext cx="796541" cy="536708"/>
            </a:xfrm>
            <a:prstGeom prst="chevron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15DB5F2-C7BD-4271-BCDC-08E68EA5CAB0}"/>
                </a:ext>
              </a:extLst>
            </p:cNvPr>
            <p:cNvSpPr txBox="1"/>
            <p:nvPr/>
          </p:nvSpPr>
          <p:spPr>
            <a:xfrm>
              <a:off x="6999284" y="5541426"/>
              <a:ext cx="618621" cy="4252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5</a:t>
              </a:r>
            </a:p>
            <a:p>
              <a:pPr algn="ctr"/>
              <a:endParaRPr lang="en-GB" sz="1100" b="1" dirty="0">
                <a:solidFill>
                  <a:schemeClr val="bg1"/>
                </a:solidFill>
                <a:latin typeface="Sassoon Primary" pitchFamily="50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E173612-7D74-44D6-95B3-BB6FB07718A3}"/>
              </a:ext>
            </a:extLst>
          </p:cNvPr>
          <p:cNvGrpSpPr/>
          <p:nvPr/>
        </p:nvGrpSpPr>
        <p:grpSpPr>
          <a:xfrm>
            <a:off x="8371155" y="5667950"/>
            <a:ext cx="577402" cy="1124240"/>
            <a:chOff x="6991848" y="5953844"/>
            <a:chExt cx="618621" cy="796541"/>
          </a:xfrm>
        </p:grpSpPr>
        <p:sp>
          <p:nvSpPr>
            <p:cNvPr id="17" name="Arrow: Chevron 16">
              <a:extLst>
                <a:ext uri="{FF2B5EF4-FFF2-40B4-BE49-F238E27FC236}">
                  <a16:creationId xmlns:a16="http://schemas.microsoft.com/office/drawing/2014/main" id="{4178B442-9645-4A09-A80D-99A7B8215FE7}"/>
                </a:ext>
              </a:extLst>
            </p:cNvPr>
            <p:cNvSpPr/>
            <p:nvPr/>
          </p:nvSpPr>
          <p:spPr>
            <a:xfrm rot="5400000">
              <a:off x="6881179" y="6083761"/>
              <a:ext cx="796541" cy="536708"/>
            </a:xfrm>
            <a:prstGeom prst="chevron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6D8E028-F892-445D-910A-DF343E03D670}"/>
                </a:ext>
              </a:extLst>
            </p:cNvPr>
            <p:cNvSpPr txBox="1"/>
            <p:nvPr/>
          </p:nvSpPr>
          <p:spPr>
            <a:xfrm>
              <a:off x="6991848" y="6218454"/>
              <a:ext cx="618621" cy="4252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Sassoon Primary" pitchFamily="50" charset="0"/>
                </a:rPr>
                <a:t>6</a:t>
              </a:r>
            </a:p>
            <a:p>
              <a:pPr algn="ctr"/>
              <a:endParaRPr lang="en-GB" sz="1100" b="1" dirty="0">
                <a:solidFill>
                  <a:schemeClr val="bg1"/>
                </a:solidFill>
                <a:latin typeface="Sassoon Primary" pitchFamily="50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E74D1236-0767-4865-97EB-6B2FFC76D178}"/>
              </a:ext>
            </a:extLst>
          </p:cNvPr>
          <p:cNvSpPr/>
          <p:nvPr/>
        </p:nvSpPr>
        <p:spPr>
          <a:xfrm>
            <a:off x="8987448" y="681195"/>
            <a:ext cx="2798186" cy="83848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 dirty="0">
                <a:solidFill>
                  <a:schemeClr val="tx1"/>
                </a:solidFill>
                <a:latin typeface="Sassoon Primary" pitchFamily="50" charset="0"/>
              </a:rPr>
              <a:t>What is in our solar system? What are the planets?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30E97B-32CC-49A8-8B17-2D8BE974B0AC}"/>
              </a:ext>
            </a:extLst>
          </p:cNvPr>
          <p:cNvSpPr/>
          <p:nvPr/>
        </p:nvSpPr>
        <p:spPr>
          <a:xfrm>
            <a:off x="8966522" y="1716965"/>
            <a:ext cx="2825791" cy="844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 dirty="0">
                <a:solidFill>
                  <a:schemeClr val="tx1"/>
                </a:solidFill>
                <a:latin typeface="Sassoon Primary"/>
              </a:rPr>
              <a:t>Where is the sun in our solar system?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04A1E-D53D-4B3C-ADCC-7EC43403FC15}"/>
              </a:ext>
            </a:extLst>
          </p:cNvPr>
          <p:cNvSpPr/>
          <p:nvPr/>
        </p:nvSpPr>
        <p:spPr>
          <a:xfrm>
            <a:off x="8987448" y="2758880"/>
            <a:ext cx="2755702" cy="844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 dirty="0">
                <a:solidFill>
                  <a:schemeClr val="tx1"/>
                </a:solidFill>
                <a:latin typeface="Sassoon Primary"/>
              </a:rPr>
              <a:t>How do the Earth and Moon move in space?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598269-83ED-46CA-9102-DFD289824CA4}"/>
              </a:ext>
            </a:extLst>
          </p:cNvPr>
          <p:cNvSpPr/>
          <p:nvPr/>
        </p:nvSpPr>
        <p:spPr>
          <a:xfrm>
            <a:off x="8974132" y="3668867"/>
            <a:ext cx="2769018" cy="85077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 dirty="0">
                <a:solidFill>
                  <a:schemeClr val="tx1"/>
                </a:solidFill>
                <a:latin typeface="Sassoon Primary" pitchFamily="50" charset="0"/>
              </a:rPr>
              <a:t>How can you explain how we get day and night?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D3C8-40EB-4CAB-AFE6-6F2DAE760386}"/>
              </a:ext>
            </a:extLst>
          </p:cNvPr>
          <p:cNvSpPr/>
          <p:nvPr/>
        </p:nvSpPr>
        <p:spPr>
          <a:xfrm>
            <a:off x="8974132" y="4594512"/>
            <a:ext cx="2782773" cy="99736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 dirty="0">
                <a:solidFill>
                  <a:schemeClr val="tx1"/>
                </a:solidFill>
                <a:latin typeface="Sassoon Primary" pitchFamily="50" charset="0"/>
              </a:rPr>
              <a:t>How would you describe the  characteristics of a newly discovered planet in our solar system or beyond?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9BCE6B-8A32-409D-BA62-2EFC20292FD5}"/>
              </a:ext>
            </a:extLst>
          </p:cNvPr>
          <p:cNvSpPr/>
          <p:nvPr/>
        </p:nvSpPr>
        <p:spPr>
          <a:xfrm>
            <a:off x="9014334" y="5695009"/>
            <a:ext cx="2728816" cy="10342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 dirty="0">
                <a:solidFill>
                  <a:schemeClr val="tx1"/>
                </a:solidFill>
                <a:latin typeface="Sassoon Primary"/>
              </a:rPr>
              <a:t>Investigate and record the formation of craters  </a:t>
            </a:r>
            <a:endParaRPr lang="en-GB" sz="1600" dirty="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D0CF0C0-F756-44EB-B77D-F372A2A9744E}"/>
              </a:ext>
            </a:extLst>
          </p:cNvPr>
          <p:cNvSpPr txBox="1"/>
          <p:nvPr/>
        </p:nvSpPr>
        <p:spPr>
          <a:xfrm>
            <a:off x="4822633" y="764266"/>
            <a:ext cx="214360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Our Solar System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30B3F277-4E78-4E2F-854A-AC73B33B7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1206" y="6041421"/>
            <a:ext cx="4296111" cy="76173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7E941116-5555-4D4A-AD90-667E418D27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2625" y="4963844"/>
            <a:ext cx="3213724" cy="67497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80DE0EB-FA5A-4BD3-A6B8-6265FA1A2E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4188" y="4980534"/>
            <a:ext cx="658437" cy="663369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8691188B-058A-4BD6-8C2B-9D8076B7E27E}"/>
              </a:ext>
            </a:extLst>
          </p:cNvPr>
          <p:cNvSpPr txBox="1"/>
          <p:nvPr/>
        </p:nvSpPr>
        <p:spPr>
          <a:xfrm>
            <a:off x="4454322" y="4594512"/>
            <a:ext cx="298518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Working Scientifically Skills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3586562-EC09-47A4-86C0-F1BD9722DB89}"/>
              </a:ext>
            </a:extLst>
          </p:cNvPr>
          <p:cNvSpPr txBox="1"/>
          <p:nvPr/>
        </p:nvSpPr>
        <p:spPr>
          <a:xfrm>
            <a:off x="4454322" y="5724402"/>
            <a:ext cx="298518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Science Enquiry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8FFFDE-5565-4ED9-9FDE-45A0ABD47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173" y="1190049"/>
            <a:ext cx="4351563" cy="177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2DEAD17-A2A3-421E-837F-883D030E2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619" y="3017797"/>
            <a:ext cx="3875596" cy="147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078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8826E6-3A7A-4707-B97A-CE049DD13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93479" y="149070"/>
            <a:ext cx="6289622" cy="65598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982B4F-C486-4BD5-A0B8-3F48BA4FF2E7}"/>
              </a:ext>
            </a:extLst>
          </p:cNvPr>
          <p:cNvSpPr txBox="1"/>
          <p:nvPr/>
        </p:nvSpPr>
        <p:spPr>
          <a:xfrm rot="16200000">
            <a:off x="-2150890" y="3052423"/>
            <a:ext cx="5800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Today, we are focusing on:</a:t>
            </a:r>
          </a:p>
        </p:txBody>
      </p:sp>
    </p:spTree>
    <p:extLst>
      <p:ext uri="{BB962C8B-B14F-4D97-AF65-F5344CB8AC3E}">
        <p14:creationId xmlns:p14="http://schemas.microsoft.com/office/powerpoint/2010/main" val="2766875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3DE86C-7506-4583-B825-010F1382E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885" y="0"/>
            <a:ext cx="681214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B35CD5-84B1-409D-BAF4-F77116FE1BF3}"/>
              </a:ext>
            </a:extLst>
          </p:cNvPr>
          <p:cNvSpPr txBox="1"/>
          <p:nvPr/>
        </p:nvSpPr>
        <p:spPr>
          <a:xfrm>
            <a:off x="182231" y="140970"/>
            <a:ext cx="861774" cy="65760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GB" sz="4400" dirty="0">
                <a:latin typeface="Comic Sans MS" panose="030F0702030302020204" pitchFamily="66" charset="0"/>
              </a:rPr>
              <a:t>Working Scientifically  </a:t>
            </a:r>
          </a:p>
        </p:txBody>
      </p:sp>
    </p:spTree>
    <p:extLst>
      <p:ext uri="{BB962C8B-B14F-4D97-AF65-F5344CB8AC3E}">
        <p14:creationId xmlns:p14="http://schemas.microsoft.com/office/powerpoint/2010/main" val="115069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341A3E-53DF-46DA-94F2-A1F34C726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22" y="0"/>
            <a:ext cx="785471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5A6FD5-501B-4099-8373-53FA7F27A76F}"/>
              </a:ext>
            </a:extLst>
          </p:cNvPr>
          <p:cNvSpPr txBox="1"/>
          <p:nvPr/>
        </p:nvSpPr>
        <p:spPr>
          <a:xfrm>
            <a:off x="182231" y="140970"/>
            <a:ext cx="861774" cy="65760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GB" sz="4400" dirty="0">
                <a:latin typeface="Comic Sans MS" panose="030F0702030302020204" pitchFamily="66" charset="0"/>
              </a:rPr>
              <a:t>Types of Enquiry  </a:t>
            </a:r>
          </a:p>
        </p:txBody>
      </p:sp>
    </p:spTree>
    <p:extLst>
      <p:ext uri="{BB962C8B-B14F-4D97-AF65-F5344CB8AC3E}">
        <p14:creationId xmlns:p14="http://schemas.microsoft.com/office/powerpoint/2010/main" val="3692406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bbd9a4-af56-419d-974e-f0a3d60a322f" xsi:nil="true"/>
    <lcf76f155ced4ddcb4097134ff3c332f xmlns="ec2d9698-6d82-49d1-94bc-d740eafa00e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3775026D965A458088DEE3207FF1E9" ma:contentTypeVersion="17" ma:contentTypeDescription="Create a new document." ma:contentTypeScope="" ma:versionID="874c3f17db3071234b1346cc9ad41227">
  <xsd:schema xmlns:xsd="http://www.w3.org/2001/XMLSchema" xmlns:xs="http://www.w3.org/2001/XMLSchema" xmlns:p="http://schemas.microsoft.com/office/2006/metadata/properties" xmlns:ns2="89bbd9a4-af56-419d-974e-f0a3d60a322f" xmlns:ns3="ec2d9698-6d82-49d1-94bc-d740eafa00ea" targetNamespace="http://schemas.microsoft.com/office/2006/metadata/properties" ma:root="true" ma:fieldsID="72b20feddb9bd4b3beff5758d3c4a675" ns2:_="" ns3:_="">
    <xsd:import namespace="89bbd9a4-af56-419d-974e-f0a3d60a322f"/>
    <xsd:import namespace="ec2d9698-6d82-49d1-94bc-d740eafa00e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bd9a4-af56-419d-974e-f0a3d60a32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195f2c4-3c7a-42d3-89f5-f687b9aa298e}" ma:internalName="TaxCatchAll" ma:showField="CatchAllData" ma:web="89bbd9a4-af56-419d-974e-f0a3d60a32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2d9698-6d82-49d1-94bc-d740eafa00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55e06ae-8cb1-41c6-a470-875edd1f6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D4BDB0-67BF-4EA5-80B2-47802F14042F}">
  <ds:schemaRefs>
    <ds:schemaRef ds:uri="http://schemas.microsoft.com/office/2006/metadata/properties"/>
    <ds:schemaRef ds:uri="http://schemas.microsoft.com/office/infopath/2007/PartnerControls"/>
    <ds:schemaRef ds:uri="89bbd9a4-af56-419d-974e-f0a3d60a322f"/>
    <ds:schemaRef ds:uri="ec2d9698-6d82-49d1-94bc-d740eafa00ea"/>
  </ds:schemaRefs>
</ds:datastoreItem>
</file>

<file path=customXml/itemProps2.xml><?xml version="1.0" encoding="utf-8"?>
<ds:datastoreItem xmlns:ds="http://schemas.openxmlformats.org/officeDocument/2006/customXml" ds:itemID="{C44E8E97-9C7F-438F-B4E5-EECF50DB66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BD59168-21D1-4F96-9B0C-526956E592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bbd9a4-af56-419d-974e-f0a3d60a322f"/>
    <ds:schemaRef ds:uri="ec2d9698-6d82-49d1-94bc-d740eafa00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288</Words>
  <Application>Microsoft Office PowerPoint</Application>
  <PresentationFormat>Widescreen</PresentationFormat>
  <Paragraphs>50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Vicky HARRIS</dc:creator>
  <cp:lastModifiedBy>Vicky HARRIS</cp:lastModifiedBy>
  <cp:revision>29</cp:revision>
  <dcterms:created xsi:type="dcterms:W3CDTF">2023-09-17T22:29:05Z</dcterms:created>
  <dcterms:modified xsi:type="dcterms:W3CDTF">2025-02-24T09:00:56Z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0x010100223775026D965A458088DEE3207FF1E9</vt:lpwstr>
  </property>
  <property fmtid="{D5CDD505-2E9C-101B-9397-08002B2CF9AE}" pid="3" name="MediaServiceImageTags">
    <vt:lpwstr/>
  </property>
</Properties>
</file>