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311727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142967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5704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74D3-FA0A-4403-9250-6941CB0BDC27}"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74125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1274D3-FA0A-4403-9250-6941CB0BDC27}" type="datetimeFigureOut">
              <a:rPr lang="en-GB" smtClean="0"/>
              <a:t>29/10/2022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3843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1274D3-FA0A-4403-9250-6941CB0BDC27}" type="datetimeFigureOut">
              <a:rPr lang="en-GB" smtClean="0"/>
              <a:t>29/10/2022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19633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1274D3-FA0A-4403-9250-6941CB0BDC27}" type="datetimeFigureOut">
              <a:rPr lang="en-GB" smtClean="0"/>
              <a:t>29/10/2022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2540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1274D3-FA0A-4403-9250-6941CB0BDC27}" type="datetimeFigureOut">
              <a:rPr lang="en-GB" smtClean="0"/>
              <a:t>29/10/2022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424633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274D3-FA0A-4403-9250-6941CB0BDC27}" type="datetimeFigureOut">
              <a:rPr lang="en-GB" smtClean="0"/>
              <a:t>29/10/2022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360641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1274D3-FA0A-4403-9250-6941CB0BDC27}" type="datetimeFigureOut">
              <a:rPr lang="en-GB" smtClean="0"/>
              <a:t>29/10/2022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32415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1274D3-FA0A-4403-9250-6941CB0BDC27}" type="datetimeFigureOut">
              <a:rPr lang="en-GB" smtClean="0"/>
              <a:t>29/10/2022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0B807-94EB-4F18-8514-C02790E1EABA}" type="slidenum">
              <a:rPr lang="en-GB" smtClean="0"/>
              <a:t>‹#›</a:t>
            </a:fld>
            <a:endParaRPr lang="en-GB"/>
          </a:p>
        </p:txBody>
      </p:sp>
    </p:spTree>
    <p:extLst>
      <p:ext uri="{BB962C8B-B14F-4D97-AF65-F5344CB8AC3E}">
        <p14:creationId xmlns:p14="http://schemas.microsoft.com/office/powerpoint/2010/main" val="16093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274D3-FA0A-4403-9250-6941CB0BDC27}" type="datetimeFigureOut">
              <a:rPr lang="en-GB" smtClean="0"/>
              <a:t>29/10/2022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0B807-94EB-4F18-8514-C02790E1EABA}" type="slidenum">
              <a:rPr lang="en-GB" smtClean="0"/>
              <a:t>‹#›</a:t>
            </a:fld>
            <a:endParaRPr lang="en-GB"/>
          </a:p>
        </p:txBody>
      </p:sp>
    </p:spTree>
    <p:extLst>
      <p:ext uri="{BB962C8B-B14F-4D97-AF65-F5344CB8AC3E}">
        <p14:creationId xmlns:p14="http://schemas.microsoft.com/office/powerpoint/2010/main" val="319290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1: Computer Science</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1871916312"/>
              </p:ext>
            </p:extLst>
          </p:nvPr>
        </p:nvGraphicFramePr>
        <p:xfrm>
          <a:off x="163772" y="956605"/>
          <a:ext cx="6754154" cy="2466213"/>
        </p:xfrm>
        <a:graphic>
          <a:graphicData uri="http://schemas.openxmlformats.org/drawingml/2006/table">
            <a:tbl>
              <a:tblPr>
                <a:tableStyleId>{5C22544A-7EE6-4342-B048-85BDC9FD1C3A}</a:tableStyleId>
              </a:tblPr>
              <a:tblGrid>
                <a:gridCol w="595883">
                  <a:extLst>
                    <a:ext uri="{9D8B030D-6E8A-4147-A177-3AD203B41FA5}">
                      <a16:colId xmlns:a16="http://schemas.microsoft.com/office/drawing/2014/main" val="2711218735"/>
                    </a:ext>
                  </a:extLst>
                </a:gridCol>
                <a:gridCol w="6158271">
                  <a:extLst>
                    <a:ext uri="{9D8B030D-6E8A-4147-A177-3AD203B41FA5}">
                      <a16:colId xmlns:a16="http://schemas.microsoft.com/office/drawing/2014/main" val="1799347512"/>
                    </a:ext>
                  </a:extLst>
                </a:gridCol>
              </a:tblGrid>
              <a:tr h="297615">
                <a:tc>
                  <a:txBody>
                    <a:bodyPr/>
                    <a:lstStyle/>
                    <a:p>
                      <a:pPr algn="ctr">
                        <a:lnSpc>
                          <a:spcPct val="115000"/>
                        </a:lnSpc>
                      </a:pPr>
                      <a:r>
                        <a:rPr lang="en-GB" sz="1200" b="1" dirty="0">
                          <a:effectLst/>
                          <a:latin typeface="+mn-lt"/>
                          <a:ea typeface="Walter Turncoat"/>
                          <a:cs typeface="Walter Turncoat"/>
                        </a:rPr>
                        <a:t>CS1.1</a:t>
                      </a:r>
                      <a:endParaRPr lang="en-GB" sz="12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say what an 'algorithm' is.</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490209">
                <a:tc>
                  <a:txBody>
                    <a:bodyPr/>
                    <a:lstStyle/>
                    <a:p>
                      <a:pPr algn="ctr">
                        <a:lnSpc>
                          <a:spcPct val="115000"/>
                        </a:lnSpc>
                      </a:pPr>
                      <a:r>
                        <a:rPr lang="en-GB" sz="1200" b="1">
                          <a:solidFill>
                            <a:srgbClr val="000000"/>
                          </a:solidFill>
                          <a:effectLst/>
                          <a:latin typeface="+mn-lt"/>
                          <a:ea typeface="Walter Turncoat"/>
                          <a:cs typeface="Walter Turncoat"/>
                        </a:rPr>
                        <a:t>CS1.2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the appropriate keys or commands to make a virtual or floor robot go forward, backward, left and right.</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490209">
                <a:tc>
                  <a:txBody>
                    <a:bodyPr/>
                    <a:lstStyle/>
                    <a:p>
                      <a:pPr algn="ctr">
                        <a:lnSpc>
                          <a:spcPct val="115000"/>
                        </a:lnSpc>
                      </a:pPr>
                      <a:r>
                        <a:rPr lang="en-GB" sz="1200" b="1">
                          <a:solidFill>
                            <a:srgbClr val="000000"/>
                          </a:solidFill>
                          <a:effectLst/>
                          <a:latin typeface="+mn-lt"/>
                          <a:ea typeface="Walter Turncoat"/>
                          <a:cs typeface="Walter Turncoat"/>
                        </a:rPr>
                        <a:t>CS1.3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program a bot or sprite by giving simple sequences of commands with an immediate outcome.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490209">
                <a:tc>
                  <a:txBody>
                    <a:bodyPr/>
                    <a:lstStyle/>
                    <a:p>
                      <a:pPr algn="ctr">
                        <a:lnSpc>
                          <a:spcPct val="115000"/>
                        </a:lnSpc>
                      </a:pPr>
                      <a:r>
                        <a:rPr lang="en-GB" sz="1200" b="1">
                          <a:solidFill>
                            <a:srgbClr val="000000"/>
                          </a:solidFill>
                          <a:effectLst/>
                          <a:latin typeface="+mn-lt"/>
                          <a:ea typeface="Walter Turncoat"/>
                          <a:cs typeface="Walter Turncoat"/>
                        </a:rPr>
                        <a:t>CS1.4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use basic symbols to record directional instruction and attempt to identify a bug in their code.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490209">
                <a:tc>
                  <a:txBody>
                    <a:bodyPr/>
                    <a:lstStyle/>
                    <a:p>
                      <a:pPr algn="ctr">
                        <a:lnSpc>
                          <a:spcPct val="115000"/>
                        </a:lnSpc>
                      </a:pPr>
                      <a:r>
                        <a:rPr lang="en-GB" sz="1200" b="1">
                          <a:solidFill>
                            <a:srgbClr val="000000"/>
                          </a:solidFill>
                          <a:effectLst/>
                          <a:latin typeface="+mn-lt"/>
                          <a:ea typeface="Walter Turncoat"/>
                          <a:cs typeface="Walter Turncoat"/>
                        </a:rPr>
                        <a:t>CS1.5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a developing range of language and styles of control e.g. tilt and turn/instructional to direct a robot.</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19" name="Table 23">
            <a:extLst>
              <a:ext uri="{FF2B5EF4-FFF2-40B4-BE49-F238E27FC236}">
                <a16:creationId xmlns:a16="http://schemas.microsoft.com/office/drawing/2014/main" id="{D6DED9D7-2607-4823-978C-9CDEB6128B95}"/>
              </a:ext>
            </a:extLst>
          </p:cNvPr>
          <p:cNvGraphicFramePr>
            <a:graphicFrameLocks noGrp="1"/>
          </p:cNvGraphicFramePr>
          <p:nvPr>
            <p:extLst>
              <p:ext uri="{D42A27DB-BD31-4B8C-83A1-F6EECF244321}">
                <p14:modId xmlns:p14="http://schemas.microsoft.com/office/powerpoint/2010/main" val="1102599361"/>
              </p:ext>
            </p:extLst>
          </p:nvPr>
        </p:nvGraphicFramePr>
        <p:xfrm>
          <a:off x="7132320" y="924707"/>
          <a:ext cx="1847907" cy="5852160"/>
        </p:xfrm>
        <a:graphic>
          <a:graphicData uri="http://schemas.openxmlformats.org/drawingml/2006/table">
            <a:tbl>
              <a:tblPr firstRow="1" bandRow="1">
                <a:tableStyleId>{1E171933-4619-4E11-9A3F-F7608DF75F80}</a:tableStyleId>
              </a:tblPr>
              <a:tblGrid>
                <a:gridCol w="1847907">
                  <a:extLst>
                    <a:ext uri="{9D8B030D-6E8A-4147-A177-3AD203B41FA5}">
                      <a16:colId xmlns:a16="http://schemas.microsoft.com/office/drawing/2014/main" val="1708471701"/>
                    </a:ext>
                  </a:extLst>
                </a:gridCol>
              </a:tblGrid>
              <a:tr h="258313">
                <a:tc>
                  <a:txBody>
                    <a:bodyPr/>
                    <a:lstStyle/>
                    <a:p>
                      <a:pPr algn="ctr"/>
                      <a:r>
                        <a:rPr lang="en-GB" sz="1200" dirty="0">
                          <a:solidFill>
                            <a:schemeClr val="tx1"/>
                          </a:solidFill>
                        </a:rPr>
                        <a:t>Computer Science</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Algorithm</a:t>
                      </a:r>
                      <a:r>
                        <a:rPr lang="en-GB" sz="1200" b="0" i="0" u="none" strike="noStrike" kern="1200" baseline="0" dirty="0">
                          <a:solidFill>
                            <a:schemeClr val="dk1"/>
                          </a:solidFill>
                          <a:latin typeface="+mn-lt"/>
                          <a:ea typeface="+mn-ea"/>
                          <a:cs typeface="+mn-cs"/>
                        </a:rPr>
                        <a:t> - A set of rules used to solve a problem. These rules need to be in order (e.g. a recipe).</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Command </a:t>
                      </a:r>
                      <a:r>
                        <a:rPr lang="en-GB" sz="1200" b="0" i="0" u="none" strike="noStrike" kern="1200" baseline="0" dirty="0">
                          <a:solidFill>
                            <a:schemeClr val="dk1"/>
                          </a:solidFill>
                          <a:latin typeface="+mn-lt"/>
                          <a:ea typeface="+mn-ea"/>
                          <a:cs typeface="+mn-cs"/>
                        </a:rPr>
                        <a:t>– An instruction for the computer. A set of commands together make up algorithms and computer programs.</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Program </a:t>
                      </a:r>
                      <a:r>
                        <a:rPr lang="en-GB" sz="1200" b="0" i="0" u="none" strike="noStrike" kern="1200" baseline="0" dirty="0">
                          <a:solidFill>
                            <a:schemeClr val="dk1"/>
                          </a:solidFill>
                          <a:latin typeface="+mn-lt"/>
                          <a:ea typeface="+mn-ea"/>
                          <a:cs typeface="+mn-cs"/>
                        </a:rPr>
                        <a:t>- A collection of instructions that a computer can perform (execute) to complete a specified task.</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Programming</a:t>
                      </a:r>
                      <a:r>
                        <a:rPr lang="en-GB" sz="1200" b="0" i="0" u="none" strike="noStrike" kern="1200" baseline="0" dirty="0">
                          <a:solidFill>
                            <a:schemeClr val="dk1"/>
                          </a:solidFill>
                          <a:latin typeface="+mn-lt"/>
                          <a:ea typeface="+mn-ea"/>
                          <a:cs typeface="+mn-cs"/>
                        </a:rPr>
                        <a:t> - A way of instructing a computer to perform various tasks. The process of creating a program.</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Sequencing</a:t>
                      </a:r>
                      <a:r>
                        <a:rPr lang="en-GB" sz="1200" b="0" i="0" u="none" strike="noStrike" kern="1200" baseline="0" dirty="0">
                          <a:solidFill>
                            <a:schemeClr val="dk1"/>
                          </a:solidFill>
                          <a:latin typeface="+mn-lt"/>
                          <a:ea typeface="+mn-ea"/>
                          <a:cs typeface="+mn-cs"/>
                        </a:rPr>
                        <a:t> - One of the three basic building blocks of computer programming. Sequencing is the process of putting instructions into the correct order.</a:t>
                      </a:r>
                      <a:endParaRPr lang="en-GB" sz="1200" b="0" dirty="0"/>
                    </a:p>
                  </a:txBody>
                  <a:tcPr/>
                </a:tc>
                <a:extLst>
                  <a:ext uri="{0D108BD9-81ED-4DB2-BD59-A6C34878D82A}">
                    <a16:rowId xmlns:a16="http://schemas.microsoft.com/office/drawing/2014/main" val="2296839535"/>
                  </a:ext>
                </a:extLst>
              </a:tr>
            </a:tbl>
          </a:graphicData>
        </a:graphic>
      </p:graphicFrame>
      <p:pic>
        <p:nvPicPr>
          <p:cNvPr id="5" name="Picture 4">
            <a:extLst>
              <a:ext uri="{FF2B5EF4-FFF2-40B4-BE49-F238E27FC236}">
                <a16:creationId xmlns:a16="http://schemas.microsoft.com/office/drawing/2014/main" id="{D76A3BD0-195C-42B5-B666-05D0C2062602}"/>
              </a:ext>
            </a:extLst>
          </p:cNvPr>
          <p:cNvPicPr>
            <a:picLocks noChangeAspect="1"/>
          </p:cNvPicPr>
          <p:nvPr/>
        </p:nvPicPr>
        <p:blipFill rotWithShape="1">
          <a:blip r:embed="rId3"/>
          <a:srcRect l="22154" t="21610" r="51077" b="14905"/>
          <a:stretch/>
        </p:blipFill>
        <p:spPr>
          <a:xfrm>
            <a:off x="281354" y="3467686"/>
            <a:ext cx="2447778" cy="3263705"/>
          </a:xfrm>
          <a:prstGeom prst="rect">
            <a:avLst/>
          </a:prstGeom>
        </p:spPr>
      </p:pic>
      <p:sp>
        <p:nvSpPr>
          <p:cNvPr id="16" name="Arrow: Down 15">
            <a:extLst>
              <a:ext uri="{FF2B5EF4-FFF2-40B4-BE49-F238E27FC236}">
                <a16:creationId xmlns:a16="http://schemas.microsoft.com/office/drawing/2014/main" id="{13267B71-6D51-483E-8820-826BB0A3E2DA}"/>
              </a:ext>
            </a:extLst>
          </p:cNvPr>
          <p:cNvSpPr/>
          <p:nvPr/>
        </p:nvSpPr>
        <p:spPr>
          <a:xfrm rot="1000179">
            <a:off x="8443736" y="535216"/>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ode a Pillar app | Programming for kids, Kindergarten stem, Coding">
            <a:extLst>
              <a:ext uri="{FF2B5EF4-FFF2-40B4-BE49-F238E27FC236}">
                <a16:creationId xmlns:a16="http://schemas.microsoft.com/office/drawing/2014/main" id="{E205E713-7F5F-45D7-A0FB-89E531829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6181">
            <a:off x="2715063" y="3445252"/>
            <a:ext cx="2319520" cy="14700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F764CF4-6DB4-4EEB-B02C-AFF77D5A5BB2}"/>
              </a:ext>
            </a:extLst>
          </p:cNvPr>
          <p:cNvSpPr/>
          <p:nvPr/>
        </p:nvSpPr>
        <p:spPr>
          <a:xfrm>
            <a:off x="5245096" y="3552434"/>
            <a:ext cx="1672830" cy="584775"/>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Program using different apps</a:t>
            </a:r>
          </a:p>
        </p:txBody>
      </p:sp>
      <p:pic>
        <p:nvPicPr>
          <p:cNvPr id="1028" name="Picture 4" descr="Box Island - Award Winning Coding Adventure for Kids">
            <a:extLst>
              <a:ext uri="{FF2B5EF4-FFF2-40B4-BE49-F238E27FC236}">
                <a16:creationId xmlns:a16="http://schemas.microsoft.com/office/drawing/2014/main" id="{3C4B9A7F-376F-4CF2-BA54-06DBE56367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46450">
            <a:off x="4174655" y="4993352"/>
            <a:ext cx="2843760" cy="1598825"/>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43424457-15A6-41C5-8E9F-7F39CB142D52}"/>
              </a:ext>
            </a:extLst>
          </p:cNvPr>
          <p:cNvSpPr/>
          <p:nvPr/>
        </p:nvSpPr>
        <p:spPr>
          <a:xfrm rot="4264070">
            <a:off x="5208603" y="3991394"/>
            <a:ext cx="247678"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E627AF3E-D18E-4866-A9AD-6440075F016B}"/>
              </a:ext>
            </a:extLst>
          </p:cNvPr>
          <p:cNvSpPr/>
          <p:nvPr/>
        </p:nvSpPr>
        <p:spPr>
          <a:xfrm rot="20632625">
            <a:off x="6321408" y="4252693"/>
            <a:ext cx="247678"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7962156-AD05-47FB-A4C3-FEB3ACE33AD9}"/>
              </a:ext>
            </a:extLst>
          </p:cNvPr>
          <p:cNvSpPr/>
          <p:nvPr/>
        </p:nvSpPr>
        <p:spPr>
          <a:xfrm>
            <a:off x="2301948" y="5191587"/>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Code-a-Pillar</a:t>
            </a:r>
          </a:p>
        </p:txBody>
      </p:sp>
      <p:sp>
        <p:nvSpPr>
          <p:cNvPr id="18" name="Rectangle 17">
            <a:extLst>
              <a:ext uri="{FF2B5EF4-FFF2-40B4-BE49-F238E27FC236}">
                <a16:creationId xmlns:a16="http://schemas.microsoft.com/office/drawing/2014/main" id="{84EAC852-DFE4-4E04-A976-A516BDEA000C}"/>
              </a:ext>
            </a:extLst>
          </p:cNvPr>
          <p:cNvSpPr/>
          <p:nvPr/>
        </p:nvSpPr>
        <p:spPr>
          <a:xfrm>
            <a:off x="2404136" y="6219004"/>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Box Island</a:t>
            </a:r>
          </a:p>
        </p:txBody>
      </p:sp>
      <p:sp>
        <p:nvSpPr>
          <p:cNvPr id="20" name="Arrow: Down 19">
            <a:extLst>
              <a:ext uri="{FF2B5EF4-FFF2-40B4-BE49-F238E27FC236}">
                <a16:creationId xmlns:a16="http://schemas.microsoft.com/office/drawing/2014/main" id="{2F32069F-3161-4B45-B650-4B4E1AA84C32}"/>
              </a:ext>
            </a:extLst>
          </p:cNvPr>
          <p:cNvSpPr/>
          <p:nvPr/>
        </p:nvSpPr>
        <p:spPr>
          <a:xfrm rot="11718507">
            <a:off x="3196850" y="4715626"/>
            <a:ext cx="218337"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3AF5E5CB-B140-4196-8EB8-49E3319ED85D}"/>
              </a:ext>
            </a:extLst>
          </p:cNvPr>
          <p:cNvSpPr/>
          <p:nvPr/>
        </p:nvSpPr>
        <p:spPr>
          <a:xfrm rot="15177142">
            <a:off x="3823317" y="5957346"/>
            <a:ext cx="247678"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550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2: Computer Science</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2305343035"/>
              </p:ext>
            </p:extLst>
          </p:nvPr>
        </p:nvGraphicFramePr>
        <p:xfrm>
          <a:off x="163771" y="924707"/>
          <a:ext cx="6836503" cy="1954360"/>
        </p:xfrm>
        <a:graphic>
          <a:graphicData uri="http://schemas.openxmlformats.org/drawingml/2006/table">
            <a:tbl>
              <a:tblPr>
                <a:tableStyleId>{5C22544A-7EE6-4342-B048-85BDC9FD1C3A}</a:tableStyleId>
              </a:tblPr>
              <a:tblGrid>
                <a:gridCol w="609952">
                  <a:extLst>
                    <a:ext uri="{9D8B030D-6E8A-4147-A177-3AD203B41FA5}">
                      <a16:colId xmlns:a16="http://schemas.microsoft.com/office/drawing/2014/main" val="2711218735"/>
                    </a:ext>
                  </a:extLst>
                </a:gridCol>
                <a:gridCol w="6226551">
                  <a:extLst>
                    <a:ext uri="{9D8B030D-6E8A-4147-A177-3AD203B41FA5}">
                      <a16:colId xmlns:a16="http://schemas.microsoft.com/office/drawing/2014/main" val="1799347512"/>
                    </a:ext>
                  </a:extLst>
                </a:gridCol>
              </a:tblGrid>
              <a:tr h="409324">
                <a:tc>
                  <a:txBody>
                    <a:bodyPr/>
                    <a:lstStyle/>
                    <a:p>
                      <a:pPr algn="ctr">
                        <a:lnSpc>
                          <a:spcPct val="115000"/>
                        </a:lnSpc>
                      </a:pPr>
                      <a:r>
                        <a:rPr lang="en-GB" sz="1200" b="1">
                          <a:effectLst/>
                          <a:latin typeface="+mn-lt"/>
                          <a:ea typeface="Walter Turncoat"/>
                          <a:cs typeface="Walter Turncoat"/>
                        </a:rPr>
                        <a:t>CS2.1</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give control devices instructions that contain numerical data (e.g. move 2 steps etc).</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248508">
                <a:tc>
                  <a:txBody>
                    <a:bodyPr/>
                    <a:lstStyle/>
                    <a:p>
                      <a:pPr algn="ctr">
                        <a:lnSpc>
                          <a:spcPct val="115000"/>
                        </a:lnSpc>
                      </a:pPr>
                      <a:r>
                        <a:rPr lang="en-GB" sz="1200" b="1">
                          <a:solidFill>
                            <a:srgbClr val="000000"/>
                          </a:solidFill>
                          <a:effectLst/>
                          <a:latin typeface="+mn-lt"/>
                          <a:ea typeface="Walter Turncoat"/>
                          <a:cs typeface="Walter Turncoat"/>
                        </a:rPr>
                        <a:t>CS2.2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use the repeat command (loops) to program more efficiently.</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409324">
                <a:tc>
                  <a:txBody>
                    <a:bodyPr/>
                    <a:lstStyle/>
                    <a:p>
                      <a:pPr algn="ctr">
                        <a:lnSpc>
                          <a:spcPct val="115000"/>
                        </a:lnSpc>
                      </a:pPr>
                      <a:r>
                        <a:rPr lang="en-GB" sz="1200" b="1">
                          <a:solidFill>
                            <a:srgbClr val="000000"/>
                          </a:solidFill>
                          <a:effectLst/>
                          <a:latin typeface="+mn-lt"/>
                          <a:ea typeface="Walter Turncoat"/>
                          <a:cs typeface="Walter Turncoat"/>
                        </a:rPr>
                        <a:t>CS2.3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use logical reasoning to predict the outcome of a sequence of instructions and test the sequence, amending if necessary.</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321255">
                <a:tc>
                  <a:txBody>
                    <a:bodyPr/>
                    <a:lstStyle/>
                    <a:p>
                      <a:pPr algn="ctr">
                        <a:lnSpc>
                          <a:spcPct val="115000"/>
                        </a:lnSpc>
                      </a:pPr>
                      <a:r>
                        <a:rPr lang="en-GB" sz="1200" b="1">
                          <a:solidFill>
                            <a:srgbClr val="000000"/>
                          </a:solidFill>
                          <a:effectLst/>
                          <a:latin typeface="+mn-lt"/>
                          <a:ea typeface="Walter Turncoat"/>
                          <a:cs typeface="Walter Turncoat"/>
                        </a:rPr>
                        <a:t>CS2.4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Is able to make use of simple events e.g. mouse clicks/tap on screen.</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359745">
                <a:tc>
                  <a:txBody>
                    <a:bodyPr/>
                    <a:lstStyle/>
                    <a:p>
                      <a:pPr algn="ctr">
                        <a:lnSpc>
                          <a:spcPct val="115000"/>
                        </a:lnSpc>
                      </a:pPr>
                      <a:r>
                        <a:rPr lang="en-GB" sz="1200" b="1">
                          <a:solidFill>
                            <a:srgbClr val="000000"/>
                          </a:solidFill>
                          <a:effectLst/>
                          <a:latin typeface="+mn-lt"/>
                          <a:ea typeface="Walter Turncoat"/>
                          <a:cs typeface="Walter Turncoat"/>
                        </a:rPr>
                        <a:t>CS2.5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find a bug in simple code and attempt to debug errors. </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1" name="Table 23">
            <a:extLst>
              <a:ext uri="{FF2B5EF4-FFF2-40B4-BE49-F238E27FC236}">
                <a16:creationId xmlns:a16="http://schemas.microsoft.com/office/drawing/2014/main" id="{914D9C0E-5C13-4343-B157-215D3C679439}"/>
              </a:ext>
            </a:extLst>
          </p:cNvPr>
          <p:cNvGraphicFramePr>
            <a:graphicFrameLocks noGrp="1"/>
          </p:cNvGraphicFramePr>
          <p:nvPr>
            <p:extLst>
              <p:ext uri="{D42A27DB-BD31-4B8C-83A1-F6EECF244321}">
                <p14:modId xmlns:p14="http://schemas.microsoft.com/office/powerpoint/2010/main" val="2168480645"/>
              </p:ext>
            </p:extLst>
          </p:nvPr>
        </p:nvGraphicFramePr>
        <p:xfrm>
          <a:off x="7188591" y="924707"/>
          <a:ext cx="1791636" cy="5852160"/>
        </p:xfrm>
        <a:graphic>
          <a:graphicData uri="http://schemas.openxmlformats.org/drawingml/2006/table">
            <a:tbl>
              <a:tblPr firstRow="1" bandRow="1">
                <a:tableStyleId>{1E171933-4619-4E11-9A3F-F7608DF75F80}</a:tableStyleId>
              </a:tblPr>
              <a:tblGrid>
                <a:gridCol w="1791636">
                  <a:extLst>
                    <a:ext uri="{9D8B030D-6E8A-4147-A177-3AD203B41FA5}">
                      <a16:colId xmlns:a16="http://schemas.microsoft.com/office/drawing/2014/main" val="1708471701"/>
                    </a:ext>
                  </a:extLst>
                </a:gridCol>
              </a:tblGrid>
              <a:tr h="258313">
                <a:tc>
                  <a:txBody>
                    <a:bodyPr/>
                    <a:lstStyle/>
                    <a:p>
                      <a:pPr algn="ctr"/>
                      <a:r>
                        <a:rPr lang="en-GB" sz="1200" dirty="0">
                          <a:solidFill>
                            <a:schemeClr val="tx1"/>
                          </a:solidFill>
                        </a:rPr>
                        <a:t>Computer Science</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Bug </a:t>
                      </a:r>
                      <a:r>
                        <a:rPr lang="en-GB" sz="1200" b="0" i="0" u="none" strike="noStrike" kern="1200" baseline="0" dirty="0">
                          <a:solidFill>
                            <a:schemeClr val="dk1"/>
                          </a:solidFill>
                          <a:latin typeface="+mn-lt"/>
                          <a:ea typeface="+mn-ea"/>
                          <a:cs typeface="+mn-cs"/>
                        </a:rPr>
                        <a:t>- A software bug is an error, flaw or fault in a computer program that causes it to produce an incorrect or unexpected result, or to behave in unintended ways.</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Debugging </a:t>
                      </a:r>
                      <a:r>
                        <a:rPr lang="en-GB" sz="1200" b="0" i="0" u="none" strike="noStrike" kern="1200" baseline="0" dirty="0">
                          <a:solidFill>
                            <a:schemeClr val="dk1"/>
                          </a:solidFill>
                          <a:latin typeface="+mn-lt"/>
                          <a:ea typeface="+mn-ea"/>
                          <a:cs typeface="+mn-cs"/>
                        </a:rPr>
                        <a:t>- The process of finding and fixing defects or errors in a computer program.</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Loop </a:t>
                      </a:r>
                      <a:r>
                        <a:rPr lang="en-GB" sz="1200" b="0" i="0" u="none" strike="noStrike" kern="1200" baseline="0" dirty="0">
                          <a:solidFill>
                            <a:schemeClr val="dk1"/>
                          </a:solidFill>
                          <a:latin typeface="+mn-lt"/>
                          <a:ea typeface="+mn-ea"/>
                          <a:cs typeface="+mn-cs"/>
                        </a:rPr>
                        <a:t>- The second basic building block of programming. Also called </a:t>
                      </a:r>
                      <a:r>
                        <a:rPr lang="en-GB" sz="1200" b="1" i="0" u="none" strike="noStrike" kern="1200" baseline="0" dirty="0">
                          <a:solidFill>
                            <a:schemeClr val="dk1"/>
                          </a:solidFill>
                          <a:latin typeface="+mn-lt"/>
                          <a:ea typeface="+mn-ea"/>
                          <a:cs typeface="+mn-cs"/>
                        </a:rPr>
                        <a:t>Iteration</a:t>
                      </a:r>
                      <a:r>
                        <a:rPr lang="en-GB" sz="1200" b="0" i="0" u="none" strike="noStrike" kern="1200" baseline="0" dirty="0">
                          <a:solidFill>
                            <a:schemeClr val="dk1"/>
                          </a:solidFill>
                          <a:latin typeface="+mn-lt"/>
                          <a:ea typeface="+mn-ea"/>
                          <a:cs typeface="+mn-cs"/>
                        </a:rPr>
                        <a:t>. A sequence of instructions that is continually repeated until a certain condition is met.</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Repeat </a:t>
                      </a:r>
                      <a:r>
                        <a:rPr lang="en-GB" sz="1200" b="0" i="0" u="none" strike="noStrike" kern="1200" baseline="0" dirty="0">
                          <a:solidFill>
                            <a:schemeClr val="dk1"/>
                          </a:solidFill>
                          <a:latin typeface="+mn-lt"/>
                          <a:ea typeface="+mn-ea"/>
                          <a:cs typeface="+mn-cs"/>
                        </a:rPr>
                        <a:t>- Execute an instruction more than once.</a:t>
                      </a:r>
                    </a:p>
                    <a:p>
                      <a:pPr marL="171450" indent="-171450">
                        <a:buFont typeface="Arial" panose="020B0604020202020204" pitchFamily="34" charset="0"/>
                        <a:buChar char="•"/>
                      </a:pPr>
                      <a:r>
                        <a:rPr lang="en-GB" sz="1200" b="1" i="0" u="none" strike="noStrike" kern="1200" baseline="0" dirty="0">
                          <a:solidFill>
                            <a:schemeClr val="dk1"/>
                          </a:solidFill>
                          <a:latin typeface="+mn-lt"/>
                          <a:ea typeface="+mn-ea"/>
                          <a:cs typeface="+mn-cs"/>
                        </a:rPr>
                        <a:t>Event </a:t>
                      </a:r>
                      <a:r>
                        <a:rPr lang="en-GB" sz="1200" b="0" i="0" u="none" strike="noStrike" kern="1200" baseline="0" dirty="0">
                          <a:solidFill>
                            <a:schemeClr val="dk1"/>
                          </a:solidFill>
                          <a:latin typeface="+mn-lt"/>
                          <a:ea typeface="+mn-ea"/>
                          <a:cs typeface="+mn-cs"/>
                        </a:rPr>
                        <a:t>- An action that occurs as a result of the user or another source, such as a mouse click.</a:t>
                      </a:r>
                      <a:endParaRPr lang="en-GB" sz="1200" b="0" dirty="0"/>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43736" y="535216"/>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What is debugging? | TheSchoolRun">
            <a:extLst>
              <a:ext uri="{FF2B5EF4-FFF2-40B4-BE49-F238E27FC236}">
                <a16:creationId xmlns:a16="http://schemas.microsoft.com/office/drawing/2014/main" id="{45466A15-2CD4-4875-B951-CD8F43D2A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350" y="2974649"/>
            <a:ext cx="411208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164D36-5D77-4299-BDF2-942FA2FF8BA2}"/>
              </a:ext>
            </a:extLst>
          </p:cNvPr>
          <p:cNvPicPr>
            <a:picLocks noChangeAspect="1"/>
          </p:cNvPicPr>
          <p:nvPr/>
        </p:nvPicPr>
        <p:blipFill rotWithShape="1">
          <a:blip r:embed="rId4"/>
          <a:srcRect l="65693" t="20242" r="12615" b="28314"/>
          <a:stretch/>
        </p:blipFill>
        <p:spPr>
          <a:xfrm>
            <a:off x="164121" y="2990072"/>
            <a:ext cx="2818230" cy="3757642"/>
          </a:xfrm>
          <a:prstGeom prst="rect">
            <a:avLst/>
          </a:prstGeom>
        </p:spPr>
      </p:pic>
      <p:sp>
        <p:nvSpPr>
          <p:cNvPr id="11" name="Rectangle 10">
            <a:extLst>
              <a:ext uri="{FF2B5EF4-FFF2-40B4-BE49-F238E27FC236}">
                <a16:creationId xmlns:a16="http://schemas.microsoft.com/office/drawing/2014/main" id="{7D202C8F-1BEF-4E5C-98C8-0C33C67BD70B}"/>
              </a:ext>
            </a:extLst>
          </p:cNvPr>
          <p:cNvSpPr/>
          <p:nvPr/>
        </p:nvSpPr>
        <p:spPr>
          <a:xfrm>
            <a:off x="3890942" y="5846431"/>
            <a:ext cx="2003421" cy="830997"/>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Use the debugging cycle to check your code.</a:t>
            </a:r>
          </a:p>
        </p:txBody>
      </p:sp>
      <p:sp>
        <p:nvSpPr>
          <p:cNvPr id="12" name="Arrow: Down 11">
            <a:extLst>
              <a:ext uri="{FF2B5EF4-FFF2-40B4-BE49-F238E27FC236}">
                <a16:creationId xmlns:a16="http://schemas.microsoft.com/office/drawing/2014/main" id="{2188BE11-5ED5-4C61-8DDC-F688557DD621}"/>
              </a:ext>
            </a:extLst>
          </p:cNvPr>
          <p:cNvSpPr/>
          <p:nvPr/>
        </p:nvSpPr>
        <p:spPr>
          <a:xfrm rot="12726793">
            <a:off x="4996302" y="5350678"/>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96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3: Computer Science</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1428157899"/>
              </p:ext>
            </p:extLst>
          </p:nvPr>
        </p:nvGraphicFramePr>
        <p:xfrm>
          <a:off x="163771" y="924708"/>
          <a:ext cx="6703205" cy="2153279"/>
        </p:xfrm>
        <a:graphic>
          <a:graphicData uri="http://schemas.openxmlformats.org/drawingml/2006/table">
            <a:tbl>
              <a:tblPr>
                <a:tableStyleId>{5C22544A-7EE6-4342-B048-85BDC9FD1C3A}</a:tableStyleId>
              </a:tblPr>
              <a:tblGrid>
                <a:gridCol w="637163">
                  <a:extLst>
                    <a:ext uri="{9D8B030D-6E8A-4147-A177-3AD203B41FA5}">
                      <a16:colId xmlns:a16="http://schemas.microsoft.com/office/drawing/2014/main" val="2711218735"/>
                    </a:ext>
                  </a:extLst>
                </a:gridCol>
                <a:gridCol w="6066042">
                  <a:extLst>
                    <a:ext uri="{9D8B030D-6E8A-4147-A177-3AD203B41FA5}">
                      <a16:colId xmlns:a16="http://schemas.microsoft.com/office/drawing/2014/main" val="1799347512"/>
                    </a:ext>
                  </a:extLst>
                </a:gridCol>
              </a:tblGrid>
              <a:tr h="503904">
                <a:tc>
                  <a:txBody>
                    <a:bodyPr/>
                    <a:lstStyle/>
                    <a:p>
                      <a:pPr algn="ctr">
                        <a:lnSpc>
                          <a:spcPct val="115000"/>
                        </a:lnSpc>
                      </a:pPr>
                      <a:r>
                        <a:rPr lang="en-GB" sz="1200" b="1">
                          <a:effectLst/>
                          <a:latin typeface="+mn-lt"/>
                          <a:ea typeface="Walter Turncoat"/>
                          <a:cs typeface="Walter Turncoat"/>
                        </a:rPr>
                        <a:t>CS3.1</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To sequence a list of commands/ blocks to produce an output e.g. a light comes on or a robot follows a defined route. </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305929">
                <a:tc>
                  <a:txBody>
                    <a:bodyPr/>
                    <a:lstStyle/>
                    <a:p>
                      <a:pPr algn="ctr">
                        <a:lnSpc>
                          <a:spcPct val="115000"/>
                        </a:lnSpc>
                      </a:pPr>
                      <a:r>
                        <a:rPr lang="en-GB" sz="1200" b="1">
                          <a:solidFill>
                            <a:srgbClr val="000000"/>
                          </a:solidFill>
                          <a:effectLst/>
                          <a:latin typeface="+mn-lt"/>
                          <a:ea typeface="Walter Turncoat"/>
                          <a:cs typeface="Walter Turncoat"/>
                        </a:rPr>
                        <a:t>CS3.2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Is able to use 'repeat' and 'repeat until' loops when appropriate.</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503904">
                <a:tc>
                  <a:txBody>
                    <a:bodyPr/>
                    <a:lstStyle/>
                    <a:p>
                      <a:pPr algn="ctr">
                        <a:lnSpc>
                          <a:spcPct val="115000"/>
                        </a:lnSpc>
                      </a:pPr>
                      <a:r>
                        <a:rPr lang="en-GB" sz="1200" b="1">
                          <a:solidFill>
                            <a:srgbClr val="000000"/>
                          </a:solidFill>
                          <a:effectLst/>
                          <a:latin typeface="+mn-lt"/>
                          <a:ea typeface="Walter Turncoat"/>
                          <a:cs typeface="Walter Turncoat"/>
                        </a:rPr>
                        <a:t>CS3.3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Can use simple conditional statements (if and when commands) and understands the importance of time within a program (e.g. using wait), with support.</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378838">
                <a:tc>
                  <a:txBody>
                    <a:bodyPr/>
                    <a:lstStyle/>
                    <a:p>
                      <a:pPr algn="ctr">
                        <a:lnSpc>
                          <a:spcPct val="115000"/>
                        </a:lnSpc>
                      </a:pPr>
                      <a:r>
                        <a:rPr lang="en-GB" sz="1200" b="1">
                          <a:solidFill>
                            <a:srgbClr val="000000"/>
                          </a:solidFill>
                          <a:effectLst/>
                          <a:latin typeface="+mn-lt"/>
                          <a:ea typeface="Walter Turncoat"/>
                          <a:cs typeface="Walter Turncoat"/>
                        </a:rPr>
                        <a:t>CS34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make use of an input 'event' within a simple program e.g. when the start button is clicked.</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378838">
                <a:tc>
                  <a:txBody>
                    <a:bodyPr/>
                    <a:lstStyle/>
                    <a:p>
                      <a:pPr algn="ctr">
                        <a:lnSpc>
                          <a:spcPct val="115000"/>
                        </a:lnSpc>
                      </a:pPr>
                      <a:r>
                        <a:rPr lang="en-GB" sz="1200" b="1">
                          <a:solidFill>
                            <a:srgbClr val="000000"/>
                          </a:solidFill>
                          <a:effectLst/>
                          <a:latin typeface="+mn-lt"/>
                          <a:ea typeface="Walter Turncoat"/>
                          <a:cs typeface="Walter Turncoat"/>
                        </a:rPr>
                        <a:t>CS3.5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find errors in a simple program, and successfully debug to make the program work.</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3" name="Table 23">
            <a:extLst>
              <a:ext uri="{FF2B5EF4-FFF2-40B4-BE49-F238E27FC236}">
                <a16:creationId xmlns:a16="http://schemas.microsoft.com/office/drawing/2014/main" id="{8351964C-67B9-4C16-A5B4-3F4C2CA40212}"/>
              </a:ext>
            </a:extLst>
          </p:cNvPr>
          <p:cNvGraphicFramePr>
            <a:graphicFrameLocks noGrp="1"/>
          </p:cNvGraphicFramePr>
          <p:nvPr>
            <p:extLst>
              <p:ext uri="{D42A27DB-BD31-4B8C-83A1-F6EECF244321}">
                <p14:modId xmlns:p14="http://schemas.microsoft.com/office/powerpoint/2010/main" val="4231459850"/>
              </p:ext>
            </p:extLst>
          </p:nvPr>
        </p:nvGraphicFramePr>
        <p:xfrm>
          <a:off x="6935822" y="924707"/>
          <a:ext cx="2044408" cy="5882640"/>
        </p:xfrm>
        <a:graphic>
          <a:graphicData uri="http://schemas.openxmlformats.org/drawingml/2006/table">
            <a:tbl>
              <a:tblPr firstRow="1" bandRow="1">
                <a:tableStyleId>{1E171933-4619-4E11-9A3F-F7608DF75F80}</a:tableStyleId>
              </a:tblPr>
              <a:tblGrid>
                <a:gridCol w="2044408">
                  <a:extLst>
                    <a:ext uri="{9D8B030D-6E8A-4147-A177-3AD203B41FA5}">
                      <a16:colId xmlns:a16="http://schemas.microsoft.com/office/drawing/2014/main" val="1708471701"/>
                    </a:ext>
                  </a:extLst>
                </a:gridCol>
              </a:tblGrid>
              <a:tr h="258313">
                <a:tc>
                  <a:txBody>
                    <a:bodyPr/>
                    <a:lstStyle/>
                    <a:p>
                      <a:pPr algn="ctr"/>
                      <a:r>
                        <a:rPr lang="en-GB" sz="1100" dirty="0">
                          <a:solidFill>
                            <a:schemeClr val="tx1"/>
                          </a:solidFill>
                        </a:rPr>
                        <a:t>Computer Science</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Broadcasts </a:t>
                      </a:r>
                      <a:r>
                        <a:rPr lang="en-GB" sz="1100" b="0" i="0" u="none" strike="noStrike" kern="1200" baseline="0" dirty="0">
                          <a:solidFill>
                            <a:schemeClr val="dk1"/>
                          </a:solidFill>
                          <a:latin typeface="+mn-lt"/>
                          <a:ea typeface="+mn-ea"/>
                          <a:cs typeface="+mn-cs"/>
                        </a:rPr>
                        <a:t>- Events which allow sprites to interact by sending messages that can be picked up by the other sprites.</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Code </a:t>
                      </a:r>
                      <a:r>
                        <a:rPr lang="en-GB" sz="1100" b="0" i="0" u="none" strike="noStrike" kern="1200" baseline="0" dirty="0">
                          <a:solidFill>
                            <a:schemeClr val="dk1"/>
                          </a:solidFill>
                          <a:latin typeface="+mn-lt"/>
                          <a:ea typeface="+mn-ea"/>
                          <a:cs typeface="+mn-cs"/>
                        </a:rPr>
                        <a:t>- Computer code or program code is the set of instructions forming a computer program which is executed by a computer. It is called code because the computer has to translate the code that humans can understand into ‘machine code’ that only the computer can understand easily before it is executed.</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Condition </a:t>
                      </a:r>
                      <a:r>
                        <a:rPr lang="en-GB" sz="1100" b="0" i="0" u="none" strike="noStrike" kern="1200" baseline="0" dirty="0">
                          <a:solidFill>
                            <a:schemeClr val="dk1"/>
                          </a:solidFill>
                          <a:latin typeface="+mn-lt"/>
                          <a:ea typeface="+mn-ea"/>
                          <a:cs typeface="+mn-cs"/>
                        </a:rPr>
                        <a:t>- Something that can be true or false.</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Selection or Conditionals </a:t>
                      </a:r>
                      <a:r>
                        <a:rPr lang="en-GB" sz="1100" b="0" i="0" u="none" strike="noStrike" kern="1200" baseline="0" dirty="0">
                          <a:solidFill>
                            <a:schemeClr val="dk1"/>
                          </a:solidFill>
                          <a:latin typeface="+mn-lt"/>
                          <a:ea typeface="+mn-ea"/>
                          <a:cs typeface="+mn-cs"/>
                        </a:rPr>
                        <a:t>- The third basic building block of programming. A statement that a program checks to see if a condition is true or false. If true, an action is taken. Otherwise, the action is ignored. Usually formatted in the form of IF &lt;condition&gt; THEN &lt;do something&gt; </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Sprite</a:t>
                      </a:r>
                      <a:r>
                        <a:rPr lang="en-GB" sz="1100" b="0" i="0" u="none" strike="noStrike" kern="1200" baseline="0" dirty="0">
                          <a:solidFill>
                            <a:schemeClr val="dk1"/>
                          </a:solidFill>
                          <a:latin typeface="+mn-lt"/>
                          <a:ea typeface="+mn-ea"/>
                          <a:cs typeface="+mn-cs"/>
                        </a:rPr>
                        <a:t> - A 2-dimensional image that can be programmed using code to perform actions.</a:t>
                      </a:r>
                      <a:endParaRPr lang="en-GB" sz="1100" dirty="0"/>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43736" y="535216"/>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What is debugging? | TheSchoolRun">
            <a:extLst>
              <a:ext uri="{FF2B5EF4-FFF2-40B4-BE49-F238E27FC236}">
                <a16:creationId xmlns:a16="http://schemas.microsoft.com/office/drawing/2014/main" id="{3A10FD26-2E55-4E7C-8DA3-9E34650CE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086" y="3077987"/>
            <a:ext cx="3810600" cy="23526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D6C3F8B-CCDA-4B08-844F-8EF79328FB01}"/>
              </a:ext>
            </a:extLst>
          </p:cNvPr>
          <p:cNvSpPr/>
          <p:nvPr/>
        </p:nvSpPr>
        <p:spPr>
          <a:xfrm>
            <a:off x="3890942" y="5846431"/>
            <a:ext cx="2003421" cy="830997"/>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Use the debugging cycle to check your code.</a:t>
            </a:r>
          </a:p>
        </p:txBody>
      </p:sp>
      <p:sp>
        <p:nvSpPr>
          <p:cNvPr id="13" name="Arrow: Down 12">
            <a:extLst>
              <a:ext uri="{FF2B5EF4-FFF2-40B4-BE49-F238E27FC236}">
                <a16:creationId xmlns:a16="http://schemas.microsoft.com/office/drawing/2014/main" id="{9D794957-5D9C-4F4F-94EA-C95C084F6F94}"/>
              </a:ext>
            </a:extLst>
          </p:cNvPr>
          <p:cNvSpPr/>
          <p:nvPr/>
        </p:nvSpPr>
        <p:spPr>
          <a:xfrm rot="12726793">
            <a:off x="4996302" y="5350678"/>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ED5C3AD-E054-4600-997F-16CB18266E41}"/>
              </a:ext>
            </a:extLst>
          </p:cNvPr>
          <p:cNvPicPr>
            <a:picLocks noChangeAspect="1"/>
          </p:cNvPicPr>
          <p:nvPr/>
        </p:nvPicPr>
        <p:blipFill rotWithShape="1">
          <a:blip r:embed="rId4"/>
          <a:srcRect l="21846" t="25988" r="50634" b="47265"/>
          <a:stretch/>
        </p:blipFill>
        <p:spPr>
          <a:xfrm>
            <a:off x="105556" y="3077986"/>
            <a:ext cx="2991529" cy="1634691"/>
          </a:xfrm>
          <a:prstGeom prst="rect">
            <a:avLst/>
          </a:prstGeom>
        </p:spPr>
      </p:pic>
      <p:pic>
        <p:nvPicPr>
          <p:cNvPr id="4098" name="Picture 2" descr="What is Conditional Programming in Scratch? - GeeksforGeeks">
            <a:extLst>
              <a:ext uri="{FF2B5EF4-FFF2-40B4-BE49-F238E27FC236}">
                <a16:creationId xmlns:a16="http://schemas.microsoft.com/office/drawing/2014/main" id="{9C78CA70-062B-4251-AE06-FD729E6D67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92" t="19808" r="20923" b="30355"/>
          <a:stretch/>
        </p:blipFill>
        <p:spPr bwMode="auto">
          <a:xfrm>
            <a:off x="232573" y="4703107"/>
            <a:ext cx="3270282" cy="204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6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4: Computer Science</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786989122"/>
              </p:ext>
            </p:extLst>
          </p:nvPr>
        </p:nvGraphicFramePr>
        <p:xfrm>
          <a:off x="163772" y="853035"/>
          <a:ext cx="6759542" cy="2590758"/>
        </p:xfrm>
        <a:graphic>
          <a:graphicData uri="http://schemas.openxmlformats.org/drawingml/2006/table">
            <a:tbl>
              <a:tblPr>
                <a:tableStyleId>{5C22544A-7EE6-4342-B048-85BDC9FD1C3A}</a:tableStyleId>
              </a:tblPr>
              <a:tblGrid>
                <a:gridCol w="591231">
                  <a:extLst>
                    <a:ext uri="{9D8B030D-6E8A-4147-A177-3AD203B41FA5}">
                      <a16:colId xmlns:a16="http://schemas.microsoft.com/office/drawing/2014/main" val="2711218735"/>
                    </a:ext>
                  </a:extLst>
                </a:gridCol>
                <a:gridCol w="6168311">
                  <a:extLst>
                    <a:ext uri="{9D8B030D-6E8A-4147-A177-3AD203B41FA5}">
                      <a16:colId xmlns:a16="http://schemas.microsoft.com/office/drawing/2014/main" val="1799347512"/>
                    </a:ext>
                  </a:extLst>
                </a:gridCol>
              </a:tblGrid>
              <a:tr h="276647">
                <a:tc>
                  <a:txBody>
                    <a:bodyPr/>
                    <a:lstStyle/>
                    <a:p>
                      <a:pPr algn="ctr">
                        <a:lnSpc>
                          <a:spcPct val="115000"/>
                        </a:lnSpc>
                      </a:pPr>
                      <a:r>
                        <a:rPr lang="en-GB" sz="1200" b="1" dirty="0">
                          <a:effectLst/>
                          <a:latin typeface="+mn-lt"/>
                          <a:ea typeface="Walter Turncoat"/>
                          <a:cs typeface="Walter Turncoat"/>
                        </a:rPr>
                        <a:t>CS4.1</a:t>
                      </a:r>
                      <a:endParaRPr lang="en-GB" sz="12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Design, test and amend programs to achieve an intended objective, including controlling an external output.</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276647">
                <a:tc>
                  <a:txBody>
                    <a:bodyPr/>
                    <a:lstStyle/>
                    <a:p>
                      <a:pPr algn="ctr">
                        <a:lnSpc>
                          <a:spcPct val="115000"/>
                        </a:lnSpc>
                      </a:pPr>
                      <a:r>
                        <a:rPr lang="en-GB" sz="1200" b="1">
                          <a:solidFill>
                            <a:srgbClr val="000000"/>
                          </a:solidFill>
                          <a:effectLst/>
                          <a:latin typeface="+mn-lt"/>
                          <a:ea typeface="Walter Turncoat"/>
                          <a:cs typeface="Walter Turncoat"/>
                        </a:rPr>
                        <a:t>CS4.2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use nested loops to increase the efficiency of a program.</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449538">
                <a:tc>
                  <a:txBody>
                    <a:bodyPr/>
                    <a:lstStyle/>
                    <a:p>
                      <a:pPr algn="ctr">
                        <a:lnSpc>
                          <a:spcPct val="115000"/>
                        </a:lnSpc>
                      </a:pPr>
                      <a:r>
                        <a:rPr lang="en-GB" sz="1200" b="1">
                          <a:solidFill>
                            <a:srgbClr val="000000"/>
                          </a:solidFill>
                          <a:effectLst/>
                          <a:latin typeface="+mn-lt"/>
                          <a:ea typeface="Walter Turncoat"/>
                          <a:cs typeface="Walter Turncoat"/>
                        </a:rPr>
                        <a:t>CS4.3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Can use and change a pre-written function.</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449538">
                <a:tc>
                  <a:txBody>
                    <a:bodyPr/>
                    <a:lstStyle/>
                    <a:p>
                      <a:pPr algn="ctr">
                        <a:lnSpc>
                          <a:spcPct val="115000"/>
                        </a:lnSpc>
                      </a:pPr>
                      <a:r>
                        <a:rPr lang="en-GB" sz="1200" b="1">
                          <a:solidFill>
                            <a:srgbClr val="000000"/>
                          </a:solidFill>
                          <a:effectLst/>
                          <a:latin typeface="+mn-lt"/>
                          <a:ea typeface="Walter Turncoat"/>
                          <a:cs typeface="Walter Turncoat"/>
                        </a:rPr>
                        <a:t>CS4.4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Understands a wider range of 'events' such as sprite interactions and button presses, and can use them within programs.</a:t>
                      </a:r>
                      <a:endParaRPr lang="en-GB" sz="1200">
                        <a:effectLst/>
                        <a:latin typeface="+mn-lt"/>
                        <a:ea typeface="Arial" panose="020B0604020202020204" pitchFamily="34" charset="0"/>
                      </a:endParaRPr>
                    </a:p>
                    <a:p>
                      <a:pPr>
                        <a:lnSpc>
                          <a:spcPct val="115000"/>
                        </a:lnSpc>
                      </a:pPr>
                      <a:r>
                        <a:rPr lang="en-GB" sz="1200">
                          <a:effectLst/>
                          <a:latin typeface="+mn-lt"/>
                          <a:ea typeface="Century Gothic" panose="020B0502020202020204" pitchFamily="34" charset="0"/>
                          <a:cs typeface="Century Gothic" panose="020B0502020202020204" pitchFamily="34" charset="0"/>
                        </a:rPr>
                        <a:t> </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r h="449538">
                <a:tc>
                  <a:txBody>
                    <a:bodyPr/>
                    <a:lstStyle/>
                    <a:p>
                      <a:pPr algn="ctr">
                        <a:lnSpc>
                          <a:spcPct val="115000"/>
                        </a:lnSpc>
                      </a:pPr>
                      <a:r>
                        <a:rPr lang="en-GB" sz="1200" b="1">
                          <a:solidFill>
                            <a:srgbClr val="000000"/>
                          </a:solidFill>
                          <a:effectLst/>
                          <a:latin typeface="+mn-lt"/>
                          <a:ea typeface="Walter Turncoat"/>
                          <a:cs typeface="Walter Turncoat"/>
                        </a:rPr>
                        <a:t>CS4.5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find errors in a program of their own design, and successfully debug to achieve a specific goal.</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3375143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6" name="Table 23">
            <a:extLst>
              <a:ext uri="{FF2B5EF4-FFF2-40B4-BE49-F238E27FC236}">
                <a16:creationId xmlns:a16="http://schemas.microsoft.com/office/drawing/2014/main" id="{6E631898-2D48-42DD-B5CA-D57DEE7C7AA9}"/>
              </a:ext>
            </a:extLst>
          </p:cNvPr>
          <p:cNvGraphicFramePr>
            <a:graphicFrameLocks noGrp="1"/>
          </p:cNvGraphicFramePr>
          <p:nvPr>
            <p:extLst>
              <p:ext uri="{D42A27DB-BD31-4B8C-83A1-F6EECF244321}">
                <p14:modId xmlns:p14="http://schemas.microsoft.com/office/powerpoint/2010/main" val="1174066934"/>
              </p:ext>
            </p:extLst>
          </p:nvPr>
        </p:nvGraphicFramePr>
        <p:xfrm>
          <a:off x="7063991" y="853035"/>
          <a:ext cx="1942313" cy="5379720"/>
        </p:xfrm>
        <a:graphic>
          <a:graphicData uri="http://schemas.openxmlformats.org/drawingml/2006/table">
            <a:tbl>
              <a:tblPr firstRow="1" bandRow="1">
                <a:tableStyleId>{1E171933-4619-4E11-9A3F-F7608DF75F80}</a:tableStyleId>
              </a:tblPr>
              <a:tblGrid>
                <a:gridCol w="1942313">
                  <a:extLst>
                    <a:ext uri="{9D8B030D-6E8A-4147-A177-3AD203B41FA5}">
                      <a16:colId xmlns:a16="http://schemas.microsoft.com/office/drawing/2014/main" val="1708471701"/>
                    </a:ext>
                  </a:extLst>
                </a:gridCol>
              </a:tblGrid>
              <a:tr h="258313">
                <a:tc>
                  <a:txBody>
                    <a:bodyPr/>
                    <a:lstStyle/>
                    <a:p>
                      <a:pPr algn="ctr"/>
                      <a:r>
                        <a:rPr lang="en-GB" sz="1100" dirty="0">
                          <a:solidFill>
                            <a:schemeClr val="tx1"/>
                          </a:solidFill>
                        </a:rPr>
                        <a:t>Computer Science</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If / Else</a:t>
                      </a:r>
                      <a:r>
                        <a:rPr lang="en-GB" sz="1100" b="0" i="0" u="none" strike="noStrike" kern="1200" baseline="0" dirty="0">
                          <a:solidFill>
                            <a:schemeClr val="dk1"/>
                          </a:solidFill>
                          <a:latin typeface="+mn-lt"/>
                          <a:ea typeface="+mn-ea"/>
                          <a:cs typeface="+mn-cs"/>
                        </a:rPr>
                        <a:t> - An extension of a conditional or selection statement that allows for an alternative set of instructions to execute if a condition is false i.e. IF &lt;condition&gt; THEN &lt;do something&gt; ELSE &lt;do something&gt;.</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Nested Loop </a:t>
                      </a:r>
                      <a:r>
                        <a:rPr lang="en-GB" sz="1100" b="0" i="0" u="none" strike="noStrike" kern="1200" baseline="0" dirty="0">
                          <a:solidFill>
                            <a:schemeClr val="dk1"/>
                          </a:solidFill>
                          <a:latin typeface="+mn-lt"/>
                          <a:ea typeface="+mn-ea"/>
                          <a:cs typeface="+mn-cs"/>
                        </a:rPr>
                        <a:t>- When a loop is placed within the body of another loop, it becomes nested. The ‘inner’ loop will complete an entire cycle of repetition for each repeat of the ‘outer’ loop.</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Until Loop </a:t>
                      </a:r>
                      <a:r>
                        <a:rPr lang="en-GB" sz="1100" b="0" i="0" u="none" strike="noStrike" kern="1200" baseline="0" dirty="0">
                          <a:solidFill>
                            <a:schemeClr val="dk1"/>
                          </a:solidFill>
                          <a:latin typeface="+mn-lt"/>
                          <a:ea typeface="+mn-ea"/>
                          <a:cs typeface="+mn-cs"/>
                        </a:rPr>
                        <a:t>- A loop that tells the computer to repeat something only up to the point that a condition becomes true. Usually formatted like REPEAT &lt;something&gt; UNTIL &lt;condition&gt;.</a:t>
                      </a:r>
                    </a:p>
                    <a:p>
                      <a:pPr marL="171450" indent="-171450">
                        <a:buFont typeface="Arial" panose="020B0604020202020204" pitchFamily="34" charset="0"/>
                        <a:buChar char="•"/>
                      </a:pPr>
                      <a:r>
                        <a:rPr lang="en-GB" sz="1100" b="1" i="0" u="none" strike="noStrike" kern="1200" baseline="0" dirty="0">
                          <a:solidFill>
                            <a:schemeClr val="dk1"/>
                          </a:solidFill>
                          <a:latin typeface="+mn-lt"/>
                          <a:ea typeface="+mn-ea"/>
                          <a:cs typeface="+mn-cs"/>
                        </a:rPr>
                        <a:t>While Loop </a:t>
                      </a:r>
                      <a:r>
                        <a:rPr lang="en-GB" sz="1100" b="0" i="0" u="none" strike="noStrike" kern="1200" baseline="0" dirty="0">
                          <a:solidFill>
                            <a:schemeClr val="dk1"/>
                          </a:solidFill>
                          <a:latin typeface="+mn-lt"/>
                          <a:ea typeface="+mn-ea"/>
                          <a:cs typeface="+mn-cs"/>
                        </a:rPr>
                        <a:t>- A loop that continues to repeat while a condition is true. Usually formatted in the form of WHILE &lt;condition&gt; DO &lt;something&gt;.</a:t>
                      </a:r>
                      <a:endParaRPr lang="en-GB" sz="1100" dirty="0"/>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716989">
            <a:off x="8544557" y="517472"/>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Loop Control Flow | Concepts in Programming with Scratch | FreeText Library">
            <a:extLst>
              <a:ext uri="{FF2B5EF4-FFF2-40B4-BE49-F238E27FC236}">
                <a16:creationId xmlns:a16="http://schemas.microsoft.com/office/drawing/2014/main" id="{FCEDED2C-3BF0-48DF-A29C-6D0764A85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32" y="3542895"/>
            <a:ext cx="1942313" cy="31352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3404ED4-B5B3-4883-AB03-D1132DBBDE16}"/>
              </a:ext>
            </a:extLst>
          </p:cNvPr>
          <p:cNvSpPr/>
          <p:nvPr/>
        </p:nvSpPr>
        <p:spPr>
          <a:xfrm>
            <a:off x="2533252" y="3552255"/>
            <a:ext cx="2402664" cy="584775"/>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Different loop blocks have different functions.</a:t>
            </a:r>
          </a:p>
        </p:txBody>
      </p:sp>
      <p:sp>
        <p:nvSpPr>
          <p:cNvPr id="11" name="Arrow: Down 10">
            <a:extLst>
              <a:ext uri="{FF2B5EF4-FFF2-40B4-BE49-F238E27FC236}">
                <a16:creationId xmlns:a16="http://schemas.microsoft.com/office/drawing/2014/main" id="{767947F8-971C-4B2D-9B0A-D6FCAC10CD1E}"/>
              </a:ext>
            </a:extLst>
          </p:cNvPr>
          <p:cNvSpPr/>
          <p:nvPr/>
        </p:nvSpPr>
        <p:spPr>
          <a:xfrm rot="4399685">
            <a:off x="2236198" y="3967172"/>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descr="What is debugging? | TheSchoolRun">
            <a:extLst>
              <a:ext uri="{FF2B5EF4-FFF2-40B4-BE49-F238E27FC236}">
                <a16:creationId xmlns:a16="http://schemas.microsoft.com/office/drawing/2014/main" id="{F78A736D-77D9-4BA3-B8F9-FBF5639D6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332" y="4137031"/>
            <a:ext cx="4458457" cy="27526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F1562C9-BD8E-4AB3-8A64-B376EC622222}"/>
              </a:ext>
            </a:extLst>
          </p:cNvPr>
          <p:cNvSpPr/>
          <p:nvPr/>
        </p:nvSpPr>
        <p:spPr>
          <a:xfrm>
            <a:off x="2448822" y="5336996"/>
            <a:ext cx="1126005" cy="1323439"/>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Use the debugging cycle to check your code.</a:t>
            </a:r>
          </a:p>
        </p:txBody>
      </p:sp>
      <p:sp>
        <p:nvSpPr>
          <p:cNvPr id="14" name="Arrow: Down 13">
            <a:extLst>
              <a:ext uri="{FF2B5EF4-FFF2-40B4-BE49-F238E27FC236}">
                <a16:creationId xmlns:a16="http://schemas.microsoft.com/office/drawing/2014/main" id="{17FFD2E9-C58C-4729-B5F5-83B85775516C}"/>
              </a:ext>
            </a:extLst>
          </p:cNvPr>
          <p:cNvSpPr/>
          <p:nvPr/>
        </p:nvSpPr>
        <p:spPr>
          <a:xfrm rot="15587656">
            <a:off x="3658163" y="5762515"/>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18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5: Computer Science</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2061243018"/>
              </p:ext>
            </p:extLst>
          </p:nvPr>
        </p:nvGraphicFramePr>
        <p:xfrm>
          <a:off x="163772" y="853035"/>
          <a:ext cx="6180758" cy="2676525"/>
        </p:xfrm>
        <a:graphic>
          <a:graphicData uri="http://schemas.openxmlformats.org/drawingml/2006/table">
            <a:tbl>
              <a:tblPr>
                <a:tableStyleId>{5C22544A-7EE6-4342-B048-85BDC9FD1C3A}</a:tableStyleId>
              </a:tblPr>
              <a:tblGrid>
                <a:gridCol w="539709">
                  <a:extLst>
                    <a:ext uri="{9D8B030D-6E8A-4147-A177-3AD203B41FA5}">
                      <a16:colId xmlns:a16="http://schemas.microsoft.com/office/drawing/2014/main" val="2711218735"/>
                    </a:ext>
                  </a:extLst>
                </a:gridCol>
                <a:gridCol w="5641049">
                  <a:extLst>
                    <a:ext uri="{9D8B030D-6E8A-4147-A177-3AD203B41FA5}">
                      <a16:colId xmlns:a16="http://schemas.microsoft.com/office/drawing/2014/main" val="1799347512"/>
                    </a:ext>
                  </a:extLst>
                </a:gridCol>
              </a:tblGrid>
              <a:tr h="432899">
                <a:tc>
                  <a:txBody>
                    <a:bodyPr/>
                    <a:lstStyle/>
                    <a:p>
                      <a:pPr>
                        <a:lnSpc>
                          <a:spcPct val="115000"/>
                        </a:lnSpc>
                      </a:pPr>
                      <a:r>
                        <a:rPr lang="en-GB" sz="1200" b="1" dirty="0">
                          <a:effectLst/>
                          <a:latin typeface="+mn-lt"/>
                          <a:ea typeface="Walter Turncoat"/>
                          <a:cs typeface="Walter Turncoat"/>
                        </a:rPr>
                        <a:t>CS5.1</a:t>
                      </a:r>
                      <a:endParaRPr lang="en-GB" sz="12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use decomposition when solving problems (break the code/problem into smaller parts).</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4123223639"/>
                  </a:ext>
                </a:extLst>
              </a:tr>
              <a:tr h="432899">
                <a:tc>
                  <a:txBody>
                    <a:bodyPr/>
                    <a:lstStyle/>
                    <a:p>
                      <a:pPr>
                        <a:lnSpc>
                          <a:spcPct val="115000"/>
                        </a:lnSpc>
                      </a:pPr>
                      <a:r>
                        <a:rPr lang="en-GB" sz="1200" b="1">
                          <a:solidFill>
                            <a:srgbClr val="000000"/>
                          </a:solidFill>
                          <a:effectLst/>
                          <a:latin typeface="+mn-lt"/>
                          <a:ea typeface="Walter Turncoat"/>
                          <a:cs typeface="Walter Turncoat"/>
                        </a:rPr>
                        <a:t>CS5.2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Can explain what happens when a variable changes and can use this within a computer program to manipulate data.</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268390">
                <a:tc>
                  <a:txBody>
                    <a:bodyPr/>
                    <a:lstStyle/>
                    <a:p>
                      <a:pPr>
                        <a:lnSpc>
                          <a:spcPct val="115000"/>
                        </a:lnSpc>
                      </a:pPr>
                      <a:r>
                        <a:rPr lang="en-GB" sz="1200" b="1">
                          <a:solidFill>
                            <a:srgbClr val="000000"/>
                          </a:solidFill>
                          <a:effectLst/>
                          <a:latin typeface="+mn-lt"/>
                          <a:ea typeface="Walter Turncoat"/>
                          <a:cs typeface="Walter Turncoat"/>
                        </a:rPr>
                        <a:t>CS5.3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Show an understanding of when to use 'while', 'repeat until' and 'forever if' loops to make programs shorter and more efficient and can use them appropriately (understanding the differences between them).</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297255">
                <a:tc>
                  <a:txBody>
                    <a:bodyPr/>
                    <a:lstStyle/>
                    <a:p>
                      <a:pPr>
                        <a:lnSpc>
                          <a:spcPct val="115000"/>
                        </a:lnSpc>
                      </a:pPr>
                      <a:r>
                        <a:rPr lang="en-GB" sz="1200" b="1">
                          <a:solidFill>
                            <a:srgbClr val="000000"/>
                          </a:solidFill>
                          <a:effectLst/>
                          <a:latin typeface="+mn-lt"/>
                          <a:ea typeface="Walter Turncoat"/>
                          <a:cs typeface="Walter Turncoat"/>
                        </a:rPr>
                        <a:t>CS5.4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Can use and change a pre-written function as part of a longer program or sequence.</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432899">
                <a:tc>
                  <a:txBody>
                    <a:bodyPr/>
                    <a:lstStyle/>
                    <a:p>
                      <a:pPr>
                        <a:lnSpc>
                          <a:spcPct val="115000"/>
                        </a:lnSpc>
                      </a:pPr>
                      <a:r>
                        <a:rPr lang="en-GB" sz="1200" b="1">
                          <a:solidFill>
                            <a:srgbClr val="000000"/>
                          </a:solidFill>
                          <a:effectLst/>
                          <a:latin typeface="+mn-lt"/>
                          <a:ea typeface="Walter Turncoat"/>
                          <a:cs typeface="Walter Turncoat"/>
                        </a:rPr>
                        <a:t>CS5.5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a greater range of conditionals (selection) including “whilst”, “if else”, “repeat until”.</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3" name="Table 23">
            <a:extLst>
              <a:ext uri="{FF2B5EF4-FFF2-40B4-BE49-F238E27FC236}">
                <a16:creationId xmlns:a16="http://schemas.microsoft.com/office/drawing/2014/main" id="{5826A4ED-A1F2-489B-A81B-9CC0AFD5B6BA}"/>
              </a:ext>
            </a:extLst>
          </p:cNvPr>
          <p:cNvGraphicFramePr>
            <a:graphicFrameLocks noGrp="1"/>
          </p:cNvGraphicFramePr>
          <p:nvPr>
            <p:extLst>
              <p:ext uri="{D42A27DB-BD31-4B8C-83A1-F6EECF244321}">
                <p14:modId xmlns:p14="http://schemas.microsoft.com/office/powerpoint/2010/main" val="2166065436"/>
              </p:ext>
            </p:extLst>
          </p:nvPr>
        </p:nvGraphicFramePr>
        <p:xfrm>
          <a:off x="6435606" y="853035"/>
          <a:ext cx="2544622" cy="5897880"/>
        </p:xfrm>
        <a:graphic>
          <a:graphicData uri="http://schemas.openxmlformats.org/drawingml/2006/table">
            <a:tbl>
              <a:tblPr firstRow="1" bandRow="1">
                <a:tableStyleId>{1E171933-4619-4E11-9A3F-F7608DF75F80}</a:tableStyleId>
              </a:tblPr>
              <a:tblGrid>
                <a:gridCol w="2544622">
                  <a:extLst>
                    <a:ext uri="{9D8B030D-6E8A-4147-A177-3AD203B41FA5}">
                      <a16:colId xmlns:a16="http://schemas.microsoft.com/office/drawing/2014/main" val="1708471701"/>
                    </a:ext>
                  </a:extLst>
                </a:gridCol>
              </a:tblGrid>
              <a:tr h="258313">
                <a:tc>
                  <a:txBody>
                    <a:bodyPr/>
                    <a:lstStyle/>
                    <a:p>
                      <a:pPr algn="ctr"/>
                      <a:r>
                        <a:rPr lang="en-GB" sz="1200" dirty="0">
                          <a:solidFill>
                            <a:schemeClr val="tx1"/>
                          </a:solidFill>
                        </a:rPr>
                        <a:t>Computer Science</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lgn="l">
                        <a:buFont typeface="Arial" panose="020B0604020202020204" pitchFamily="34" charset="0"/>
                        <a:buChar char="•"/>
                      </a:pPr>
                      <a:r>
                        <a:rPr lang="en-GB" sz="1100" b="1" u="none" strike="noStrike" kern="1200" baseline="0" dirty="0">
                          <a:solidFill>
                            <a:schemeClr val="dk1"/>
                          </a:solidFill>
                        </a:rPr>
                        <a:t>Behaviour </a:t>
                      </a:r>
                      <a:r>
                        <a:rPr lang="en-GB" sz="1100" b="0" u="none" strike="noStrike" kern="1200" baseline="0" dirty="0">
                          <a:solidFill>
                            <a:schemeClr val="dk1"/>
                          </a:solidFill>
                        </a:rPr>
                        <a:t>- A sequence of instructions that are triggered by an event.</a:t>
                      </a:r>
                    </a:p>
                    <a:p>
                      <a:pPr marL="171450" indent="-171450" algn="l">
                        <a:buFont typeface="Arial" panose="020B0604020202020204" pitchFamily="34" charset="0"/>
                        <a:buChar char="•"/>
                      </a:pPr>
                      <a:r>
                        <a:rPr lang="en-GB" sz="1100" b="1" u="none" strike="noStrike" kern="1200" baseline="0" dirty="0">
                          <a:solidFill>
                            <a:schemeClr val="dk1"/>
                          </a:solidFill>
                        </a:rPr>
                        <a:t>Decomposition </a:t>
                      </a:r>
                      <a:r>
                        <a:rPr lang="en-GB" sz="1100" b="0" u="none" strike="noStrike" kern="1200" baseline="0" dirty="0">
                          <a:solidFill>
                            <a:schemeClr val="dk1"/>
                          </a:solidFill>
                        </a:rPr>
                        <a:t>- This is the breaking down of a complex problem into smaller problems that are more manageable and easier to understand. Each of these smaller problems can be solved and the solutions programmed, which then in turn solves the larger, more complex problem.</a:t>
                      </a:r>
                    </a:p>
                    <a:p>
                      <a:pPr marL="171450" indent="-171450" algn="l">
                        <a:buFont typeface="Arial" panose="020B0604020202020204" pitchFamily="34" charset="0"/>
                        <a:buChar char="•"/>
                      </a:pPr>
                      <a:r>
                        <a:rPr lang="en-GB" sz="1100" b="1" u="none" strike="noStrike" kern="1200" baseline="0" dirty="0">
                          <a:solidFill>
                            <a:schemeClr val="dk1"/>
                          </a:solidFill>
                        </a:rPr>
                        <a:t>Subroutine </a:t>
                      </a:r>
                      <a:r>
                        <a:rPr lang="en-GB" sz="1100" b="0" u="none" strike="noStrike" kern="1200" baseline="0" dirty="0">
                          <a:solidFill>
                            <a:schemeClr val="dk1"/>
                          </a:solidFill>
                        </a:rPr>
                        <a:t>- Instructions can be grouped together into named, reusable sections of code. This improves readability and efficiency of the code.</a:t>
                      </a:r>
                    </a:p>
                    <a:p>
                      <a:pPr marL="171450" indent="-171450" algn="l">
                        <a:buFont typeface="Arial" panose="020B0604020202020204" pitchFamily="34" charset="0"/>
                        <a:buChar char="•"/>
                      </a:pPr>
                      <a:r>
                        <a:rPr lang="en-GB" sz="1100" b="1" u="none" strike="noStrike" kern="1200" baseline="0" dirty="0">
                          <a:solidFill>
                            <a:schemeClr val="dk1"/>
                          </a:solidFill>
                        </a:rPr>
                        <a:t>Function </a:t>
                      </a:r>
                      <a:r>
                        <a:rPr lang="en-GB" sz="1100" b="0" u="none" strike="noStrike" kern="1200" baseline="0" dirty="0">
                          <a:solidFill>
                            <a:schemeClr val="dk1"/>
                          </a:solidFill>
                        </a:rPr>
                        <a:t>- Functions are a type of subroutine where a value is returned back to the main program.</a:t>
                      </a:r>
                    </a:p>
                    <a:p>
                      <a:pPr marL="171450" indent="-171450" algn="l">
                        <a:buFont typeface="Arial" panose="020B0604020202020204" pitchFamily="34" charset="0"/>
                        <a:buChar char="•"/>
                      </a:pPr>
                      <a:r>
                        <a:rPr lang="en-GB" sz="1100" b="1" u="none" strike="noStrike" kern="1200" baseline="0" dirty="0">
                          <a:solidFill>
                            <a:schemeClr val="dk1"/>
                          </a:solidFill>
                        </a:rPr>
                        <a:t>Procedure </a:t>
                      </a:r>
                      <a:r>
                        <a:rPr lang="en-GB" sz="1100" b="0" u="none" strike="noStrike" kern="1200" baseline="0" dirty="0">
                          <a:solidFill>
                            <a:schemeClr val="dk1"/>
                          </a:solidFill>
                        </a:rPr>
                        <a:t>- A procedure is a type of subroutine that performs one or more tasks without returning a value back to the main program.</a:t>
                      </a:r>
                    </a:p>
                    <a:p>
                      <a:pPr marL="171450" indent="-171450" algn="l">
                        <a:buFont typeface="Arial" panose="020B0604020202020204" pitchFamily="34" charset="0"/>
                        <a:buChar char="•"/>
                      </a:pPr>
                      <a:r>
                        <a:rPr lang="en-GB" sz="1100" b="1" u="none" strike="noStrike" kern="1200" baseline="0" dirty="0">
                          <a:solidFill>
                            <a:schemeClr val="dk1"/>
                          </a:solidFill>
                        </a:rPr>
                        <a:t>Input </a:t>
                      </a:r>
                      <a:r>
                        <a:rPr lang="en-GB" sz="1100" b="0" u="none" strike="noStrike" kern="1200" baseline="0" dirty="0">
                          <a:solidFill>
                            <a:schemeClr val="dk1"/>
                          </a:solidFill>
                        </a:rPr>
                        <a:t>– Data provided to a computer system, such as via a keyboard, mouse, microphone, camera or physical sensors.</a:t>
                      </a:r>
                    </a:p>
                    <a:p>
                      <a:pPr marL="171450" indent="-171450" algn="l">
                        <a:buFont typeface="Arial" panose="020B0604020202020204" pitchFamily="34" charset="0"/>
                        <a:buChar char="•"/>
                      </a:pPr>
                      <a:r>
                        <a:rPr lang="en-GB" sz="1100" b="1" u="none" strike="noStrike" kern="1200" baseline="0" dirty="0">
                          <a:solidFill>
                            <a:schemeClr val="dk1"/>
                          </a:solidFill>
                        </a:rPr>
                        <a:t>Output </a:t>
                      </a:r>
                      <a:r>
                        <a:rPr lang="en-GB" sz="1100" b="0" u="none" strike="noStrike" kern="1200" baseline="0" dirty="0">
                          <a:solidFill>
                            <a:schemeClr val="dk1"/>
                          </a:solidFill>
                        </a:rPr>
                        <a:t>– The information produced by a computer system for its user, typically on a screen, through speakers or on a printer, but possibly through the control of motors in physical systems.</a:t>
                      </a:r>
                      <a:endParaRPr lang="en-GB" sz="1100" dirty="0"/>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1000179">
            <a:off x="8443736" y="535216"/>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FA736363-FE9F-483E-A7C2-7A9BD3644042}"/>
              </a:ext>
            </a:extLst>
          </p:cNvPr>
          <p:cNvPicPr>
            <a:picLocks noChangeAspect="1"/>
          </p:cNvPicPr>
          <p:nvPr/>
        </p:nvPicPr>
        <p:blipFill rotWithShape="1">
          <a:blip r:embed="rId3"/>
          <a:srcRect l="51048" t="25988" r="21392" b="12990"/>
          <a:stretch/>
        </p:blipFill>
        <p:spPr>
          <a:xfrm>
            <a:off x="163772" y="3526772"/>
            <a:ext cx="2639720" cy="3285946"/>
          </a:xfrm>
          <a:prstGeom prst="rect">
            <a:avLst/>
          </a:prstGeom>
        </p:spPr>
      </p:pic>
      <p:pic>
        <p:nvPicPr>
          <p:cNvPr id="5122" name="Picture 2" descr="5 Scratch code blocks to teach kids how to program a video game |  Opensource.com">
            <a:extLst>
              <a:ext uri="{FF2B5EF4-FFF2-40B4-BE49-F238E27FC236}">
                <a16:creationId xmlns:a16="http://schemas.microsoft.com/office/drawing/2014/main" id="{AA6149CD-B031-402B-8665-1D682F164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599" y="3526772"/>
            <a:ext cx="3659192" cy="10733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ested If and Variable If Statements in Scratch – Circuits and Code">
            <a:extLst>
              <a:ext uri="{FF2B5EF4-FFF2-40B4-BE49-F238E27FC236}">
                <a16:creationId xmlns:a16="http://schemas.microsoft.com/office/drawing/2014/main" id="{0A5DF092-6E0E-4144-8102-9111039AB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056" y="4799060"/>
            <a:ext cx="2170774" cy="18147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DC1E552-BC07-44D9-BA36-8997D8F81C8A}"/>
              </a:ext>
            </a:extLst>
          </p:cNvPr>
          <p:cNvSpPr/>
          <p:nvPr/>
        </p:nvSpPr>
        <p:spPr>
          <a:xfrm>
            <a:off x="4786963" y="4963455"/>
            <a:ext cx="1672830" cy="1323439"/>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Can you use variables and a greater range of conditional blocks?</a:t>
            </a:r>
          </a:p>
        </p:txBody>
      </p:sp>
      <p:sp>
        <p:nvSpPr>
          <p:cNvPr id="14" name="Arrow: Down 13">
            <a:extLst>
              <a:ext uri="{FF2B5EF4-FFF2-40B4-BE49-F238E27FC236}">
                <a16:creationId xmlns:a16="http://schemas.microsoft.com/office/drawing/2014/main" id="{835A56F7-2A30-43BB-87E1-87438259AA4E}"/>
              </a:ext>
            </a:extLst>
          </p:cNvPr>
          <p:cNvSpPr/>
          <p:nvPr/>
        </p:nvSpPr>
        <p:spPr>
          <a:xfrm rot="9251780">
            <a:off x="5480158" y="4384960"/>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Down 16">
            <a:extLst>
              <a:ext uri="{FF2B5EF4-FFF2-40B4-BE49-F238E27FC236}">
                <a16:creationId xmlns:a16="http://schemas.microsoft.com/office/drawing/2014/main" id="{D2DF1AED-1A02-4235-B227-6496C7B67EF9}"/>
              </a:ext>
            </a:extLst>
          </p:cNvPr>
          <p:cNvSpPr/>
          <p:nvPr/>
        </p:nvSpPr>
        <p:spPr>
          <a:xfrm rot="6119814">
            <a:off x="4576274" y="5223973"/>
            <a:ext cx="208837"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2501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075-7B36-4498-9EA3-A8FDF7C3368E}"/>
              </a:ext>
            </a:extLst>
          </p:cNvPr>
          <p:cNvSpPr>
            <a:spLocks noGrp="1"/>
          </p:cNvSpPr>
          <p:nvPr>
            <p:ph type="ctrTitle"/>
          </p:nvPr>
        </p:nvSpPr>
        <p:spPr>
          <a:xfrm>
            <a:off x="1155893" y="180572"/>
            <a:ext cx="7127494" cy="590843"/>
          </a:xfrm>
        </p:spPr>
        <p:txBody>
          <a:bodyPr>
            <a:noAutofit/>
          </a:bodyPr>
          <a:lstStyle/>
          <a:p>
            <a:pPr algn="l">
              <a:lnSpc>
                <a:spcPct val="100000"/>
              </a:lnSpc>
            </a:pPr>
            <a:r>
              <a:rPr lang="en-GB" sz="1600" u="sng" dirty="0" err="1">
                <a:latin typeface="Comic Sans MS" panose="030F0702030302020204" pitchFamily="66" charset="0"/>
              </a:rPr>
              <a:t>Sherdley</a:t>
            </a:r>
            <a:r>
              <a:rPr lang="en-GB" sz="1600" u="sng" dirty="0">
                <a:latin typeface="Comic Sans MS" panose="030F0702030302020204" pitchFamily="66" charset="0"/>
              </a:rPr>
              <a:t> Primary School Computing Knowledge Organiser</a:t>
            </a:r>
            <a:br>
              <a:rPr lang="en-GB" sz="1600" u="sng" dirty="0">
                <a:latin typeface="Comic Sans MS" panose="030F0702030302020204" pitchFamily="66" charset="0"/>
              </a:rPr>
            </a:br>
            <a:r>
              <a:rPr lang="en-GB" sz="1600" u="sng" dirty="0">
                <a:latin typeface="Comic Sans MS" panose="030F0702030302020204" pitchFamily="66" charset="0"/>
              </a:rPr>
              <a:t>Year 6: Computer Science</a:t>
            </a:r>
          </a:p>
        </p:txBody>
      </p:sp>
      <p:pic>
        <p:nvPicPr>
          <p:cNvPr id="4" name="Picture 3" descr="SHERDLEY PRIMARY SKOOL[1]">
            <a:extLst>
              <a:ext uri="{FF2B5EF4-FFF2-40B4-BE49-F238E27FC236}">
                <a16:creationId xmlns:a16="http://schemas.microsoft.com/office/drawing/2014/main" id="{77C7D758-436F-4438-906A-0F25AA281086}"/>
              </a:ext>
            </a:extLst>
          </p:cNvPr>
          <p:cNvPicPr>
            <a:picLocks/>
          </p:cNvPicPr>
          <p:nvPr/>
        </p:nvPicPr>
        <p:blipFill rotWithShape="1">
          <a:blip r:embed="rId2">
            <a:extLst>
              <a:ext uri="{28A0092B-C50C-407E-A947-70E740481C1C}">
                <a14:useLocalDpi xmlns:a14="http://schemas.microsoft.com/office/drawing/2010/main" val="0"/>
              </a:ext>
            </a:extLst>
          </a:blip>
          <a:srcRect l="11980" t="15561" r="13964" b="7282"/>
          <a:stretch/>
        </p:blipFill>
        <p:spPr bwMode="auto">
          <a:xfrm>
            <a:off x="163772" y="126609"/>
            <a:ext cx="806898" cy="710418"/>
          </a:xfrm>
          <a:prstGeom prst="rect">
            <a:avLst/>
          </a:prstGeom>
          <a:noFill/>
          <a:ln>
            <a:noFill/>
          </a:ln>
        </p:spPr>
      </p:pic>
      <p:graphicFrame>
        <p:nvGraphicFramePr>
          <p:cNvPr id="10" name="Table 9">
            <a:extLst>
              <a:ext uri="{FF2B5EF4-FFF2-40B4-BE49-F238E27FC236}">
                <a16:creationId xmlns:a16="http://schemas.microsoft.com/office/drawing/2014/main" id="{ADE3916A-2E5B-430A-8D84-EC41B8484380}"/>
              </a:ext>
            </a:extLst>
          </p:cNvPr>
          <p:cNvGraphicFramePr>
            <a:graphicFrameLocks noGrp="1"/>
          </p:cNvGraphicFramePr>
          <p:nvPr>
            <p:extLst>
              <p:ext uri="{D42A27DB-BD31-4B8C-83A1-F6EECF244321}">
                <p14:modId xmlns:p14="http://schemas.microsoft.com/office/powerpoint/2010/main" val="2368898904"/>
              </p:ext>
            </p:extLst>
          </p:nvPr>
        </p:nvGraphicFramePr>
        <p:xfrm>
          <a:off x="163771" y="853035"/>
          <a:ext cx="6067169" cy="2676525"/>
        </p:xfrm>
        <a:graphic>
          <a:graphicData uri="http://schemas.openxmlformats.org/drawingml/2006/table">
            <a:tbl>
              <a:tblPr>
                <a:tableStyleId>{5C22544A-7EE6-4342-B048-85BDC9FD1C3A}</a:tableStyleId>
              </a:tblPr>
              <a:tblGrid>
                <a:gridCol w="499420">
                  <a:extLst>
                    <a:ext uri="{9D8B030D-6E8A-4147-A177-3AD203B41FA5}">
                      <a16:colId xmlns:a16="http://schemas.microsoft.com/office/drawing/2014/main" val="2711218735"/>
                    </a:ext>
                  </a:extLst>
                </a:gridCol>
                <a:gridCol w="5567749">
                  <a:extLst>
                    <a:ext uri="{9D8B030D-6E8A-4147-A177-3AD203B41FA5}">
                      <a16:colId xmlns:a16="http://schemas.microsoft.com/office/drawing/2014/main" val="1799347512"/>
                    </a:ext>
                  </a:extLst>
                </a:gridCol>
              </a:tblGrid>
              <a:tr h="492080">
                <a:tc>
                  <a:txBody>
                    <a:bodyPr/>
                    <a:lstStyle/>
                    <a:p>
                      <a:pPr>
                        <a:lnSpc>
                          <a:spcPct val="115000"/>
                        </a:lnSpc>
                      </a:pPr>
                      <a:r>
                        <a:rPr lang="en-GB" sz="1200" b="1" dirty="0">
                          <a:effectLst/>
                          <a:latin typeface="+mn-lt"/>
                          <a:ea typeface="Walter Turncoat"/>
                          <a:cs typeface="Walter Turncoat"/>
                        </a:rPr>
                        <a:t>CS6.1</a:t>
                      </a:r>
                      <a:endParaRPr lang="en-GB" sz="1200" dirty="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Be able to use logical operations (not, or, and) to alter and control the outcome of a series of commands.</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4123223639"/>
                  </a:ext>
                </a:extLst>
              </a:tr>
              <a:tr h="504650">
                <a:tc>
                  <a:txBody>
                    <a:bodyPr/>
                    <a:lstStyle/>
                    <a:p>
                      <a:pPr>
                        <a:lnSpc>
                          <a:spcPct val="115000"/>
                        </a:lnSpc>
                      </a:pPr>
                      <a:r>
                        <a:rPr lang="en-GB" sz="1200" b="1">
                          <a:solidFill>
                            <a:srgbClr val="000000"/>
                          </a:solidFill>
                          <a:effectLst/>
                          <a:latin typeface="+mn-lt"/>
                          <a:ea typeface="Walter Turncoat"/>
                          <a:cs typeface="Walter Turncoat"/>
                        </a:rPr>
                        <a:t>CS6.2</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Can use variables efficiently. Be able to create their own variable and use this within a computer program to manipulate data.</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2551401517"/>
                  </a:ext>
                </a:extLst>
              </a:tr>
              <a:tr h="492080">
                <a:tc>
                  <a:txBody>
                    <a:bodyPr/>
                    <a:lstStyle/>
                    <a:p>
                      <a:pPr>
                        <a:lnSpc>
                          <a:spcPct val="115000"/>
                        </a:lnSpc>
                      </a:pPr>
                      <a:r>
                        <a:rPr lang="en-GB" sz="1200" b="1">
                          <a:solidFill>
                            <a:srgbClr val="000000"/>
                          </a:solidFill>
                          <a:effectLst/>
                          <a:latin typeface="+mn-lt"/>
                          <a:ea typeface="Walter Turncoat"/>
                          <a:cs typeface="Walter Turncoat"/>
                        </a:rPr>
                        <a:t>CS6.3</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Can demonstrate an understanding of what subroutines (e.g. functions and procedures) are, and be able to create them within a computer program to store and retrieve data.</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724380882"/>
                  </a:ext>
                </a:extLst>
              </a:tr>
              <a:tr h="492080">
                <a:tc>
                  <a:txBody>
                    <a:bodyPr/>
                    <a:lstStyle/>
                    <a:p>
                      <a:pPr>
                        <a:lnSpc>
                          <a:spcPct val="115000"/>
                        </a:lnSpc>
                      </a:pPr>
                      <a:r>
                        <a:rPr lang="en-GB" sz="1200" b="1">
                          <a:solidFill>
                            <a:srgbClr val="000000"/>
                          </a:solidFill>
                          <a:effectLst/>
                          <a:latin typeface="+mn-lt"/>
                          <a:ea typeface="Walter Turncoat"/>
                          <a:cs typeface="Walter Turncoat"/>
                        </a:rPr>
                        <a:t>CS6.4</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a:solidFill>
                            <a:srgbClr val="000000"/>
                          </a:solidFill>
                          <a:effectLst/>
                          <a:latin typeface="+mn-lt"/>
                          <a:ea typeface="Century Gothic" panose="020B0502020202020204" pitchFamily="34" charset="0"/>
                          <a:cs typeface="Century Gothic" panose="020B0502020202020204" pitchFamily="34" charset="0"/>
                        </a:rPr>
                        <a:t>Be able to use a wider range of events (such as broadcasts) and use them efficiently within programs to start and stop scripts.</a:t>
                      </a:r>
                      <a:endParaRPr lang="en-GB" sz="120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3443826479"/>
                  </a:ext>
                </a:extLst>
              </a:tr>
              <a:tr h="492080">
                <a:tc>
                  <a:txBody>
                    <a:bodyPr/>
                    <a:lstStyle/>
                    <a:p>
                      <a:pPr>
                        <a:lnSpc>
                          <a:spcPct val="115000"/>
                        </a:lnSpc>
                      </a:pPr>
                      <a:r>
                        <a:rPr lang="en-GB" sz="1200" b="1">
                          <a:solidFill>
                            <a:srgbClr val="000000"/>
                          </a:solidFill>
                          <a:effectLst/>
                          <a:latin typeface="+mn-lt"/>
                          <a:ea typeface="Walter Turncoat"/>
                          <a:cs typeface="Walter Turncoat"/>
                        </a:rPr>
                        <a:t>CS6.5</a:t>
                      </a:r>
                      <a:endParaRPr lang="en-GB" sz="1200">
                        <a:effectLst/>
                        <a:latin typeface="+mn-lt"/>
                        <a:ea typeface="Arial" panose="020B0604020202020204" pitchFamily="34" charset="0"/>
                      </a:endParaRPr>
                    </a:p>
                  </a:txBody>
                  <a:tcPr marL="63500" marR="63500" marT="63500" marB="63500" anchor="ctr"/>
                </a:tc>
                <a:tc>
                  <a:txBody>
                    <a:bodyPr/>
                    <a:lstStyle/>
                    <a:p>
                      <a:pPr>
                        <a:lnSpc>
                          <a:spcPct val="115000"/>
                        </a:lnSpc>
                      </a:pPr>
                      <a:r>
                        <a:rPr lang="en-GB" sz="1200" dirty="0">
                          <a:solidFill>
                            <a:srgbClr val="000000"/>
                          </a:solidFill>
                          <a:effectLst/>
                          <a:latin typeface="+mn-lt"/>
                          <a:ea typeface="Century Gothic" panose="020B0502020202020204" pitchFamily="34" charset="0"/>
                          <a:cs typeface="Century Gothic" panose="020B0502020202020204" pitchFamily="34" charset="0"/>
                        </a:rPr>
                        <a:t>When debugging, can use abstraction to filter out extraneous detail and debug the program.</a:t>
                      </a:r>
                      <a:endParaRPr lang="en-GB" sz="1200" dirty="0">
                        <a:effectLst/>
                        <a:latin typeface="+mn-lt"/>
                        <a:ea typeface="Arial" panose="020B0604020202020204" pitchFamily="34" charset="0"/>
                      </a:endParaRPr>
                    </a:p>
                  </a:txBody>
                  <a:tcPr marL="63500" marR="63500" marT="63500" marB="63500" anchor="ctr"/>
                </a:tc>
                <a:extLst>
                  <a:ext uri="{0D108BD9-81ED-4DB2-BD59-A6C34878D82A}">
                    <a16:rowId xmlns:a16="http://schemas.microsoft.com/office/drawing/2014/main" val="56144814"/>
                  </a:ext>
                </a:extLst>
              </a:tr>
            </a:tbl>
          </a:graphicData>
        </a:graphic>
      </p:graphicFrame>
      <p:sp>
        <p:nvSpPr>
          <p:cNvPr id="15" name="Rectangle 14">
            <a:extLst>
              <a:ext uri="{FF2B5EF4-FFF2-40B4-BE49-F238E27FC236}">
                <a16:creationId xmlns:a16="http://schemas.microsoft.com/office/drawing/2014/main" id="{FA72F3FA-E2E6-4B66-80C5-8D697E4B923F}"/>
              </a:ext>
            </a:extLst>
          </p:cNvPr>
          <p:cNvSpPr/>
          <p:nvPr/>
        </p:nvSpPr>
        <p:spPr>
          <a:xfrm>
            <a:off x="7333475" y="165505"/>
            <a:ext cx="167283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Handy vocabulary</a:t>
            </a:r>
          </a:p>
        </p:txBody>
      </p:sp>
      <p:graphicFrame>
        <p:nvGraphicFramePr>
          <p:cNvPr id="24" name="Table 23">
            <a:extLst>
              <a:ext uri="{FF2B5EF4-FFF2-40B4-BE49-F238E27FC236}">
                <a16:creationId xmlns:a16="http://schemas.microsoft.com/office/drawing/2014/main" id="{CF1B67AB-029C-4C8B-9675-A013879A6EB3}"/>
              </a:ext>
            </a:extLst>
          </p:cNvPr>
          <p:cNvGraphicFramePr>
            <a:graphicFrameLocks noGrp="1"/>
          </p:cNvGraphicFramePr>
          <p:nvPr>
            <p:extLst>
              <p:ext uri="{D42A27DB-BD31-4B8C-83A1-F6EECF244321}">
                <p14:modId xmlns:p14="http://schemas.microsoft.com/office/powerpoint/2010/main" val="3054894511"/>
              </p:ext>
            </p:extLst>
          </p:nvPr>
        </p:nvGraphicFramePr>
        <p:xfrm>
          <a:off x="6340510" y="856049"/>
          <a:ext cx="2665795" cy="5966460"/>
        </p:xfrm>
        <a:graphic>
          <a:graphicData uri="http://schemas.openxmlformats.org/drawingml/2006/table">
            <a:tbl>
              <a:tblPr firstRow="1" bandRow="1">
                <a:tableStyleId>{1E171933-4619-4E11-9A3F-F7608DF75F80}</a:tableStyleId>
              </a:tblPr>
              <a:tblGrid>
                <a:gridCol w="2665795">
                  <a:extLst>
                    <a:ext uri="{9D8B030D-6E8A-4147-A177-3AD203B41FA5}">
                      <a16:colId xmlns:a16="http://schemas.microsoft.com/office/drawing/2014/main" val="1708471701"/>
                    </a:ext>
                  </a:extLst>
                </a:gridCol>
              </a:tblGrid>
              <a:tr h="258313">
                <a:tc>
                  <a:txBody>
                    <a:bodyPr/>
                    <a:lstStyle/>
                    <a:p>
                      <a:pPr algn="ctr"/>
                      <a:r>
                        <a:rPr lang="en-GB" sz="1200" dirty="0">
                          <a:solidFill>
                            <a:schemeClr val="tx1"/>
                          </a:solidFill>
                        </a:rPr>
                        <a:t>Computer Science</a:t>
                      </a:r>
                    </a:p>
                  </a:txBody>
                  <a:tcPr>
                    <a:solidFill>
                      <a:schemeClr val="accent4">
                        <a:lumMod val="60000"/>
                        <a:lumOff val="40000"/>
                      </a:schemeClr>
                    </a:solidFill>
                  </a:tcPr>
                </a:tc>
                <a:extLst>
                  <a:ext uri="{0D108BD9-81ED-4DB2-BD59-A6C34878D82A}">
                    <a16:rowId xmlns:a16="http://schemas.microsoft.com/office/drawing/2014/main" val="3672679638"/>
                  </a:ext>
                </a:extLst>
              </a:tr>
              <a:tr h="370840">
                <a:tc>
                  <a:txBody>
                    <a:bodyPr/>
                    <a:lstStyle/>
                    <a:p>
                      <a:pPr marL="171450" indent="-171450" algn="l">
                        <a:buFont typeface="Arial" panose="020B0604020202020204" pitchFamily="34" charset="0"/>
                        <a:buChar char="•"/>
                      </a:pPr>
                      <a:r>
                        <a:rPr lang="en-GB" sz="1050" b="1" u="none" strike="noStrike" kern="1200" baseline="0" dirty="0">
                          <a:solidFill>
                            <a:schemeClr val="dk1"/>
                          </a:solidFill>
                        </a:rPr>
                        <a:t>Abstraction </a:t>
                      </a:r>
                      <a:r>
                        <a:rPr lang="en-GB" sz="1050" b="0" u="none" strike="noStrike" kern="1200" baseline="0" dirty="0">
                          <a:solidFill>
                            <a:schemeClr val="dk1"/>
                          </a:solidFill>
                        </a:rPr>
                        <a:t>- Abstraction is the process of simplifying problems to only see the relevant information. This is used when designing programs - removing the extraneous information allows the programmer to more easily design a solution.</a:t>
                      </a:r>
                    </a:p>
                    <a:p>
                      <a:pPr marL="171450" indent="-171450" algn="l">
                        <a:buFont typeface="Arial" panose="020B0604020202020204" pitchFamily="34" charset="0"/>
                        <a:buChar char="•"/>
                      </a:pPr>
                      <a:r>
                        <a:rPr lang="en-GB" sz="1050" b="1" u="none" strike="noStrike" kern="1200" baseline="0" dirty="0">
                          <a:solidFill>
                            <a:schemeClr val="dk1"/>
                          </a:solidFill>
                        </a:rPr>
                        <a:t>Constant </a:t>
                      </a:r>
                      <a:r>
                        <a:rPr lang="en-GB" sz="1050" b="0" u="none" strike="noStrike" kern="1200" baseline="0" dirty="0">
                          <a:solidFill>
                            <a:schemeClr val="dk1"/>
                          </a:solidFill>
                        </a:rPr>
                        <a:t>- A store for data within computer memory which is given a label, but which cannot be changed once set.</a:t>
                      </a:r>
                    </a:p>
                    <a:p>
                      <a:pPr marL="171450" indent="-171450" algn="l">
                        <a:buFont typeface="Arial" panose="020B0604020202020204" pitchFamily="34" charset="0"/>
                        <a:buChar char="•"/>
                      </a:pPr>
                      <a:r>
                        <a:rPr lang="en-GB" sz="1050" b="1" u="none" strike="noStrike" kern="1200" baseline="0" dirty="0">
                          <a:solidFill>
                            <a:schemeClr val="dk1"/>
                          </a:solidFill>
                        </a:rPr>
                        <a:t>For Loop </a:t>
                      </a:r>
                      <a:r>
                        <a:rPr lang="en-GB" sz="1050" b="0" u="none" strike="noStrike" kern="1200" baseline="0" dirty="0">
                          <a:solidFill>
                            <a:schemeClr val="dk1"/>
                          </a:solidFill>
                        </a:rPr>
                        <a:t>- A type of loop that uses a counter to define how many times the loop should repeat. This can either be a numerical counter, where the value of the iteration is stored in a variable, or a list of items that the loop works through. Sometimes a ‘step value’ is defined, so the counter moves up (or down) that number of steps (instead of just 1).</a:t>
                      </a:r>
                    </a:p>
                    <a:p>
                      <a:pPr marL="171450" indent="-171450" algn="l">
                        <a:buFont typeface="Arial" panose="020B0604020202020204" pitchFamily="34" charset="0"/>
                        <a:buChar char="•"/>
                      </a:pPr>
                      <a:r>
                        <a:rPr lang="en-GB" sz="1050" b="1" u="none" strike="noStrike" kern="1200" baseline="0" dirty="0">
                          <a:solidFill>
                            <a:schemeClr val="dk1"/>
                          </a:solidFill>
                        </a:rPr>
                        <a:t>While Loop </a:t>
                      </a:r>
                      <a:r>
                        <a:rPr lang="en-GB" sz="1050" b="0" u="none" strike="noStrike" kern="1200" baseline="0" dirty="0">
                          <a:solidFill>
                            <a:schemeClr val="dk1"/>
                          </a:solidFill>
                        </a:rPr>
                        <a:t>- A type of loop which uses a condition to determine if it should repeat. e.g. WHILE &lt;condition&gt; DO &lt;sequence of instructions&gt;. When the condition is evaluated as False the loop stops repeating.</a:t>
                      </a:r>
                    </a:p>
                    <a:p>
                      <a:pPr marL="171450" indent="-171450" algn="l">
                        <a:buFont typeface="Arial" panose="020B0604020202020204" pitchFamily="34" charset="0"/>
                        <a:buChar char="•"/>
                      </a:pPr>
                      <a:r>
                        <a:rPr lang="en-GB" sz="1050" b="1" u="none" strike="noStrike" kern="1200" baseline="0" dirty="0">
                          <a:solidFill>
                            <a:schemeClr val="dk1"/>
                          </a:solidFill>
                        </a:rPr>
                        <a:t>Models and Simulations </a:t>
                      </a:r>
                      <a:r>
                        <a:rPr lang="en-GB" sz="1050" b="0" u="none" strike="noStrike" kern="1200" baseline="0" dirty="0">
                          <a:solidFill>
                            <a:schemeClr val="dk1"/>
                          </a:solidFill>
                        </a:rPr>
                        <a:t>- A program which replicates or mimics key features of a real world event in order to investigate its behaviour without the cost, time, or danger of running an experiment in real life.</a:t>
                      </a:r>
                    </a:p>
                    <a:p>
                      <a:pPr marL="171450" indent="-171450" algn="l">
                        <a:buFont typeface="Arial" panose="020B0604020202020204" pitchFamily="34" charset="0"/>
                        <a:buChar char="•"/>
                      </a:pPr>
                      <a:r>
                        <a:rPr lang="en-GB" sz="1050" b="1" u="none" strike="noStrike" kern="1200" baseline="0" dirty="0">
                          <a:solidFill>
                            <a:schemeClr val="dk1"/>
                          </a:solidFill>
                        </a:rPr>
                        <a:t>Variable</a:t>
                      </a:r>
                      <a:r>
                        <a:rPr lang="en-GB" sz="1050" b="0" u="none" strike="noStrike" kern="1200" baseline="0" dirty="0">
                          <a:solidFill>
                            <a:schemeClr val="dk1"/>
                          </a:solidFill>
                        </a:rPr>
                        <a:t> - A store for data within computer memory, which is given a label (name) and can be changed or manipulated.</a:t>
                      </a:r>
                      <a:endParaRPr lang="en-GB" sz="1050" dirty="0"/>
                    </a:p>
                  </a:txBody>
                  <a:tcPr/>
                </a:tc>
                <a:extLst>
                  <a:ext uri="{0D108BD9-81ED-4DB2-BD59-A6C34878D82A}">
                    <a16:rowId xmlns:a16="http://schemas.microsoft.com/office/drawing/2014/main" val="2296839535"/>
                  </a:ext>
                </a:extLst>
              </a:tr>
            </a:tbl>
          </a:graphicData>
        </a:graphic>
      </p:graphicFrame>
      <p:sp>
        <p:nvSpPr>
          <p:cNvPr id="16" name="Arrow: Down 15">
            <a:extLst>
              <a:ext uri="{FF2B5EF4-FFF2-40B4-BE49-F238E27FC236}">
                <a16:creationId xmlns:a16="http://schemas.microsoft.com/office/drawing/2014/main" id="{13267B71-6D51-483E-8820-826BB0A3E2DA}"/>
              </a:ext>
            </a:extLst>
          </p:cNvPr>
          <p:cNvSpPr/>
          <p:nvPr/>
        </p:nvSpPr>
        <p:spPr>
          <a:xfrm rot="449253">
            <a:off x="8623336" y="535215"/>
            <a:ext cx="286439"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6" name="Picture 2" descr="Crumble Controller | Redfern Electronics">
            <a:extLst>
              <a:ext uri="{FF2B5EF4-FFF2-40B4-BE49-F238E27FC236}">
                <a16:creationId xmlns:a16="http://schemas.microsoft.com/office/drawing/2014/main" id="{2A78F774-1107-42BE-A598-A99F69FCC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82" r="23440"/>
          <a:stretch/>
        </p:blipFill>
        <p:spPr bwMode="auto">
          <a:xfrm>
            <a:off x="2696531" y="4203134"/>
            <a:ext cx="336516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CCB04D6-F1E4-4581-991E-4D260E66A32E}"/>
              </a:ext>
            </a:extLst>
          </p:cNvPr>
          <p:cNvPicPr>
            <a:picLocks noChangeAspect="1"/>
          </p:cNvPicPr>
          <p:nvPr/>
        </p:nvPicPr>
        <p:blipFill rotWithShape="1">
          <a:blip r:embed="rId4"/>
          <a:srcRect l="22000" t="26809" r="51077" b="9981"/>
          <a:stretch/>
        </p:blipFill>
        <p:spPr>
          <a:xfrm>
            <a:off x="234685" y="3608363"/>
            <a:ext cx="2461846" cy="3249637"/>
          </a:xfrm>
          <a:prstGeom prst="rect">
            <a:avLst/>
          </a:prstGeom>
        </p:spPr>
      </p:pic>
      <p:sp>
        <p:nvSpPr>
          <p:cNvPr id="17" name="Rectangle 16">
            <a:extLst>
              <a:ext uri="{FF2B5EF4-FFF2-40B4-BE49-F238E27FC236}">
                <a16:creationId xmlns:a16="http://schemas.microsoft.com/office/drawing/2014/main" id="{663C3F75-02CD-45B9-92E6-7BFA2BB6358A}"/>
              </a:ext>
            </a:extLst>
          </p:cNvPr>
          <p:cNvSpPr/>
          <p:nvPr/>
        </p:nvSpPr>
        <p:spPr>
          <a:xfrm>
            <a:off x="3753826" y="3587261"/>
            <a:ext cx="2176503" cy="584775"/>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Programming using crumble controllers</a:t>
            </a:r>
          </a:p>
        </p:txBody>
      </p:sp>
      <p:sp>
        <p:nvSpPr>
          <p:cNvPr id="18" name="Arrow: Down 17">
            <a:extLst>
              <a:ext uri="{FF2B5EF4-FFF2-40B4-BE49-F238E27FC236}">
                <a16:creationId xmlns:a16="http://schemas.microsoft.com/office/drawing/2014/main" id="{49B81E2C-D936-4CE3-B1ED-58F77416379D}"/>
              </a:ext>
            </a:extLst>
          </p:cNvPr>
          <p:cNvSpPr/>
          <p:nvPr/>
        </p:nvSpPr>
        <p:spPr>
          <a:xfrm rot="449253">
            <a:off x="4881798" y="4175694"/>
            <a:ext cx="154477" cy="47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0983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5010</TotalTime>
  <Words>1776</Words>
  <Application>Microsoft Office PowerPoint</Application>
  <PresentationFormat>On-screen Show (4:3)</PresentationFormat>
  <Paragraphs>120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Sherdley Primary School Computing Knowledge Organiser Year 1: Computer Science</vt:lpstr>
      <vt:lpstr>Sherdley Primary School Computing Knowledge Organiser Year 2: Computer Science</vt:lpstr>
      <vt:lpstr>Sherdley Primary School Computing Knowledge Organiser Year 3: Computer Science</vt:lpstr>
      <vt:lpstr>Sherdley Primary School Computing Knowledge Organiser Year 4: Computer Science</vt:lpstr>
      <vt:lpstr>Sherdley Primary School Computing Knowledge Organiser Year 5: Computer Science</vt:lpstr>
      <vt:lpstr>Sherdley Primary School Computing Knowledge Organiser Year 6: Computer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Hughes</dc:creator>
  <cp:lastModifiedBy>Michael Hughes</cp:lastModifiedBy>
  <cp:revision>44</cp:revision>
  <dcterms:created xsi:type="dcterms:W3CDTF">2022-10-26T20:50:25Z</dcterms:created>
  <dcterms:modified xsi:type="dcterms:W3CDTF">2022-10-30T08:47:52Z</dcterms:modified>
</cp:coreProperties>
</file>