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9"/>
    <a:srgbClr val="FF3399"/>
    <a:srgbClr val="FF0066"/>
    <a:srgbClr val="FFFF5B"/>
    <a:srgbClr val="FFFF3F"/>
    <a:srgbClr val="E1DA4B"/>
    <a:srgbClr val="231BF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4" autoAdjust="0"/>
    <p:restoredTop sz="99714" autoAdjust="0"/>
  </p:normalViewPr>
  <p:slideViewPr>
    <p:cSldViewPr>
      <p:cViewPr varScale="1">
        <p:scale>
          <a:sx n="66" d="100"/>
          <a:sy n="66" d="100"/>
        </p:scale>
        <p:origin x="243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C40E3-AC5E-D7D4-C5CA-E35E65C9A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BCDC2-564B-47F8-A7FF-86A49A34A202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D8E9E-CB52-C0EB-722A-92683AA5C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8F54A-C421-0567-44D0-B0F0B6596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3D021-74F2-4C36-BD3A-34B967041E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3975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F435F-37A8-B603-DFF5-300139AB2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366F8-B8B4-4B7C-ABC8-12FA51837E98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19610-27DC-C3A8-F0B7-D7A964CC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B22BA-A9FF-8FBC-6958-870C3BEB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53B0B-065B-4017-9623-E660FC54878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7586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7F8EA-E342-3298-F6E3-5BBEC5BE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96E0F-9965-4742-8518-399713A03D14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1B04D-C31D-5469-2F08-A5AD6994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2E12E-2145-2F2D-B6F5-03806DAFF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B10E1-C1E5-49A2-B8A6-C5B99C347ED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5012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BF031A-EA5B-AD21-F173-D30F337C3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09F6B-D501-4D92-AE11-714011E58142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92BC97-7385-3187-74B9-81071C334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F12F-8F03-F24A-E166-28132252E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63AE9-45E6-48B4-B6F2-E0FA865FEA4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4254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D3021D-FE33-4B3E-0042-6CAF5020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7FF84-3C41-4404-BAEC-27EABCF4B5B3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27FBCC3-743D-58F8-EBF7-A932B183C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B12C6FC-65E3-8619-D387-0DCD06DDA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83D0B-9CE0-4E29-9A19-5277803A60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464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D624299-D7E9-8B8F-842D-CDA93B08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690AD-168B-4366-BC84-BFB1A3A7E2F6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87DF10-FCB5-90F6-8E04-4B026DF2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8F59E9-E1DE-E873-37F1-E7A0B953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ED03B-A917-497A-A65B-BDC4C336139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327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E772E9D-C793-E259-5C5E-10CA2003D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A103C-DD15-4CEF-82DE-9AEF25A3DA15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4A82BD-8768-38B7-CB9F-C0930842A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80CDF43-FF3E-8F8B-935C-6ED0BC08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E126A-FB53-43AB-B416-FFD0F43B990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7763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329E29-B819-27EC-10D1-6A0C09199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5C4D0-E5BF-4604-81D0-6125FA665134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B59F58E-A6DE-A0BB-898D-4D3D72742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819E0F-DE74-1BE3-80B7-3191AAAA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5EAF4-6BEF-4210-A543-10044946CC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15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2DFB09-A814-75C9-FF1B-8C922F185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FBA3-9F9C-498C-8FDA-B68E0BF47221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D040C4-0352-16CD-DBAB-04383D44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2B0E8F5-1AF5-0293-96C2-CF1D78A14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9D5A6-6049-4803-91B0-B9A03870B8C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3982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824A5-87D1-38F5-B305-CF5C7A28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660D2-A9FB-4220-A7CE-77239D01A308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D0028-0E14-3C9C-4263-59A8328BA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8F01C-B2FF-BB2D-66F6-DD632E69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26E0C-FC45-4A28-BCC5-00C6F99B3A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469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B3578-7D2E-DEFD-6CA6-9B20F01B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B8970-6030-41F0-9DFE-08F083B60BF7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A295B-0562-3925-263D-08FB07EAA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C8461-A76E-1CF6-A398-3A1F12594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21AA4-E208-4EAD-8E82-A9910E04D7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666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F98EFD0-8183-ABC5-A191-0DEE35EA8A3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4DAAAB0-74DC-0011-DE8D-019A57D044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1CF8B-090D-8983-D246-B859C49CF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288CB8-A289-4D9D-AF0D-8BED2AB7AE36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E9E24-2D30-6E97-A25C-8293B38DE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CE3BF-AF38-1DBC-3BC1-69FEAB90B6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849D153-C0F5-43CF-BAED-3332CE47347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F05627-0C82-2CCC-3312-BF1767088C34}"/>
              </a:ext>
            </a:extLst>
          </p:cNvPr>
          <p:cNvGraphicFramePr>
            <a:graphicFrameLocks noGrp="1"/>
          </p:cNvGraphicFramePr>
          <p:nvPr/>
        </p:nvGraphicFramePr>
        <p:xfrm>
          <a:off x="-7938" y="3957638"/>
          <a:ext cx="6851650" cy="4491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4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4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7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</a:p>
                    <a:p>
                      <a:pPr algn="ctr"/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4" marB="45744">
                    <a:solidFill>
                      <a:srgbClr val="59C3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Geography</a:t>
                      </a:r>
                    </a:p>
                  </a:txBody>
                  <a:tcPr marL="91441" marR="91441" marT="45744" marB="45744"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Art</a:t>
                      </a:r>
                      <a:r>
                        <a:rPr lang="en-GB" sz="1000" b="1" baseline="0" dirty="0">
                          <a:solidFill>
                            <a:schemeClr val="bg1"/>
                          </a:solidFill>
                        </a:rPr>
                        <a:t> &amp; Design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Design &amp; Technology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4" marB="45744"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6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does it mean to be a Hindu today?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Beliefs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Worship- puja/Mandir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Dharma, karma and reincarnation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Trinity?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books in the Bible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Baptism of Jesus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grace as a blessing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Holy Spirit as a comforter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4" marB="45744"/>
                </a:tc>
                <a:tc gridSpan="2">
                  <a:txBody>
                    <a:bodyPr/>
                    <a:lstStyle/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zones/ temperature and rainfall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Biomes : habitats, plants and animals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and its effects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Ways of combating climate change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4" marB="45744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9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Colour</a:t>
                      </a: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wheel- tertiary </a:t>
                      </a:r>
                      <a:r>
                        <a:rPr lang="en-US" sz="9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colours</a:t>
                      </a: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complimentary </a:t>
                      </a:r>
                      <a:r>
                        <a:rPr lang="en-US" sz="9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colours</a:t>
                      </a:r>
                      <a:endParaRPr lang="en-US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Painting- Impressionism – Claude Monet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Textiles –designing and making a cushion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-stitches, buttons, applique technique</a:t>
                      </a: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4" marB="45744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8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bg1"/>
                          </a:solidFill>
                        </a:rPr>
                        <a:t>Computing</a:t>
                      </a:r>
                    </a:p>
                  </a:txBody>
                  <a:tcPr marL="91441" marR="91441" marT="45744" marB="4574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bg1"/>
                          </a:solidFill>
                        </a:rPr>
                        <a:t>RHE</a:t>
                      </a:r>
                    </a:p>
                  </a:txBody>
                  <a:tcPr marL="91441" marR="91441" marT="45744" marB="4574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  <a:endParaRPr lang="en-GB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4" marB="4574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bg1"/>
                          </a:solidFill>
                        </a:rPr>
                        <a:t>German</a:t>
                      </a:r>
                    </a:p>
                  </a:txBody>
                  <a:tcPr marL="91441" marR="91441" marT="45744" marB="4574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bg1"/>
                          </a:solidFill>
                        </a:rPr>
                        <a:t>PE</a:t>
                      </a:r>
                    </a:p>
                  </a:txBody>
                  <a:tcPr marL="91441" marR="91441" marT="45744" marB="4574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2750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Safety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networking sites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protect ourselves online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Reliable sources of information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 processing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Inserting text, tables and data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 check tools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4" marB="4574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Courtesy and manners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The impact of bullying and the responsibility of bystanders to help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Stereotypes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Family variations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Looking after our teeth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Relaxation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Celebrating mistakes Identifying strengths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Emotions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chemeClr val="tx1"/>
                          </a:solidFill>
                        </a:rPr>
                        <a:t>Mental Health</a:t>
                      </a:r>
                    </a:p>
                  </a:txBody>
                  <a:tcPr marL="91441" marR="91441" marT="45744" marB="4574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Structure and texture in music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Body percussion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simple tunes and rhythms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 a composition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History of rock and roll music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a walking bass line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a  rock and roll bass line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a rock and roll piece of music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4" marB="4574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800" baseline="0" dirty="0"/>
                        <a:t>Days of the week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800" baseline="0" dirty="0"/>
                        <a:t>Months of the year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800" baseline="0" dirty="0" err="1"/>
                        <a:t>Colours</a:t>
                      </a:r>
                      <a:r>
                        <a:rPr lang="en-US" sz="800" baseline="0" dirty="0"/>
                        <a:t> and describe objects by </a:t>
                      </a:r>
                      <a:r>
                        <a:rPr lang="en-US" sz="800" baseline="0" dirty="0" err="1"/>
                        <a:t>colour</a:t>
                      </a:r>
                      <a:r>
                        <a:rPr lang="en-US" sz="800" baseline="0" dirty="0"/>
                        <a:t> and say </a:t>
                      </a:r>
                      <a:r>
                        <a:rPr lang="en-US" sz="800" baseline="0" dirty="0" err="1"/>
                        <a:t>favourite</a:t>
                      </a:r>
                      <a:r>
                        <a:rPr lang="en-US" sz="800" baseline="0" dirty="0"/>
                        <a:t> </a:t>
                      </a:r>
                      <a:r>
                        <a:rPr lang="en-US" sz="800" baseline="0" dirty="0" err="1"/>
                        <a:t>colour</a:t>
                      </a:r>
                      <a:r>
                        <a:rPr lang="en-US" sz="800" baseline="0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900" baseline="0" dirty="0"/>
                    </a:p>
                  </a:txBody>
                  <a:tcPr marL="91441" marR="91441" marT="45744" marB="4574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Athletics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Invasion games 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flexibility, strength, technique, control, and balance in the context of travelling in different ways</a:t>
                      </a:r>
                      <a:endParaRPr kumimoji="0" lang="en-GB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0" dirty="0"/>
                        <a:t>a range of ball control skills.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0" dirty="0"/>
                        <a:t>control movements </a:t>
                      </a:r>
                      <a:r>
                        <a:rPr lang="en-US" sz="600" b="0" dirty="0" err="1"/>
                        <a:t>usig</a:t>
                      </a:r>
                      <a:r>
                        <a:rPr lang="en-US" sz="600" b="0" dirty="0"/>
                        <a:t> balance and coordination.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0" dirty="0"/>
                        <a:t> range of movement skills in a range of circuit activities.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b="0" dirty="0"/>
                        <a:t>adapt and improve performance in a series of circuit activities</a:t>
                      </a:r>
                      <a:r>
                        <a:rPr lang="en-US" sz="900" b="0" dirty="0"/>
                        <a:t>.</a:t>
                      </a:r>
                      <a:endParaRPr lang="en-GB" sz="900" b="0" dirty="0"/>
                    </a:p>
                  </a:txBody>
                  <a:tcPr marL="91441" marR="91441" marT="45744" marB="4574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E7F1440A-A4A9-DA70-8C52-2E731C4D77AA}"/>
              </a:ext>
            </a:extLst>
          </p:cNvPr>
          <p:cNvSpPr/>
          <p:nvPr/>
        </p:nvSpPr>
        <p:spPr bwMode="auto">
          <a:xfrm>
            <a:off x="0" y="0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EE67D935-792C-0183-25FD-40A5647455B0}"/>
              </a:ext>
            </a:extLst>
          </p:cNvPr>
          <p:cNvGraphicFramePr>
            <a:graphicFrameLocks noGrp="1"/>
          </p:cNvGraphicFramePr>
          <p:nvPr/>
        </p:nvGraphicFramePr>
        <p:xfrm>
          <a:off x="1125538" y="4763"/>
          <a:ext cx="4606925" cy="1493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Term –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 Autumn 2024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</a:t>
                      </a:r>
                      <a:r>
                        <a:rPr lang="en-GB" sz="1200" baseline="0" dirty="0"/>
                        <a:t> 4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Theme: Global Warriors</a:t>
                      </a:r>
                      <a:endParaRPr lang="en-GB" sz="1600" b="1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Year</a:t>
                      </a:r>
                      <a:r>
                        <a:rPr lang="en-GB" sz="1200" baseline="0" dirty="0"/>
                        <a:t> 4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Mrs</a:t>
                      </a:r>
                      <a:r>
                        <a:rPr lang="en-GB" sz="1200" baseline="0" dirty="0"/>
                        <a:t> Owen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87" name="TextBox 31">
            <a:extLst>
              <a:ext uri="{FF2B5EF4-FFF2-40B4-BE49-F238E27FC236}">
                <a16:creationId xmlns:a16="http://schemas.microsoft.com/office/drawing/2014/main" id="{BDF18330-0520-5AEC-0A3B-3AB63E8CD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"/>
            <a:ext cx="1268413" cy="1538288"/>
          </a:xfrm>
          <a:prstGeom prst="rect">
            <a:avLst/>
          </a:prstGeom>
          <a:solidFill>
            <a:srgbClr val="59C3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8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Term: Autumn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chemeClr val="bg1"/>
                </a:solidFill>
                <a:latin typeface="Arial" panose="020B0604020202020204" pitchFamily="34" charset="0"/>
              </a:rPr>
              <a:t>Class: Year 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1A004D-EF05-77F5-3332-C04898E85BF0}"/>
              </a:ext>
            </a:extLst>
          </p:cNvPr>
          <p:cNvSpPr/>
          <p:nvPr/>
        </p:nvSpPr>
        <p:spPr bwMode="auto">
          <a:xfrm>
            <a:off x="5588000" y="3175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89" name="TextBox 31">
            <a:extLst>
              <a:ext uri="{FF2B5EF4-FFF2-40B4-BE49-F238E27FC236}">
                <a16:creationId xmlns:a16="http://schemas.microsoft.com/office/drawing/2014/main" id="{9B2D8A98-459E-2A6D-99BB-B0ED38045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3175"/>
            <a:ext cx="1268413" cy="1538288"/>
          </a:xfrm>
          <a:prstGeom prst="rect">
            <a:avLst/>
          </a:prstGeom>
          <a:solidFill>
            <a:srgbClr val="59C3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8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Term: Autumn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chemeClr val="bg1"/>
                </a:solidFill>
                <a:latin typeface="Arial" panose="020B0604020202020204" pitchFamily="34" charset="0"/>
              </a:rPr>
              <a:t>Class: Year 4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89123F4-08A5-CA87-D3EC-C8112B7A5DA2}"/>
              </a:ext>
            </a:extLst>
          </p:cNvPr>
          <p:cNvGraphicFramePr>
            <a:graphicFrameLocks noGrp="1"/>
          </p:cNvGraphicFramePr>
          <p:nvPr/>
        </p:nvGraphicFramePr>
        <p:xfrm>
          <a:off x="0" y="1544638"/>
          <a:ext cx="6850063" cy="23796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2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5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71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English</a:t>
                      </a:r>
                    </a:p>
                  </a:txBody>
                  <a:tcPr marT="45646" marB="45646"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Mathematics</a:t>
                      </a:r>
                    </a:p>
                  </a:txBody>
                  <a:tcPr marT="45646" marB="45646"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Science</a:t>
                      </a:r>
                    </a:p>
                  </a:txBody>
                  <a:tcPr marT="45646" marB="45646">
                    <a:solidFill>
                      <a:srgbClr val="59C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952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</a:t>
                      </a:r>
                      <a:endParaRPr lang="en-GB" sz="4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text : the Wind in the Willows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Various extracts from classic/modern literature and poetry/ non fiction texts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Retrieving evidence from texts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Inference from texts</a:t>
                      </a:r>
                      <a:endParaRPr lang="en-GB" sz="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9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Writing</a:t>
                      </a:r>
                      <a:endParaRPr lang="en-GB" sz="5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Descriptive writing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chronological report writing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Persuasive writing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Poetry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Spelling rules: prefixes/ suffixes/ statutory spellings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and subordinate clauses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Correct verb tenses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7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Range of conjunctions/noun types/ fronted adverbials/ use of pronouns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7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46" marB="45646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en-GB" sz="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 Value – 4 digit numbers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Rounding to nearest 10, 100, 1000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Roman numerals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Adding and subtracting-10,100 and 1000 and  4 digit numbers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 solving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Area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Multiples of 3,6,9,7,11,12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Multiplying and dividing  by 1 and 0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Multiplying 3 numbers </a:t>
                      </a:r>
                      <a:endParaRPr lang="en-GB" sz="9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46" marB="4564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200" baseline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800" b="1" baseline="0" dirty="0">
                          <a:solidFill>
                            <a:schemeClr val="tx1"/>
                          </a:solidFill>
                          <a:effectLst/>
                        </a:rPr>
                        <a:t>Living Thing and their Habitats/Plants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</a:rPr>
                        <a:t>Grouping living things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</a:rPr>
                        <a:t>Classification keys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</a:rPr>
                        <a:t>Changes in environments and dangers posed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</a:rPr>
                        <a:t>Plants requirements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</a:rPr>
                        <a:t>Transportation</a:t>
                      </a: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</a:rPr>
                        <a:t>Parts of a plant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</a:rPr>
                        <a:t>Stages of a flowering plant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800" b="0" baseline="0" dirty="0">
                          <a:solidFill>
                            <a:schemeClr val="tx1"/>
                          </a:solidFill>
                          <a:effectLst/>
                        </a:rPr>
                        <a:t>Seed dispersal</a:t>
                      </a:r>
                      <a:endParaRPr lang="en-GB" sz="800" b="0" baseline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800" b="0" baseline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300" b="1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09F2866-44F1-DE2D-EF50-0ADDC4B2D0B6}"/>
              </a:ext>
            </a:extLst>
          </p:cNvPr>
          <p:cNvGraphicFramePr>
            <a:graphicFrameLocks noGrp="1"/>
          </p:cNvGraphicFramePr>
          <p:nvPr/>
        </p:nvGraphicFramePr>
        <p:xfrm>
          <a:off x="6350" y="8201025"/>
          <a:ext cx="6850063" cy="942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4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Things to look for and do at home:</a:t>
                      </a:r>
                    </a:p>
                  </a:txBody>
                  <a:tcPr marL="91427" marR="91427" marT="45697" marB="45697">
                    <a:solidFill>
                      <a:srgbClr val="59C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633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with an adult multiple times at home – </a:t>
                      </a: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asking questions and discussing what has been read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Recalling multiplication and </a:t>
                      </a: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 facts for all tables up to 12X – </a:t>
                      </a:r>
                      <a:r>
                        <a:rPr lang="en-GB" sz="9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TTRockStars</a:t>
                      </a: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  Maths whizz 4 gems a week!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Spellings set on a Monday for Friday test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responses set on Monday for Friday</a:t>
                      </a:r>
                      <a:endParaRPr lang="en-GB" sz="9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97" marB="4569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12" name="Picture 1">
            <a:extLst>
              <a:ext uri="{FF2B5EF4-FFF2-40B4-BE49-F238E27FC236}">
                <a16:creationId xmlns:a16="http://schemas.microsoft.com/office/drawing/2014/main" id="{DC6D5429-4024-C1D6-82A1-B31E92AF3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41325"/>
            <a:ext cx="8175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3" name="Picture 19" descr="Image result for saving world clip art">
            <a:extLst>
              <a:ext uri="{FF2B5EF4-FFF2-40B4-BE49-F238E27FC236}">
                <a16:creationId xmlns:a16="http://schemas.microsoft.com/office/drawing/2014/main" id="{C1478D12-50C0-0978-9F5A-BED53468A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03"/>
          <a:stretch>
            <a:fillRect/>
          </a:stretch>
        </p:blipFill>
        <p:spPr bwMode="auto">
          <a:xfrm>
            <a:off x="5815013" y="366713"/>
            <a:ext cx="81438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9758E999051B4FAAF8DAF5EB98D202" ma:contentTypeVersion="16" ma:contentTypeDescription="Create a new document." ma:contentTypeScope="" ma:versionID="23395b698de77c196f002994a590f6c5">
  <xsd:schema xmlns:xsd="http://www.w3.org/2001/XMLSchema" xmlns:xs="http://www.w3.org/2001/XMLSchema" xmlns:p="http://schemas.microsoft.com/office/2006/metadata/properties" xmlns:ns3="0fbfb06b-789c-422d-9ce7-50694d419547" xmlns:ns4="b18c5803-a9a5-4d69-a5fe-a03aa98e9c88" targetNamespace="http://schemas.microsoft.com/office/2006/metadata/properties" ma:root="true" ma:fieldsID="03a59cd18f7ad535a71ee9fc639fbbda" ns3:_="" ns4:_="">
    <xsd:import namespace="0fbfb06b-789c-422d-9ce7-50694d419547"/>
    <xsd:import namespace="b18c5803-a9a5-4d69-a5fe-a03aa98e9c8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bfb06b-789c-422d-9ce7-50694d4195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8c5803-a9a5-4d69-a5fe-a03aa98e9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998DE8-44A9-4E36-AE1E-07EC895A42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9C33A5-5F7C-457C-A5F6-4BED35177B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bfb06b-789c-422d-9ce7-50694d419547"/>
    <ds:schemaRef ds:uri="b18c5803-a9a5-4d69-a5fe-a03aa98e9c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3531</TotalTime>
  <Words>525</Words>
  <Application>Microsoft Office PowerPoint</Application>
  <PresentationFormat>On-screen Show (4:3)</PresentationFormat>
  <Paragraphs>126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197</cp:revision>
  <cp:lastPrinted>2016-01-22T11:06:40Z</cp:lastPrinted>
  <dcterms:created xsi:type="dcterms:W3CDTF">2015-04-28T21:00:47Z</dcterms:created>
  <dcterms:modified xsi:type="dcterms:W3CDTF">2024-09-11T14:49:18Z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0x010100A39758E999051B4FAAF8DAF5EB98D202</vt:lpwstr>
  </property>
</Properties>
</file>