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4D2A0-33A5-4CA0-9EAF-6BA0A5D6E6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351323-E51E-432F-932E-17736FBBF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5B59B-B330-4179-9BF3-2859F1A75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B8E6F-BB0C-45B4-8E00-B1B539A2A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D41FF-7D5A-4336-9098-9C6FB0B20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020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B9F41-7D1C-4BAA-9DF6-5A0FC53FA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98FC22-56D0-419D-86BE-5CD4665D5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37023-CA6B-4AE5-AF28-6E71DD50D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6B679-2B03-4D8E-900D-BC14C7E30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ECD9B-5B6D-40EE-81E8-DF56CF6FC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353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02CD97-1598-4034-A67D-3B01054C16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0C59B2-DD6B-4A69-BB15-998B38E0B4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73CA9-91C9-4352-AAF0-683AD39FA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A7C27-FC12-4430-A916-FA0274467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1F0F5-93D7-4096-B583-095FA355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7734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E5C28-3396-4CDA-8718-AB131A076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BB216-8499-44F2-ADB7-10C6977E4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0852A-DD21-49A6-A684-95ECA8A1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5F6F9-C6C3-473B-90C0-40128AC5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B5DDC-E72A-4F6D-BA6F-A33D3D991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030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52B46-80BC-4E2A-AD8E-7ED06FB99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B593FC-2361-4F59-913B-E72D49C02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AF3E23-0050-4BD9-B9B6-53046411C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1F1AF-780E-4E79-92E5-08DC7B05F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D2E74-53EB-41E8-A715-E39530D7F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03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688A5-5E7A-47C2-A8C8-619196AF5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A6398-C091-4CB4-8241-B404842521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6C35D-A490-44E5-BF8F-55E9C829B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2D9DDC-A409-49AD-A2A7-20D909F0D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B5E5CB-32DE-4FE1-909F-BEB81AD16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50ACD-AF58-4B03-97A1-1F3F0D95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276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F4838-6E42-4E5F-8FDC-5632F5A11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21B782-BC0A-4BAB-BED5-B04C433BA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3FA6A5-E400-4E04-B5A2-2FF9F4E69B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C8B0C0-C464-4A65-A740-B600CF802A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FB045C-7F7D-4C82-802D-04DC539AAE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072DCA-F731-4799-99B2-C407DF714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FB457D-8934-4BC5-A1D8-46A0A7069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7F0285-82B4-4352-ACD8-D9867B625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847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AEC5E-6523-4CAA-ABB4-4DC61CA8A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DA2386-9F17-4BB7-A966-2B12391FC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A7B1FF-162C-4B69-A494-1CBBBA135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654F1E-39D8-4ED3-8044-92734A4FA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507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088523-2DB8-4AA1-9C49-15C8B06F3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2F8C3-8774-469D-BBF3-4A4E2D751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E9AC1-7DFC-422D-B5CD-BE6F4D881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622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29F7B-9719-4C84-9C71-6F8FC7423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EA48D-A266-4217-8550-312D0902D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B9D569-581F-4915-B579-2F1D82E046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5C9A6F-005F-4AC3-8158-2143955AB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3B547D-5D2F-4261-9697-4002580B5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B05B29-76D1-4E5A-B856-410DD50A9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756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0999E-E77F-46E6-95A0-BBC83CDD8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5D22BB-5384-4774-BBAE-C59484BC20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674745-2A42-4927-A3FD-22E18B3DA0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A70B2D-BCDF-46D3-99A2-FEFCF4873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6C867-09EB-46CF-9B8B-E51DA52769AF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20FF8-C96C-47D7-A880-FBB1EAFAF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299EB5-C8CE-4D35-AE5A-3601BDECA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095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C7F159-F29D-4736-B851-CA46DBF60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F5E4CA-05E0-4C32-9A8C-164554B2C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E9263-94A8-4325-A1DC-2D38E472CA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6C867-09EB-46CF-9B8B-E51DA52769AF}" type="datetimeFigureOut">
              <a:rPr lang="en-GB" smtClean="0"/>
              <a:t>04/07/2022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A74A7-03DA-42E1-A4F8-07446917D1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03EF0-8C43-4971-BD3C-4EDA4A89B4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CF408-EA44-4CB3-B6AE-ADF32EB24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139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8459D96-88F2-415C-A4AE-B68655C39186}"/>
              </a:ext>
            </a:extLst>
          </p:cNvPr>
          <p:cNvSpPr/>
          <p:nvPr/>
        </p:nvSpPr>
        <p:spPr>
          <a:xfrm>
            <a:off x="4180283" y="57862"/>
            <a:ext cx="2522662" cy="57791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u="sng" dirty="0">
                <a:latin typeface="XCCW Joined 1a" panose="03050602040000000000" pitchFamily="66" charset="0"/>
              </a:rPr>
              <a:t>Islam Y3/4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AB47D4B8-1410-4A27-ADEE-63BADA73E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4393" y="3116189"/>
            <a:ext cx="6167437" cy="0"/>
          </a:xfrm>
          <a:prstGeom prst="rect">
            <a:avLst/>
          </a:prstGeom>
          <a:solidFill>
            <a:srgbClr val="2222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Text Box 2">
            <a:extLst>
              <a:ext uri="{FF2B5EF4-FFF2-40B4-BE49-F238E27FC236}">
                <a16:creationId xmlns:a16="http://schemas.microsoft.com/office/drawing/2014/main" id="{1F7845E8-FAEF-4129-9D5A-C316C8A7E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7" y="75883"/>
            <a:ext cx="3103639" cy="34365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b="1" u="sng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Vocabulary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Muslim – a person who practices the religion of Islam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a typeface="Times New Roman" panose="02020603050405020304" pitchFamily="18" charset="0"/>
                <a:cs typeface="Times New Roman" panose="02020603050405020304" pitchFamily="18" charset="0"/>
              </a:rPr>
              <a:t>Qur’an – the sacred text.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a typeface="Times New Roman" panose="02020603050405020304" pitchFamily="18" charset="0"/>
                <a:cs typeface="Times New Roman" panose="02020603050405020304" pitchFamily="18" charset="0"/>
              </a:rPr>
              <a:t>Mosque – place of worship.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a typeface="Times New Roman" panose="02020603050405020304" pitchFamily="18" charset="0"/>
                <a:cs typeface="Times New Roman" panose="02020603050405020304" pitchFamily="18" charset="0"/>
              </a:rPr>
              <a:t>Five Pillars – rules that hold up the religion.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a typeface="Times New Roman" panose="02020603050405020304" pitchFamily="18" charset="0"/>
                <a:cs typeface="Times New Roman" panose="02020603050405020304" pitchFamily="18" charset="0"/>
              </a:rPr>
              <a:t>Kaaba – sacred building in Mecca visited by Muslims as a pilgrimage known as The Hajj.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a typeface="Times New Roman" panose="02020603050405020304" pitchFamily="18" charset="0"/>
                <a:cs typeface="Times New Roman" panose="02020603050405020304" pitchFamily="18" charset="0"/>
              </a:rPr>
              <a:t>Mecca – City in Saudi Arabia where Islam began.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a typeface="Times New Roman" panose="02020603050405020304" pitchFamily="18" charset="0"/>
                <a:cs typeface="Times New Roman" panose="02020603050405020304" pitchFamily="18" charset="0"/>
              </a:rPr>
              <a:t>Prophet – messenger of God.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a typeface="Times New Roman" panose="02020603050405020304" pitchFamily="18" charset="0"/>
                <a:cs typeface="Times New Roman" panose="02020603050405020304" pitchFamily="18" charset="0"/>
              </a:rPr>
              <a:t>Ramadan – month of fasting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a typeface="Times New Roman" panose="02020603050405020304" pitchFamily="18" charset="0"/>
                <a:cs typeface="Times New Roman" panose="02020603050405020304" pitchFamily="18" charset="0"/>
              </a:rPr>
              <a:t>Fasting – Not eating.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a typeface="Times New Roman" panose="02020603050405020304" pitchFamily="18" charset="0"/>
                <a:cs typeface="Times New Roman" panose="02020603050405020304" pitchFamily="18" charset="0"/>
              </a:rPr>
              <a:t>Hajj – pilgrimage to Mecca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ea typeface="Times New Roman" panose="02020603050405020304" pitchFamily="18" charset="0"/>
                <a:cs typeface="Times New Roman" panose="02020603050405020304" pitchFamily="18" charset="0"/>
              </a:rPr>
              <a:t>Pilgrimage – a holy journey to a sacred place.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latin typeface="XCCW Joined 1a" panose="03050602040000000000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GB" sz="1000" dirty="0">
              <a:effectLst/>
              <a:latin typeface="XCCW Joined 1a" panose="03050602040000000000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6" descr="Image result for penguin">
            <a:extLst>
              <a:ext uri="{FF2B5EF4-FFF2-40B4-BE49-F238E27FC236}">
                <a16:creationId xmlns:a16="http://schemas.microsoft.com/office/drawing/2014/main" id="{1DB35D06-B997-4621-8A5E-2276F5DEE3C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08EE24-A027-42A6-A9C6-1FBB9773B76C}"/>
              </a:ext>
            </a:extLst>
          </p:cNvPr>
          <p:cNvSpPr txBox="1"/>
          <p:nvPr/>
        </p:nvSpPr>
        <p:spPr>
          <a:xfrm>
            <a:off x="8427482" y="315423"/>
            <a:ext cx="3597550" cy="44627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/>
              <a:t>Where Islam Began:   Mecca, Saudi Arabia</a:t>
            </a:r>
            <a:endParaRPr lang="en-GB" sz="1400" u="sng" dirty="0"/>
          </a:p>
          <a:p>
            <a:endParaRPr lang="en-GB" sz="900" u="sng" dirty="0">
              <a:latin typeface="XCCW Joined 1a" panose="03050602040000000000" pitchFamily="66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7C86F50-65CC-4B09-A0BE-B1F48EC790E8}"/>
              </a:ext>
            </a:extLst>
          </p:cNvPr>
          <p:cNvSpPr txBox="1"/>
          <p:nvPr/>
        </p:nvSpPr>
        <p:spPr>
          <a:xfrm>
            <a:off x="15781" y="3591201"/>
            <a:ext cx="2524497" cy="10156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u="sng" dirty="0"/>
              <a:t>Main Beliefs</a:t>
            </a:r>
          </a:p>
          <a:p>
            <a:endParaRPr lang="en-GB" sz="1000" dirty="0"/>
          </a:p>
          <a:p>
            <a:pPr marL="171450" indent="-171450">
              <a:buFontTx/>
              <a:buChar char="-"/>
            </a:pPr>
            <a:r>
              <a:rPr lang="en-GB" sz="1000" dirty="0"/>
              <a:t>Muslims believe in one God named Allah</a:t>
            </a:r>
          </a:p>
          <a:p>
            <a:pPr marL="171450" indent="-171450">
              <a:buFontTx/>
              <a:buChar char="-"/>
            </a:pPr>
            <a:r>
              <a:rPr lang="en-GB" sz="1000" dirty="0"/>
              <a:t>Muhammad was the last prophet sent by God.</a:t>
            </a:r>
          </a:p>
          <a:p>
            <a:pPr marL="171450" indent="-171450">
              <a:buFontTx/>
              <a:buChar char="-"/>
            </a:pPr>
            <a:r>
              <a:rPr lang="en-GB" sz="1000" dirty="0"/>
              <a:t>Muslims must follow the 5 Pillars of Islam.</a:t>
            </a:r>
          </a:p>
        </p:txBody>
      </p:sp>
      <p:sp>
        <p:nvSpPr>
          <p:cNvPr id="18" name="AutoShape 6" descr="Image result for compass">
            <a:extLst>
              <a:ext uri="{FF2B5EF4-FFF2-40B4-BE49-F238E27FC236}">
                <a16:creationId xmlns:a16="http://schemas.microsoft.com/office/drawing/2014/main" id="{2925C7F9-A258-40D4-8266-F0C7D29319D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87990" y="3420990"/>
            <a:ext cx="312810" cy="312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AutoShape 8" descr="Image result for compass">
            <a:extLst>
              <a:ext uri="{FF2B5EF4-FFF2-40B4-BE49-F238E27FC236}">
                <a16:creationId xmlns:a16="http://schemas.microsoft.com/office/drawing/2014/main" id="{5D856371-6E41-40DE-8026-4E532044B2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AutoShape 12" descr="Image result for compass">
            <a:extLst>
              <a:ext uri="{FF2B5EF4-FFF2-40B4-BE49-F238E27FC236}">
                <a16:creationId xmlns:a16="http://schemas.microsoft.com/office/drawing/2014/main" id="{CBCC595C-11DC-4752-B361-51E05876B46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008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928F1E-A6F1-4362-837C-11F346DD191E}"/>
              </a:ext>
            </a:extLst>
          </p:cNvPr>
          <p:cNvSpPr txBox="1"/>
          <p:nvPr/>
        </p:nvSpPr>
        <p:spPr>
          <a:xfrm>
            <a:off x="8427482" y="888071"/>
            <a:ext cx="3623274" cy="235449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050" b="1" u="sng" dirty="0"/>
              <a:t>God and Mohammad his messenger</a:t>
            </a:r>
          </a:p>
          <a:p>
            <a:endParaRPr lang="en-GB" sz="1050" dirty="0"/>
          </a:p>
          <a:p>
            <a:r>
              <a:rPr lang="en-GB" sz="1050" dirty="0"/>
              <a:t>Islam began with Mohammad who was an ordinary man who was born in 570 AD in Mecca.  He became a prophet who was given lot of messages by the angel </a:t>
            </a:r>
            <a:r>
              <a:rPr lang="en-GB" sz="1050" dirty="0" err="1"/>
              <a:t>Jibreel</a:t>
            </a:r>
            <a:r>
              <a:rPr lang="en-GB" sz="1050" dirty="0"/>
              <a:t> that came from God.  </a:t>
            </a:r>
          </a:p>
          <a:p>
            <a:r>
              <a:rPr lang="en-GB" sz="1050" dirty="0"/>
              <a:t>The messages were about how God wanted people to live a good life.  All the messages were put into the holy book called the Qur’an.</a:t>
            </a:r>
          </a:p>
          <a:p>
            <a:endParaRPr lang="en-GB" sz="1050" dirty="0"/>
          </a:p>
          <a:p>
            <a:r>
              <a:rPr lang="en-GB" sz="1050" dirty="0"/>
              <a:t>Mohammad became the founder of Islam.</a:t>
            </a:r>
          </a:p>
          <a:p>
            <a:endParaRPr lang="en-GB" sz="1050" dirty="0"/>
          </a:p>
          <a:p>
            <a:r>
              <a:rPr lang="en-GB" sz="1050" dirty="0"/>
              <a:t>Muslims think so highly of Muhammad that they say ‘Peace be upon him’ whenever they say his name. So you may see the initials </a:t>
            </a:r>
            <a:r>
              <a:rPr lang="en-GB" sz="1050" dirty="0" err="1"/>
              <a:t>pbuh</a:t>
            </a:r>
            <a:r>
              <a:rPr lang="en-GB" sz="1050" dirty="0"/>
              <a:t> after his name.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4880D06-6FF6-4CEE-9771-63A735948716}"/>
              </a:ext>
            </a:extLst>
          </p:cNvPr>
          <p:cNvSpPr txBox="1"/>
          <p:nvPr/>
        </p:nvSpPr>
        <p:spPr>
          <a:xfrm>
            <a:off x="3207026" y="265043"/>
            <a:ext cx="1397188" cy="70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6" name="AutoShape 4" descr="Image result for om symbol">
            <a:extLst>
              <a:ext uri="{FF2B5EF4-FFF2-40B4-BE49-F238E27FC236}">
                <a16:creationId xmlns:a16="http://schemas.microsoft.com/office/drawing/2014/main" id="{83CD277B-C1C3-409A-8B93-7844EDA920C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53200" y="388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02EC726-926A-4A68-A6CF-8F322D3BE6D8}"/>
              </a:ext>
            </a:extLst>
          </p:cNvPr>
          <p:cNvSpPr txBox="1"/>
          <p:nvPr/>
        </p:nvSpPr>
        <p:spPr>
          <a:xfrm>
            <a:off x="3207026" y="289010"/>
            <a:ext cx="1397188" cy="70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423B52C-83C2-4B4E-81F8-5037DBA57AA5}"/>
              </a:ext>
            </a:extLst>
          </p:cNvPr>
          <p:cNvSpPr txBox="1"/>
          <p:nvPr/>
        </p:nvSpPr>
        <p:spPr>
          <a:xfrm>
            <a:off x="3207026" y="289596"/>
            <a:ext cx="1397188" cy="70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D945C0-1E8B-49D8-BB80-DD01112128E5}"/>
              </a:ext>
            </a:extLst>
          </p:cNvPr>
          <p:cNvSpPr txBox="1"/>
          <p:nvPr/>
        </p:nvSpPr>
        <p:spPr>
          <a:xfrm>
            <a:off x="10335322" y="3303014"/>
            <a:ext cx="1689710" cy="209288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u="sng" dirty="0"/>
              <a:t>Worship</a:t>
            </a:r>
          </a:p>
          <a:p>
            <a:r>
              <a:rPr lang="en-GB" sz="1100" dirty="0"/>
              <a:t>How Muslims worship:</a:t>
            </a:r>
          </a:p>
          <a:p>
            <a:r>
              <a:rPr lang="en-GB" sz="900" u="sng" dirty="0"/>
              <a:t>In the mosque</a:t>
            </a:r>
            <a:r>
              <a:rPr lang="en-GB" sz="900" dirty="0"/>
              <a:t> they stand in long lines and all perform certain movements together which includes kneeling and putting their forehead on the ground (see picture below)</a:t>
            </a:r>
          </a:p>
          <a:p>
            <a:r>
              <a:rPr lang="en-GB" sz="900" dirty="0"/>
              <a:t>They have to face Mecca when they do this.</a:t>
            </a:r>
          </a:p>
          <a:p>
            <a:r>
              <a:rPr lang="en-GB" sz="900" u="sng" dirty="0"/>
              <a:t>At home </a:t>
            </a:r>
            <a:r>
              <a:rPr lang="en-GB" sz="900" dirty="0"/>
              <a:t>it is the same - but of course individually. They have a prayer mat to kneel on but they must still face Mecca.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DD7E52-C92E-4EDB-8460-6A87CCB385DC}"/>
              </a:ext>
            </a:extLst>
          </p:cNvPr>
          <p:cNvSpPr txBox="1"/>
          <p:nvPr/>
        </p:nvSpPr>
        <p:spPr>
          <a:xfrm>
            <a:off x="3320349" y="1048303"/>
            <a:ext cx="1711989" cy="6001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u="sng" dirty="0"/>
              <a:t>Main Festivals</a:t>
            </a:r>
          </a:p>
          <a:p>
            <a:r>
              <a:rPr lang="en-GB" sz="1100" dirty="0"/>
              <a:t>Ramadan, Eid-Ul-</a:t>
            </a:r>
            <a:r>
              <a:rPr lang="en-GB" sz="1100" dirty="0" err="1"/>
              <a:t>Adha</a:t>
            </a:r>
            <a:r>
              <a:rPr lang="en-GB" sz="1100" dirty="0"/>
              <a:t>, Milad-Al-Nabi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2C5DAC-97CB-4F02-9AFA-484FC474A545}"/>
              </a:ext>
            </a:extLst>
          </p:cNvPr>
          <p:cNvSpPr txBox="1"/>
          <p:nvPr/>
        </p:nvSpPr>
        <p:spPr>
          <a:xfrm>
            <a:off x="3243827" y="706052"/>
            <a:ext cx="11889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Moon and star is the symbol of Islam.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B4E0B5-BAC3-4372-8499-F6BAF495C513}"/>
              </a:ext>
            </a:extLst>
          </p:cNvPr>
          <p:cNvSpPr txBox="1"/>
          <p:nvPr/>
        </p:nvSpPr>
        <p:spPr>
          <a:xfrm>
            <a:off x="5032338" y="602953"/>
            <a:ext cx="1516437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900" dirty="0"/>
              <a:t>Sacred Text: The Qur’an which is written in Arabic. Muslims believe it is the actual word of God.</a:t>
            </a:r>
          </a:p>
        </p:txBody>
      </p:sp>
      <p:pic>
        <p:nvPicPr>
          <p:cNvPr id="47" name="Picture 46" descr="Image result for moon and star symbol">
            <a:extLst>
              <a:ext uri="{FF2B5EF4-FFF2-40B4-BE49-F238E27FC236}">
                <a16:creationId xmlns:a16="http://schemas.microsoft.com/office/drawing/2014/main" id="{141F9CA4-A72B-47D9-A191-A4E8C27419A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827" y="64869"/>
            <a:ext cx="795107" cy="701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Picture 48" descr="Image result for islam place of worship">
            <a:extLst>
              <a:ext uri="{FF2B5EF4-FFF2-40B4-BE49-F238E27FC236}">
                <a16:creationId xmlns:a16="http://schemas.microsoft.com/office/drawing/2014/main" id="{7AC39D29-E44F-4D99-BC4E-DE4B6530C77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5274" y="3695769"/>
            <a:ext cx="1165360" cy="868613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3C8EB5C2-C3C6-4FFB-99FA-7D282E4AA2B4}"/>
              </a:ext>
            </a:extLst>
          </p:cNvPr>
          <p:cNvSpPr txBox="1"/>
          <p:nvPr/>
        </p:nvSpPr>
        <p:spPr>
          <a:xfrm>
            <a:off x="2526649" y="4564382"/>
            <a:ext cx="133118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An American mosque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7148F39-8051-4485-B40C-1ED71378531B}"/>
              </a:ext>
            </a:extLst>
          </p:cNvPr>
          <p:cNvSpPr txBox="1"/>
          <p:nvPr/>
        </p:nvSpPr>
        <p:spPr>
          <a:xfrm>
            <a:off x="2692113" y="2997493"/>
            <a:ext cx="121350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9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E632181-D894-4ED0-8224-80DDDD8A37E8}"/>
              </a:ext>
            </a:extLst>
          </p:cNvPr>
          <p:cNvSpPr txBox="1"/>
          <p:nvPr/>
        </p:nvSpPr>
        <p:spPr>
          <a:xfrm>
            <a:off x="8866715" y="5004355"/>
            <a:ext cx="1468607" cy="7848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900" u="sng" dirty="0"/>
              <a:t>Holy Day of the Week</a:t>
            </a:r>
            <a:endParaRPr lang="en-GB" sz="900" dirty="0"/>
          </a:p>
          <a:p>
            <a:endParaRPr lang="en-GB" sz="900" u="sng" dirty="0"/>
          </a:p>
          <a:p>
            <a:r>
              <a:rPr lang="en-GB" sz="900" dirty="0"/>
              <a:t>Friday is the holy day when most Muslims go the  Mosque.</a:t>
            </a:r>
          </a:p>
        </p:txBody>
      </p:sp>
      <p:pic>
        <p:nvPicPr>
          <p:cNvPr id="34" name="Picture 2" descr="Image result for islam place of worship">
            <a:extLst>
              <a:ext uri="{FF2B5EF4-FFF2-40B4-BE49-F238E27FC236}">
                <a16:creationId xmlns:a16="http://schemas.microsoft.com/office/drawing/2014/main" id="{209DB91D-EE0F-4C12-9C5A-9E4B53444F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55" y="4677489"/>
            <a:ext cx="1229406" cy="1328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86C0A503-0A8E-4C08-B7A4-A2A3EBB47DDB}"/>
              </a:ext>
            </a:extLst>
          </p:cNvPr>
          <p:cNvSpPr txBox="1"/>
          <p:nvPr/>
        </p:nvSpPr>
        <p:spPr>
          <a:xfrm>
            <a:off x="-11434" y="5979686"/>
            <a:ext cx="133840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The Kaaba in Mecca.</a:t>
            </a:r>
          </a:p>
          <a:p>
            <a:r>
              <a:rPr lang="en-GB" sz="900" dirty="0"/>
              <a:t>Visited by Muslims for the Hajj as a pilgrimage.</a:t>
            </a:r>
          </a:p>
        </p:txBody>
      </p:sp>
      <p:pic>
        <p:nvPicPr>
          <p:cNvPr id="46" name="Picture 45" descr="Image result for quran on stand">
            <a:extLst>
              <a:ext uri="{FF2B5EF4-FFF2-40B4-BE49-F238E27FC236}">
                <a16:creationId xmlns:a16="http://schemas.microsoft.com/office/drawing/2014/main" id="{4514EBB4-9F22-4FC7-A990-9F73C8D2B2F2}"/>
              </a:ext>
            </a:extLst>
          </p:cNvPr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77" r="2937" b="9734"/>
          <a:stretch/>
        </p:blipFill>
        <p:spPr bwMode="auto">
          <a:xfrm>
            <a:off x="6612209" y="64869"/>
            <a:ext cx="1688406" cy="12081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110FEA3-42F1-4CCA-8E3C-7B67D99ADC70}"/>
              </a:ext>
            </a:extLst>
          </p:cNvPr>
          <p:cNvSpPr txBox="1"/>
          <p:nvPr/>
        </p:nvSpPr>
        <p:spPr>
          <a:xfrm>
            <a:off x="3320349" y="1667997"/>
            <a:ext cx="4943426" cy="19543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b="1" u="sng" dirty="0"/>
              <a:t>Ramadan</a:t>
            </a:r>
          </a:p>
          <a:p>
            <a:endParaRPr lang="en-GB" sz="1100" dirty="0"/>
          </a:p>
          <a:p>
            <a:r>
              <a:rPr lang="en-GB" sz="1100" dirty="0"/>
              <a:t>This is a special month of fasting which means Muslims do not eat or drink during daylight hours but then can eat after dark which is known as Iftar.</a:t>
            </a:r>
          </a:p>
          <a:p>
            <a:endParaRPr lang="en-GB" sz="1100" dirty="0"/>
          </a:p>
          <a:p>
            <a:r>
              <a:rPr lang="en-GB" sz="1100" dirty="0"/>
              <a:t>It usually takes place in April/May time.</a:t>
            </a:r>
          </a:p>
          <a:p>
            <a:endParaRPr lang="en-GB" sz="1100" dirty="0"/>
          </a:p>
          <a:p>
            <a:r>
              <a:rPr lang="en-GB" sz="1100" dirty="0"/>
              <a:t>Children under 14, pregnant women and the elderly do not have to fast. Also people who are ill or travelling do not have to fast too.</a:t>
            </a:r>
          </a:p>
          <a:p>
            <a:endParaRPr lang="en-GB" sz="1100" dirty="0"/>
          </a:p>
          <a:p>
            <a:r>
              <a:rPr lang="en-GB" sz="1100" dirty="0"/>
              <a:t>At the end of the festival Muslims have a big celebration known as Eid al-Fitr.</a:t>
            </a:r>
          </a:p>
        </p:txBody>
      </p:sp>
      <p:pic>
        <p:nvPicPr>
          <p:cNvPr id="51" name="Picture 50" descr="Image result for islam prayer movements">
            <a:extLst>
              <a:ext uri="{FF2B5EF4-FFF2-40B4-BE49-F238E27FC236}">
                <a16:creationId xmlns:a16="http://schemas.microsoft.com/office/drawing/2014/main" id="{9E9C4A62-92E5-430D-BFCD-E707CC6D425A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3376" y="5460932"/>
            <a:ext cx="1468607" cy="1090522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Picture 56" descr="Muslim Council of Britain calls for extra funding to protect mosques |  Metro News">
            <a:extLst>
              <a:ext uri="{FF2B5EF4-FFF2-40B4-BE49-F238E27FC236}">
                <a16:creationId xmlns:a16="http://schemas.microsoft.com/office/drawing/2014/main" id="{98280D65-B438-41AE-819C-B1B9F01DD0A4}"/>
              </a:ext>
            </a:extLst>
          </p:cNvPr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625"/>
          <a:stretch/>
        </p:blipFill>
        <p:spPr bwMode="auto">
          <a:xfrm>
            <a:off x="8850896" y="3274812"/>
            <a:ext cx="1369817" cy="14600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368A4EE-A5F7-44D5-86C1-0D62597BE841}"/>
              </a:ext>
            </a:extLst>
          </p:cNvPr>
          <p:cNvSpPr txBox="1"/>
          <p:nvPr/>
        </p:nvSpPr>
        <p:spPr>
          <a:xfrm>
            <a:off x="8900136" y="4713071"/>
            <a:ext cx="12793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An English Mosque</a:t>
            </a:r>
          </a:p>
        </p:txBody>
      </p:sp>
      <p:pic>
        <p:nvPicPr>
          <p:cNvPr id="60" name="Picture 59" descr="Textured Memory Foam Prayer Mat - Burgundy - Sajda Mat">
            <a:extLst>
              <a:ext uri="{FF2B5EF4-FFF2-40B4-BE49-F238E27FC236}">
                <a16:creationId xmlns:a16="http://schemas.microsoft.com/office/drawing/2014/main" id="{92E5EC5F-979E-479C-B960-44C51BD3E7BA}"/>
              </a:ext>
            </a:extLst>
          </p:cNvPr>
          <p:cNvPicPr/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2" r="18932"/>
          <a:stretch/>
        </p:blipFill>
        <p:spPr bwMode="auto">
          <a:xfrm rot="5400000">
            <a:off x="9204770" y="5480160"/>
            <a:ext cx="850553" cy="1468604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1EF4C73-3644-487B-889C-FBB0C6DA39F5}"/>
              </a:ext>
            </a:extLst>
          </p:cNvPr>
          <p:cNvSpPr txBox="1"/>
          <p:nvPr/>
        </p:nvSpPr>
        <p:spPr>
          <a:xfrm>
            <a:off x="9124412" y="6551454"/>
            <a:ext cx="110184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A prayer mat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BAD6A0C-DF06-4AC2-B9CE-EDD207D8FCD8}"/>
              </a:ext>
            </a:extLst>
          </p:cNvPr>
          <p:cNvSpPr txBox="1"/>
          <p:nvPr/>
        </p:nvSpPr>
        <p:spPr>
          <a:xfrm>
            <a:off x="10335322" y="6551454"/>
            <a:ext cx="15266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Special prayer movements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3F534F8-4CBE-4F45-9243-798AD4A2B728}"/>
              </a:ext>
            </a:extLst>
          </p:cNvPr>
          <p:cNvSpPr txBox="1"/>
          <p:nvPr/>
        </p:nvSpPr>
        <p:spPr>
          <a:xfrm>
            <a:off x="1424651" y="4971404"/>
            <a:ext cx="2295572" cy="14157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u="sng" dirty="0"/>
              <a:t>The Shahada</a:t>
            </a:r>
          </a:p>
          <a:p>
            <a:endParaRPr lang="en-GB" sz="1100" dirty="0"/>
          </a:p>
          <a:p>
            <a:r>
              <a:rPr lang="en-GB" sz="1100" dirty="0"/>
              <a:t>The Shahada is a phrase that Muslims say aloud every time they pray. They say ’there is no God but Allah and Muhammad was his messenger’.</a:t>
            </a:r>
          </a:p>
          <a:p>
            <a:endParaRPr lang="en-GB" sz="900" dirty="0"/>
          </a:p>
        </p:txBody>
      </p:sp>
      <p:pic>
        <p:nvPicPr>
          <p:cNvPr id="37" name="Picture 36" descr="Religion School Poster- The Five Pillars of Islam">
            <a:extLst>
              <a:ext uri="{FF2B5EF4-FFF2-40B4-BE49-F238E27FC236}">
                <a16:creationId xmlns:a16="http://schemas.microsoft.com/office/drawing/2014/main" id="{A3961E4C-5DA7-41A0-92B2-7A9A478D442C}"/>
              </a:ext>
            </a:extLst>
          </p:cNvPr>
          <p:cNvPicPr/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99" t="20200" r="7601" b="24400"/>
          <a:stretch/>
        </p:blipFill>
        <p:spPr bwMode="auto">
          <a:xfrm>
            <a:off x="3815508" y="3650085"/>
            <a:ext cx="4860636" cy="321909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13217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48BF19889E5C4A884FE862C12E2E73" ma:contentTypeVersion="10" ma:contentTypeDescription="Create a new document." ma:contentTypeScope="" ma:versionID="d31017083f692325bcfef3495742caf9">
  <xsd:schema xmlns:xsd="http://www.w3.org/2001/XMLSchema" xmlns:xs="http://www.w3.org/2001/XMLSchema" xmlns:p="http://schemas.microsoft.com/office/2006/metadata/properties" xmlns:ns2="34684cb3-e614-4402-8de7-208e930e3685" xmlns:ns3="9f307c04-8786-433e-8208-e0d42b7344d5" targetNamespace="http://schemas.microsoft.com/office/2006/metadata/properties" ma:root="true" ma:fieldsID="197fe4a8eed98789bdbacff836fad798" ns2:_="" ns3:_="">
    <xsd:import namespace="34684cb3-e614-4402-8de7-208e930e3685"/>
    <xsd:import namespace="9f307c04-8786-433e-8208-e0d42b7344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684cb3-e614-4402-8de7-208e930e36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307c04-8786-433e-8208-e0d42b7344d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C331883-66DF-4C86-8D8C-84C013D83C08}">
  <ds:schemaRefs>
    <ds:schemaRef ds:uri="http://purl.org/dc/terms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9f307c04-8786-433e-8208-e0d42b7344d5"/>
    <ds:schemaRef ds:uri="34684cb3-e614-4402-8de7-208e930e3685"/>
  </ds:schemaRefs>
</ds:datastoreItem>
</file>

<file path=customXml/itemProps2.xml><?xml version="1.0" encoding="utf-8"?>
<ds:datastoreItem xmlns:ds="http://schemas.openxmlformats.org/officeDocument/2006/customXml" ds:itemID="{E279518B-E7F0-4AFF-BBBD-666DC3765B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684cb3-e614-4402-8de7-208e930e3685"/>
    <ds:schemaRef ds:uri="9f307c04-8786-433e-8208-e0d42b7344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C35B1DA-B4CE-4B67-8372-EFEDF3F1B3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1031</TotalTime>
  <Words>506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XCCW Joined 1a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Page</dc:creator>
  <cp:lastModifiedBy>Louise Rattigan</cp:lastModifiedBy>
  <cp:revision>103</cp:revision>
  <cp:lastPrinted>2022-07-04T10:32:59Z</cp:lastPrinted>
  <dcterms:created xsi:type="dcterms:W3CDTF">2019-06-07T08:13:52Z</dcterms:created>
  <dcterms:modified xsi:type="dcterms:W3CDTF">2022-07-04T13:49:49Z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0x0101004A48BF19889E5C4A884FE862C12E2E73</vt:lpwstr>
  </property>
</Properties>
</file>