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7" r:id="rId2"/>
    <p:sldId id="291" r:id="rId3"/>
    <p:sldId id="259" r:id="rId4"/>
    <p:sldId id="258" r:id="rId5"/>
    <p:sldId id="289" r:id="rId6"/>
    <p:sldId id="288" r:id="rId7"/>
    <p:sldId id="294" r:id="rId8"/>
    <p:sldId id="290" r:id="rId9"/>
    <p:sldId id="287" r:id="rId10"/>
    <p:sldId id="285" r:id="rId11"/>
    <p:sldId id="293" r:id="rId1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0EA"/>
    <a:srgbClr val="FF00FF"/>
    <a:srgbClr val="FFFF00"/>
    <a:srgbClr val="66FF33"/>
    <a:srgbClr val="FFE5FF"/>
    <a:srgbClr val="FF99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726FA-57B2-49BC-85FD-F55F3BAF98BE}" v="81" dt="2025-05-22T20:33:51.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6" autoAdjust="0"/>
    <p:restoredTop sz="94660"/>
  </p:normalViewPr>
  <p:slideViewPr>
    <p:cSldViewPr snapToGrid="0" showGuides="1">
      <p:cViewPr varScale="1">
        <p:scale>
          <a:sx n="77" d="100"/>
          <a:sy n="77" d="100"/>
        </p:scale>
        <p:origin x="3018" y="108"/>
      </p:cViewPr>
      <p:guideLst>
        <p:guide orient="horz" pos="3120"/>
        <p:guide pos="2160"/>
      </p:guideLst>
    </p:cSldViewPr>
  </p:slideViewPr>
  <p:notesTextViewPr>
    <p:cViewPr>
      <p:scale>
        <a:sx n="1" d="1"/>
        <a:sy n="1" d="1"/>
      </p:scale>
      <p:origin x="0" y="0"/>
    </p:cViewPr>
  </p:notesTextViewPr>
  <p:sorterViewPr>
    <p:cViewPr varScale="1">
      <p:scale>
        <a:sx n="1" d="1"/>
        <a:sy n="1" d="1"/>
      </p:scale>
      <p:origin x="0" y="-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F09FC0-8CFC-4BCF-B6EE-8F47DECB1E05}" type="datetimeFigureOut">
              <a:rPr lang="en-GB" smtClean="0"/>
              <a:t>19/06/2025</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D3C074-ED92-434D-ACC7-57FA9F6C0A2D}" type="datetime1">
              <a:rPr lang="en-GB" smtClean="0"/>
              <a:t>19/06/2025</a:t>
            </a:fld>
            <a:endParaRPr lang="en-GB"/>
          </a:p>
        </p:txBody>
      </p:sp>
      <p:sp>
        <p:nvSpPr>
          <p:cNvPr id="5" name="Footer Placeholder 4"/>
          <p:cNvSpPr>
            <a:spLocks noGrp="1"/>
          </p:cNvSpPr>
          <p:nvPr>
            <p:ph type="ftr" sz="quarter" idx="11"/>
          </p:nvPr>
        </p:nvSpPr>
        <p:spPr/>
        <p:txBody>
          <a:bodyPr/>
          <a:lstStyle/>
          <a:p>
            <a:r>
              <a:rPr lang="en-GB"/>
              <a:t>Resources &gt; https://www.tes.com/teaching-resources/shop/HSCresources </a:t>
            </a:r>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CA150-B81B-49BF-A34D-9DFB83FF17B3}" type="datetime1">
              <a:rPr lang="en-GB" smtClean="0"/>
              <a:t>19/06/2025</a:t>
            </a:fld>
            <a:endParaRPr lang="en-GB"/>
          </a:p>
        </p:txBody>
      </p:sp>
      <p:sp>
        <p:nvSpPr>
          <p:cNvPr id="5" name="Footer Placeholder 4"/>
          <p:cNvSpPr>
            <a:spLocks noGrp="1"/>
          </p:cNvSpPr>
          <p:nvPr>
            <p:ph type="ftr" sz="quarter" idx="11"/>
          </p:nvPr>
        </p:nvSpPr>
        <p:spPr/>
        <p:txBody>
          <a:bodyPr/>
          <a:lstStyle/>
          <a:p>
            <a:r>
              <a:rPr lang="en-GB"/>
              <a:t>Resources &gt; https://www.tes.com/teaching-resources/shop/HSCresources </a:t>
            </a:r>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04B95-10B8-4CE9-8879-09038565F9E0}" type="datetime1">
              <a:rPr lang="en-GB" smtClean="0"/>
              <a:t>19/06/2025</a:t>
            </a:fld>
            <a:endParaRPr lang="en-GB"/>
          </a:p>
        </p:txBody>
      </p:sp>
      <p:sp>
        <p:nvSpPr>
          <p:cNvPr id="5" name="Footer Placeholder 4"/>
          <p:cNvSpPr>
            <a:spLocks noGrp="1"/>
          </p:cNvSpPr>
          <p:nvPr>
            <p:ph type="ftr" sz="quarter" idx="11"/>
          </p:nvPr>
        </p:nvSpPr>
        <p:spPr/>
        <p:txBody>
          <a:bodyPr/>
          <a:lstStyle/>
          <a:p>
            <a:r>
              <a:rPr lang="en-GB"/>
              <a:t>Resources &gt; https://www.tes.com/teaching-resources/shop/HSCresources </a:t>
            </a:r>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221D43-D830-4F03-ABE1-58A7C5C7D438}" type="datetime1">
              <a:rPr lang="en-GB" smtClean="0"/>
              <a:t>19/06/2025</a:t>
            </a:fld>
            <a:endParaRPr lang="en-GB"/>
          </a:p>
        </p:txBody>
      </p:sp>
      <p:sp>
        <p:nvSpPr>
          <p:cNvPr id="5" name="Footer Placeholder 4"/>
          <p:cNvSpPr>
            <a:spLocks noGrp="1"/>
          </p:cNvSpPr>
          <p:nvPr>
            <p:ph type="ftr" sz="quarter" idx="11"/>
          </p:nvPr>
        </p:nvSpPr>
        <p:spPr/>
        <p:txBody>
          <a:bodyPr/>
          <a:lstStyle/>
          <a:p>
            <a:r>
              <a:rPr lang="en-GB"/>
              <a:t>Resources &gt; https://www.tes.com/teaching-resources/shop/HSCresources </a:t>
            </a:r>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6E4D67-C410-47AE-A568-58A9CDA16C2D}" type="datetime1">
              <a:rPr lang="en-GB" smtClean="0"/>
              <a:t>19/06/2025</a:t>
            </a:fld>
            <a:endParaRPr lang="en-GB"/>
          </a:p>
        </p:txBody>
      </p:sp>
      <p:sp>
        <p:nvSpPr>
          <p:cNvPr id="5" name="Footer Placeholder 4"/>
          <p:cNvSpPr>
            <a:spLocks noGrp="1"/>
          </p:cNvSpPr>
          <p:nvPr>
            <p:ph type="ftr" sz="quarter" idx="11"/>
          </p:nvPr>
        </p:nvSpPr>
        <p:spPr/>
        <p:txBody>
          <a:bodyPr/>
          <a:lstStyle/>
          <a:p>
            <a:r>
              <a:rPr lang="en-GB"/>
              <a:t>Resources &gt; https://www.tes.com/teaching-resources/shop/HSCresources </a:t>
            </a:r>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2B465-B7E0-48F0-88E5-E9510651076F}" type="datetime1">
              <a:rPr lang="en-GB" smtClean="0"/>
              <a:t>19/06/2025</a:t>
            </a:fld>
            <a:endParaRPr lang="en-GB"/>
          </a:p>
        </p:txBody>
      </p:sp>
      <p:sp>
        <p:nvSpPr>
          <p:cNvPr id="6" name="Footer Placeholder 5"/>
          <p:cNvSpPr>
            <a:spLocks noGrp="1"/>
          </p:cNvSpPr>
          <p:nvPr>
            <p:ph type="ftr" sz="quarter" idx="11"/>
          </p:nvPr>
        </p:nvSpPr>
        <p:spPr/>
        <p:txBody>
          <a:bodyPr/>
          <a:lstStyle/>
          <a:p>
            <a:r>
              <a:rPr lang="en-GB"/>
              <a:t>Resources &gt; https://www.tes.com/teaching-resources/shop/HSCresources </a:t>
            </a:r>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5896C-9921-4D94-A5C2-E8AF1179446C}" type="datetime1">
              <a:rPr lang="en-GB" smtClean="0"/>
              <a:t>19/06/2025</a:t>
            </a:fld>
            <a:endParaRPr lang="en-GB"/>
          </a:p>
        </p:txBody>
      </p:sp>
      <p:sp>
        <p:nvSpPr>
          <p:cNvPr id="8" name="Footer Placeholder 7"/>
          <p:cNvSpPr>
            <a:spLocks noGrp="1"/>
          </p:cNvSpPr>
          <p:nvPr>
            <p:ph type="ftr" sz="quarter" idx="11"/>
          </p:nvPr>
        </p:nvSpPr>
        <p:spPr/>
        <p:txBody>
          <a:bodyPr/>
          <a:lstStyle/>
          <a:p>
            <a:r>
              <a:rPr lang="en-GB"/>
              <a:t>Resources &gt; https://www.tes.com/teaching-resources/shop/HSCresources </a:t>
            </a:r>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DADA44-56F1-4B40-9656-6AAA64D023DA}" type="datetime1">
              <a:rPr lang="en-GB" smtClean="0"/>
              <a:t>19/06/2025</a:t>
            </a:fld>
            <a:endParaRPr lang="en-GB"/>
          </a:p>
        </p:txBody>
      </p:sp>
      <p:sp>
        <p:nvSpPr>
          <p:cNvPr id="4" name="Footer Placeholder 3"/>
          <p:cNvSpPr>
            <a:spLocks noGrp="1"/>
          </p:cNvSpPr>
          <p:nvPr>
            <p:ph type="ftr" sz="quarter" idx="11"/>
          </p:nvPr>
        </p:nvSpPr>
        <p:spPr/>
        <p:txBody>
          <a:bodyPr/>
          <a:lstStyle/>
          <a:p>
            <a:r>
              <a:rPr lang="en-GB"/>
              <a:t>Resources &gt; https://www.tes.com/teaching-resources/shop/HSCresources </a:t>
            </a:r>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927F0-B4D5-41CA-A793-656FE945311C}" type="datetime1">
              <a:rPr lang="en-GB" smtClean="0"/>
              <a:t>19/06/2025</a:t>
            </a:fld>
            <a:endParaRPr lang="en-GB"/>
          </a:p>
        </p:txBody>
      </p:sp>
      <p:sp>
        <p:nvSpPr>
          <p:cNvPr id="3" name="Footer Placeholder 2"/>
          <p:cNvSpPr>
            <a:spLocks noGrp="1"/>
          </p:cNvSpPr>
          <p:nvPr>
            <p:ph type="ftr" sz="quarter" idx="11"/>
          </p:nvPr>
        </p:nvSpPr>
        <p:spPr/>
        <p:txBody>
          <a:bodyPr/>
          <a:lstStyle/>
          <a:p>
            <a:r>
              <a:rPr lang="en-GB"/>
              <a:t>Resources &gt; https://www.tes.com/teaching-resources/shop/HSCresources </a:t>
            </a:r>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DBBE5DA-18A5-474D-AE34-91D47DA55EAE}" type="datetime1">
              <a:rPr lang="en-GB" smtClean="0"/>
              <a:t>19/06/2025</a:t>
            </a:fld>
            <a:endParaRPr lang="en-GB"/>
          </a:p>
        </p:txBody>
      </p:sp>
      <p:sp>
        <p:nvSpPr>
          <p:cNvPr id="6" name="Footer Placeholder 5"/>
          <p:cNvSpPr>
            <a:spLocks noGrp="1"/>
          </p:cNvSpPr>
          <p:nvPr>
            <p:ph type="ftr" sz="quarter" idx="11"/>
          </p:nvPr>
        </p:nvSpPr>
        <p:spPr/>
        <p:txBody>
          <a:bodyPr/>
          <a:lstStyle/>
          <a:p>
            <a:r>
              <a:rPr lang="en-GB"/>
              <a:t>Resources &gt; https://www.tes.com/teaching-resources/shop/HSCresources </a:t>
            </a:r>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1570B1E-E23D-4F15-B25D-5EDF9592C5BD}" type="datetime1">
              <a:rPr lang="en-GB" smtClean="0"/>
              <a:t>19/06/2025</a:t>
            </a:fld>
            <a:endParaRPr lang="en-GB"/>
          </a:p>
        </p:txBody>
      </p:sp>
      <p:sp>
        <p:nvSpPr>
          <p:cNvPr id="6" name="Footer Placeholder 5"/>
          <p:cNvSpPr>
            <a:spLocks noGrp="1"/>
          </p:cNvSpPr>
          <p:nvPr>
            <p:ph type="ftr" sz="quarter" idx="11"/>
          </p:nvPr>
        </p:nvSpPr>
        <p:spPr/>
        <p:txBody>
          <a:bodyPr/>
          <a:lstStyle/>
          <a:p>
            <a:r>
              <a:rPr lang="en-GB"/>
              <a:t>Resources &gt; https://www.tes.com/teaching-resources/shop/HSCresources </a:t>
            </a:r>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97D4631-3FC9-46E4-A6E8-001D8884F958}" type="datetime1">
              <a:rPr lang="en-GB" smtClean="0"/>
              <a:t>19/06/2025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Resources &gt; https://www.tes.com/teaching-resources/shop/HSCresources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pn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png"/></Relationships>
</file>

<file path=ppt/slides/_rels/slide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brewminate.com/media-and-culture/" TargetMode="External"/><Relationship Id="rId7" Type="http://schemas.openxmlformats.org/officeDocument/2006/relationships/image" Target="../media/image62.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8951" y="2536455"/>
            <a:ext cx="5300088" cy="1289163"/>
          </a:xfrm>
          <a:solidFill>
            <a:srgbClr val="E1E0EA"/>
          </a:solidFill>
          <a:ln w="28575">
            <a:solidFill>
              <a:srgbClr val="7030A0"/>
            </a:solidFill>
          </a:ln>
        </p:spPr>
        <p:txBody>
          <a:bodyPr>
            <a:normAutofit/>
          </a:bodyPr>
          <a:lstStyle/>
          <a:p>
            <a:pPr algn="ctr"/>
            <a:r>
              <a:rPr lang="en-GB" sz="18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Alternative Academic Qualification (AAQ) </a:t>
            </a:r>
            <a:r>
              <a:rPr lang="en-GB"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br>
              <a:rPr lang="en-GB"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br>
            <a:r>
              <a:rPr lang="en-GB" sz="4400" b="1"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Health &amp; Social Care</a:t>
            </a:r>
          </a:p>
        </p:txBody>
      </p:sp>
      <p:sp>
        <p:nvSpPr>
          <p:cNvPr id="15" name="Title 1"/>
          <p:cNvSpPr txBox="1">
            <a:spLocks/>
          </p:cNvSpPr>
          <p:nvPr/>
        </p:nvSpPr>
        <p:spPr>
          <a:xfrm>
            <a:off x="252069" y="8365916"/>
            <a:ext cx="6353855" cy="1007481"/>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3000" b="1" dirty="0">
                <a:latin typeface="Calibri" panose="020F0502020204030204" pitchFamily="34" charset="0"/>
                <a:ea typeface="Calibri" panose="020F0502020204030204" pitchFamily="34" charset="0"/>
                <a:cs typeface="Calibri" panose="020F0502020204030204" pitchFamily="34" charset="0"/>
              </a:rPr>
              <a:t>Introduction to Sixth Form</a:t>
            </a:r>
          </a:p>
          <a:p>
            <a:pPr algn="ctr"/>
            <a:endParaRPr lang="en-GB" sz="1200" b="1" dirty="0">
              <a:solidFill>
                <a:schemeClr val="accent6">
                  <a:lumMod val="75000"/>
                </a:schemeClr>
              </a:solidFill>
              <a:latin typeface="Century Gothic" panose="020B0502020202020204" pitchFamily="34" charset="0"/>
            </a:endParaRPr>
          </a:p>
          <a:p>
            <a:pPr algn="ctr"/>
            <a:r>
              <a:rPr lang="en-GB" dirty="0">
                <a:latin typeface="Calibri" panose="020F0502020204030204" pitchFamily="34" charset="0"/>
                <a:ea typeface="Calibri" panose="020F0502020204030204" pitchFamily="34" charset="0"/>
                <a:cs typeface="Calibri" panose="020F0502020204030204" pitchFamily="34" charset="0"/>
              </a:rPr>
              <a:t>Name:</a:t>
            </a:r>
            <a:r>
              <a:rPr lang="en-GB" dirty="0">
                <a:solidFill>
                  <a:schemeClr val="accent6">
                    <a:lumMod val="75000"/>
                  </a:schemeClr>
                </a:solidFill>
                <a:latin typeface="Century Gothic" panose="020B0502020202020204" pitchFamily="34" charset="0"/>
              </a:rPr>
              <a:t> </a:t>
            </a:r>
            <a:r>
              <a:rPr lang="en-GB" dirty="0">
                <a:solidFill>
                  <a:srgbClr val="7030A0"/>
                </a:solidFill>
                <a:latin typeface="Century Gothic" panose="020B0502020202020204" pitchFamily="34" charset="0"/>
              </a:rPr>
              <a:t>______________________</a:t>
            </a:r>
          </a:p>
        </p:txBody>
      </p:sp>
      <p:sp>
        <p:nvSpPr>
          <p:cNvPr id="3" name="Slide Number Placeholder 2">
            <a:extLst>
              <a:ext uri="{FF2B5EF4-FFF2-40B4-BE49-F238E27FC236}">
                <a16:creationId xmlns:a16="http://schemas.microsoft.com/office/drawing/2014/main" id="{7AB1FB7D-3A11-4DBA-A475-0BF02AB95265}"/>
              </a:ext>
            </a:extLst>
          </p:cNvPr>
          <p:cNvSpPr>
            <a:spLocks noGrp="1"/>
          </p:cNvSpPr>
          <p:nvPr>
            <p:ph type="sldNum" sz="quarter" idx="12"/>
          </p:nvPr>
        </p:nvSpPr>
        <p:spPr/>
        <p:txBody>
          <a:bodyPr/>
          <a:lstStyle/>
          <a:p>
            <a:fld id="{42197ACC-EB3C-4466-A41B-F6CC006DF8B4}" type="slidenum">
              <a:rPr lang="en-GB" smtClean="0"/>
              <a:t>1</a:t>
            </a:fld>
            <a:endParaRPr lang="en-GB"/>
          </a:p>
        </p:txBody>
      </p:sp>
      <p:pic>
        <p:nvPicPr>
          <p:cNvPr id="1026" name="Picture 2" descr="OCR - Association for Language Learning">
            <a:extLst>
              <a:ext uri="{FF2B5EF4-FFF2-40B4-BE49-F238E27FC236}">
                <a16:creationId xmlns:a16="http://schemas.microsoft.com/office/drawing/2014/main" id="{4430F189-AB1B-78B3-2925-6144A48C2F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68" y="27229"/>
            <a:ext cx="2591527" cy="16278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882F87C-A185-894E-BB8E-3B81451CBB90}"/>
              </a:ext>
            </a:extLst>
          </p:cNvPr>
          <p:cNvSpPr/>
          <p:nvPr/>
        </p:nvSpPr>
        <p:spPr>
          <a:xfrm>
            <a:off x="252072" y="203200"/>
            <a:ext cx="6353855" cy="9505600"/>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3518FEC-5302-35FD-84E9-5DA2FB87217A}"/>
              </a:ext>
            </a:extLst>
          </p:cNvPr>
          <p:cNvPicPr>
            <a:picLocks noChangeAspect="1"/>
          </p:cNvPicPr>
          <p:nvPr/>
        </p:nvPicPr>
        <p:blipFill>
          <a:blip r:embed="rId3"/>
          <a:stretch>
            <a:fillRect/>
          </a:stretch>
        </p:blipFill>
        <p:spPr>
          <a:xfrm>
            <a:off x="1416557" y="3988287"/>
            <a:ext cx="4024875" cy="4024875"/>
          </a:xfrm>
          <a:prstGeom prst="rect">
            <a:avLst/>
          </a:prstGeom>
        </p:spPr>
      </p:pic>
      <p:pic>
        <p:nvPicPr>
          <p:cNvPr id="5" name="Picture 4">
            <a:extLst>
              <a:ext uri="{FF2B5EF4-FFF2-40B4-BE49-F238E27FC236}">
                <a16:creationId xmlns:a16="http://schemas.microsoft.com/office/drawing/2014/main" id="{90E58F28-C97B-1BF7-9C50-C94B6D824FD7}"/>
              </a:ext>
            </a:extLst>
          </p:cNvPr>
          <p:cNvPicPr>
            <a:picLocks noChangeAspect="1"/>
          </p:cNvPicPr>
          <p:nvPr/>
        </p:nvPicPr>
        <p:blipFill>
          <a:blip r:embed="rId4"/>
          <a:stretch>
            <a:fillRect/>
          </a:stretch>
        </p:blipFill>
        <p:spPr>
          <a:xfrm>
            <a:off x="4365939" y="297048"/>
            <a:ext cx="2231570" cy="2014789"/>
          </a:xfrm>
          <a:prstGeom prst="rect">
            <a:avLst/>
          </a:prstGeom>
        </p:spPr>
      </p:pic>
    </p:spTree>
    <p:extLst>
      <p:ext uri="{BB962C8B-B14F-4D97-AF65-F5344CB8AC3E}">
        <p14:creationId xmlns:p14="http://schemas.microsoft.com/office/powerpoint/2010/main" val="38102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09A285-A7CF-4141-993F-166C099095A8}"/>
              </a:ext>
            </a:extLst>
          </p:cNvPr>
          <p:cNvSpPr txBox="1"/>
          <p:nvPr/>
        </p:nvSpPr>
        <p:spPr>
          <a:xfrm>
            <a:off x="612250" y="529078"/>
            <a:ext cx="5446644" cy="800219"/>
          </a:xfrm>
          <a:prstGeom prst="rect">
            <a:avLst/>
          </a:prstGeom>
          <a:noFill/>
        </p:spPr>
        <p:txBody>
          <a:bodyPr wrap="square" rtlCol="0">
            <a:spAutoFit/>
          </a:bodyPr>
          <a:lstStyle/>
          <a:p>
            <a:pPr algn="ctr"/>
            <a:r>
              <a:rPr lang="en-GB" sz="2800" b="1" dirty="0">
                <a:latin typeface="Century Gothic" panose="020B0502020202020204" pitchFamily="34" charset="0"/>
              </a:rPr>
              <a:t>An information leaflet task</a:t>
            </a:r>
          </a:p>
          <a:p>
            <a:pPr algn="ctr"/>
            <a:r>
              <a:rPr lang="en-GB" b="1" dirty="0">
                <a:latin typeface="Century Gothic" panose="020B0502020202020204" pitchFamily="34" charset="0"/>
              </a:rPr>
              <a:t>Choose </a:t>
            </a:r>
            <a:r>
              <a:rPr lang="en-GB" b="1" dirty="0">
                <a:solidFill>
                  <a:srgbClr val="FF0000"/>
                </a:solidFill>
                <a:highlight>
                  <a:srgbClr val="FFFF00"/>
                </a:highlight>
                <a:latin typeface="Century Gothic" panose="020B0502020202020204" pitchFamily="34" charset="0"/>
              </a:rPr>
              <a:t>one</a:t>
            </a:r>
            <a:r>
              <a:rPr lang="en-GB" b="1" dirty="0">
                <a:latin typeface="Century Gothic" panose="020B0502020202020204" pitchFamily="34" charset="0"/>
              </a:rPr>
              <a:t> of the below</a:t>
            </a:r>
          </a:p>
        </p:txBody>
      </p:sp>
      <p:sp>
        <p:nvSpPr>
          <p:cNvPr id="2" name="Slide Number Placeholder 1">
            <a:extLst>
              <a:ext uri="{FF2B5EF4-FFF2-40B4-BE49-F238E27FC236}">
                <a16:creationId xmlns:a16="http://schemas.microsoft.com/office/drawing/2014/main" id="{A6B79E71-E4A6-4C20-A76F-D79C67E5A4C5}"/>
              </a:ext>
            </a:extLst>
          </p:cNvPr>
          <p:cNvSpPr>
            <a:spLocks noGrp="1"/>
          </p:cNvSpPr>
          <p:nvPr>
            <p:ph type="sldNum" sz="quarter" idx="12"/>
          </p:nvPr>
        </p:nvSpPr>
        <p:spPr>
          <a:xfrm>
            <a:off x="4843463" y="9181397"/>
            <a:ext cx="1441427" cy="527403"/>
          </a:xfrm>
        </p:spPr>
        <p:txBody>
          <a:bodyPr/>
          <a:lstStyle/>
          <a:p>
            <a:r>
              <a:rPr lang="en-GB" dirty="0"/>
              <a:t>10</a:t>
            </a:r>
          </a:p>
        </p:txBody>
      </p:sp>
      <p:sp>
        <p:nvSpPr>
          <p:cNvPr id="13" name="TextBox 12">
            <a:extLst>
              <a:ext uri="{FF2B5EF4-FFF2-40B4-BE49-F238E27FC236}">
                <a16:creationId xmlns:a16="http://schemas.microsoft.com/office/drawing/2014/main" id="{20FD79A8-D5B1-FD29-7691-CD6EF637ABA3}"/>
              </a:ext>
            </a:extLst>
          </p:cNvPr>
          <p:cNvSpPr txBox="1"/>
          <p:nvPr/>
        </p:nvSpPr>
        <p:spPr>
          <a:xfrm>
            <a:off x="763325" y="1782786"/>
            <a:ext cx="5295569" cy="3616375"/>
          </a:xfrm>
          <a:prstGeom prst="rect">
            <a:avLst/>
          </a:prstGeom>
          <a:solidFill>
            <a:schemeClr val="accent1">
              <a:lumMod val="20000"/>
              <a:lumOff val="80000"/>
            </a:schemeClr>
          </a:solidFill>
          <a:ln w="38100">
            <a:solidFill>
              <a:srgbClr val="0070C0"/>
            </a:solidFill>
          </a:ln>
        </p:spPr>
        <p:txBody>
          <a:bodyPr wrap="square" rtlCol="0">
            <a:spAutoFit/>
          </a:bodyPr>
          <a:lstStyle/>
          <a:p>
            <a:endParaRPr lang="en-GB" b="1" dirty="0">
              <a:solidFill>
                <a:srgbClr val="7030A0"/>
              </a:solidFill>
              <a:latin typeface="Century Gothic" panose="020B0502020202020204" pitchFamily="34" charset="0"/>
            </a:endParaRPr>
          </a:p>
          <a:p>
            <a:r>
              <a:rPr lang="en-GB" b="1" dirty="0">
                <a:latin typeface="Calibri" panose="020F0502020204030204" pitchFamily="34" charset="0"/>
                <a:ea typeface="Calibri" panose="020F0502020204030204" pitchFamily="34" charset="0"/>
                <a:cs typeface="Calibri" panose="020F0502020204030204" pitchFamily="34" charset="0"/>
              </a:rPr>
              <a:t>Research the government recommendations for the below lifestyle factors and produce and educational information leaflet;</a:t>
            </a:r>
          </a:p>
          <a:p>
            <a:endParaRPr lang="en-GB" sz="13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Alcohol units</a:t>
            </a: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Exercise</a:t>
            </a: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Hydration</a:t>
            </a: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Nutritional diet</a:t>
            </a: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Sleep</a:t>
            </a: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Smoking</a:t>
            </a: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Prescription and illegal drugs</a:t>
            </a:r>
          </a:p>
          <a:p>
            <a:endParaRPr lang="en-GB" b="1" dirty="0">
              <a:solidFill>
                <a:srgbClr val="7030A0"/>
              </a:solidFill>
              <a:latin typeface="Century Gothic" panose="020B0502020202020204" pitchFamily="34" charset="0"/>
            </a:endParaRPr>
          </a:p>
        </p:txBody>
      </p:sp>
      <p:sp>
        <p:nvSpPr>
          <p:cNvPr id="14" name="TextBox 13">
            <a:extLst>
              <a:ext uri="{FF2B5EF4-FFF2-40B4-BE49-F238E27FC236}">
                <a16:creationId xmlns:a16="http://schemas.microsoft.com/office/drawing/2014/main" id="{AC065E6F-452D-6D09-EC09-09BBCF34D72C}"/>
              </a:ext>
            </a:extLst>
          </p:cNvPr>
          <p:cNvSpPr txBox="1"/>
          <p:nvPr/>
        </p:nvSpPr>
        <p:spPr>
          <a:xfrm>
            <a:off x="781215" y="5715808"/>
            <a:ext cx="5295569" cy="2862322"/>
          </a:xfrm>
          <a:prstGeom prst="rect">
            <a:avLst/>
          </a:prstGeom>
          <a:solidFill>
            <a:schemeClr val="accent1">
              <a:lumMod val="20000"/>
              <a:lumOff val="80000"/>
            </a:schemeClr>
          </a:solidFill>
          <a:ln w="38100">
            <a:solidFill>
              <a:srgbClr val="0070C0"/>
            </a:solidFill>
          </a:ln>
        </p:spPr>
        <p:txBody>
          <a:bodyPr wrap="square" rtlCol="0">
            <a:spAutoFit/>
          </a:bodyPr>
          <a:lstStyle/>
          <a:p>
            <a:endParaRPr lang="en-GB" b="1" dirty="0">
              <a:solidFill>
                <a:schemeClr val="accent5">
                  <a:lumMod val="75000"/>
                </a:schemeClr>
              </a:solidFill>
              <a:latin typeface="Century Gothic" panose="020B0502020202020204" pitchFamily="34" charset="0"/>
            </a:endParaRPr>
          </a:p>
          <a:p>
            <a:r>
              <a:rPr lang="en-GB" b="1" dirty="0">
                <a:latin typeface="Calibri" panose="020F0502020204030204" pitchFamily="34" charset="0"/>
                <a:ea typeface="Calibri" panose="020F0502020204030204" pitchFamily="34" charset="0"/>
                <a:cs typeface="Calibri" panose="020F0502020204030204" pitchFamily="34" charset="0"/>
              </a:rPr>
              <a:t>Research different techniques to manage stress, worries and anxieties and produce an educational leaflet;</a:t>
            </a: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Grounding</a:t>
            </a: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Breathing exercises</a:t>
            </a: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Me time and saying no</a:t>
            </a: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Meditation</a:t>
            </a: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Avoid unhealthy habits</a:t>
            </a:r>
          </a:p>
          <a:p>
            <a:endParaRPr lang="en-GB" b="1"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138011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7D50-8E2D-4E99-9BB5-7032D3D6D543}"/>
              </a:ext>
            </a:extLst>
          </p:cNvPr>
          <p:cNvSpPr>
            <a:spLocks noGrp="1"/>
          </p:cNvSpPr>
          <p:nvPr>
            <p:ph type="title"/>
          </p:nvPr>
        </p:nvSpPr>
        <p:spPr>
          <a:xfrm>
            <a:off x="133350" y="489777"/>
            <a:ext cx="6591300" cy="794634"/>
          </a:xfrm>
        </p:spPr>
        <p:txBody>
          <a:bodyPr>
            <a:noAutofit/>
          </a:bodyPr>
          <a:lstStyle/>
          <a:p>
            <a:pPr algn="ctr"/>
            <a:r>
              <a:rPr lang="en-GB" sz="2800" b="1" u="sng" dirty="0">
                <a:latin typeface="Calibri" panose="020F0502020204030204" pitchFamily="34" charset="0"/>
                <a:ea typeface="Calibri" panose="020F0502020204030204" pitchFamily="34" charset="0"/>
                <a:cs typeface="Calibri" panose="020F0502020204030204" pitchFamily="34" charset="0"/>
              </a:rPr>
              <a:t>Passport to Sixth Form</a:t>
            </a:r>
            <a:br>
              <a:rPr lang="en-GB" sz="2800" b="1" u="sng" dirty="0">
                <a:latin typeface="Calibri" panose="020F0502020204030204" pitchFamily="34" charset="0"/>
                <a:ea typeface="Calibri" panose="020F0502020204030204" pitchFamily="34" charset="0"/>
                <a:cs typeface="Calibri" panose="020F0502020204030204" pitchFamily="34" charset="0"/>
              </a:rPr>
            </a:br>
            <a:r>
              <a:rPr lang="en-GB" sz="2800" b="1" u="sng" dirty="0">
                <a:latin typeface="Calibri" panose="020F0502020204030204" pitchFamily="34" charset="0"/>
                <a:ea typeface="Calibri" panose="020F0502020204030204" pitchFamily="34" charset="0"/>
                <a:cs typeface="Calibri" panose="020F0502020204030204" pitchFamily="34" charset="0"/>
              </a:rPr>
              <a:t>Check list</a:t>
            </a:r>
          </a:p>
        </p:txBody>
      </p:sp>
      <p:sp>
        <p:nvSpPr>
          <p:cNvPr id="3" name="Content Placeholder 2">
            <a:extLst>
              <a:ext uri="{FF2B5EF4-FFF2-40B4-BE49-F238E27FC236}">
                <a16:creationId xmlns:a16="http://schemas.microsoft.com/office/drawing/2014/main" id="{E0EF2017-0925-4E40-9236-EAD29750AA39}"/>
              </a:ext>
            </a:extLst>
          </p:cNvPr>
          <p:cNvSpPr>
            <a:spLocks noGrp="1"/>
          </p:cNvSpPr>
          <p:nvPr>
            <p:ph idx="1"/>
          </p:nvPr>
        </p:nvSpPr>
        <p:spPr>
          <a:xfrm>
            <a:off x="206734" y="1573211"/>
            <a:ext cx="6346465" cy="8248650"/>
          </a:xfrm>
        </p:spPr>
        <p:txBody>
          <a:bodyPr>
            <a:normAutofit/>
          </a:bodyPr>
          <a:lstStyle/>
          <a:p>
            <a:pPr marL="0" indent="0">
              <a:buNone/>
            </a:pPr>
            <a:endParaRPr lang="en-GB" sz="1400" dirty="0"/>
          </a:p>
          <a:p>
            <a:pPr marL="0" indent="0">
              <a:buNone/>
            </a:pPr>
            <a:r>
              <a:rPr lang="en-GB" sz="1400" b="1" dirty="0"/>
              <a:t>Use this list to make sure you have everything you need to hand in in September in order to start your AAQ Health &amp; Social Care course. </a:t>
            </a:r>
          </a:p>
          <a:p>
            <a:pPr marL="0" indent="0">
              <a:buNone/>
            </a:pPr>
            <a:r>
              <a:rPr lang="en-GB" sz="1400" b="1" dirty="0"/>
              <a:t>	</a:t>
            </a:r>
          </a:p>
          <a:p>
            <a:pPr marL="804863" indent="0">
              <a:buNone/>
            </a:pPr>
            <a:endParaRPr lang="en-GB" sz="1400" b="1" dirty="0"/>
          </a:p>
          <a:p>
            <a:pPr marL="804863" indent="0">
              <a:lnSpc>
                <a:spcPct val="150000"/>
              </a:lnSpc>
              <a:buNone/>
            </a:pPr>
            <a:r>
              <a:rPr lang="en-GB" sz="1400" b="1" dirty="0"/>
              <a:t>Report/review on your chosen film, documentary and book in the media, page 8.</a:t>
            </a:r>
          </a:p>
          <a:p>
            <a:pPr marL="804863" indent="0">
              <a:lnSpc>
                <a:spcPct val="150000"/>
              </a:lnSpc>
              <a:buNone/>
            </a:pPr>
            <a:endParaRPr lang="en-GB" sz="1400" b="1" dirty="0"/>
          </a:p>
          <a:p>
            <a:pPr marL="804863" indent="0">
              <a:lnSpc>
                <a:spcPct val="150000"/>
              </a:lnSpc>
              <a:buNone/>
            </a:pPr>
            <a:r>
              <a:rPr lang="en-GB" sz="1400" b="1" dirty="0"/>
              <a:t>Complete at least a minimum of 5 sections of the learning log, page 9.</a:t>
            </a:r>
          </a:p>
          <a:p>
            <a:pPr marL="804863" indent="0">
              <a:lnSpc>
                <a:spcPct val="150000"/>
              </a:lnSpc>
              <a:buNone/>
            </a:pPr>
            <a:endParaRPr lang="en-GB" sz="1400" b="1" dirty="0"/>
          </a:p>
          <a:p>
            <a:pPr marL="804863" indent="0">
              <a:lnSpc>
                <a:spcPct val="150000"/>
              </a:lnSpc>
              <a:buNone/>
            </a:pPr>
            <a:r>
              <a:rPr lang="en-GB" sz="1400" b="1" dirty="0"/>
              <a:t>Information leaflet task, page 10</a:t>
            </a:r>
          </a:p>
          <a:p>
            <a:pPr marL="804863" indent="0">
              <a:lnSpc>
                <a:spcPct val="150000"/>
              </a:lnSpc>
              <a:buNone/>
            </a:pPr>
            <a:endParaRPr lang="en-GB" sz="1400" b="1" dirty="0"/>
          </a:p>
          <a:p>
            <a:pPr marL="804863" indent="0">
              <a:lnSpc>
                <a:spcPct val="150000"/>
              </a:lnSpc>
              <a:buNone/>
            </a:pPr>
            <a:r>
              <a:rPr lang="en-GB" sz="1400" b="1" dirty="0"/>
              <a:t>Have an A4 ring binder and dividers ready for learning materials</a:t>
            </a:r>
          </a:p>
          <a:p>
            <a:pPr marL="804863" indent="0">
              <a:lnSpc>
                <a:spcPct val="150000"/>
              </a:lnSpc>
              <a:buNone/>
            </a:pPr>
            <a:endParaRPr lang="en-GB" sz="1400" b="1" dirty="0"/>
          </a:p>
          <a:p>
            <a:pPr marL="804863" indent="0">
              <a:lnSpc>
                <a:spcPct val="150000"/>
              </a:lnSpc>
              <a:buNone/>
            </a:pPr>
            <a:r>
              <a:rPr lang="en-GB" sz="1400" b="1" dirty="0"/>
              <a:t>Pencil case with pens, high lighters, pencil and rubber.</a:t>
            </a:r>
          </a:p>
          <a:p>
            <a:pPr marL="804863" indent="0">
              <a:lnSpc>
                <a:spcPct val="150000"/>
              </a:lnSpc>
              <a:buNone/>
            </a:pPr>
            <a:endParaRPr lang="en-GB" sz="1400" b="1" dirty="0"/>
          </a:p>
          <a:p>
            <a:pPr marL="804863" indent="0">
              <a:lnSpc>
                <a:spcPct val="150000"/>
              </a:lnSpc>
              <a:buNone/>
            </a:pPr>
            <a:r>
              <a:rPr lang="en-GB" sz="1400" b="1" dirty="0"/>
              <a:t>A positive attitude, a lovely smile and be ready to be yourself </a:t>
            </a:r>
            <a:r>
              <a:rPr lang="en-GB" sz="1400" b="1" dirty="0">
                <a:sym typeface="Wingdings" panose="05000000000000000000" pitchFamily="2" charset="2"/>
              </a:rPr>
              <a:t></a:t>
            </a:r>
            <a:endParaRPr lang="en-GB" sz="1400" b="1" dirty="0"/>
          </a:p>
        </p:txBody>
      </p:sp>
      <p:sp>
        <p:nvSpPr>
          <p:cNvPr id="7" name="Rectangle 6">
            <a:extLst>
              <a:ext uri="{FF2B5EF4-FFF2-40B4-BE49-F238E27FC236}">
                <a16:creationId xmlns:a16="http://schemas.microsoft.com/office/drawing/2014/main" id="{D2CAC51F-BBF8-4CE0-8585-C4F320469197}"/>
              </a:ext>
            </a:extLst>
          </p:cNvPr>
          <p:cNvSpPr/>
          <p:nvPr/>
        </p:nvSpPr>
        <p:spPr>
          <a:xfrm>
            <a:off x="364326" y="5804827"/>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33787D-BC55-443E-802A-52F0928D2025}"/>
              </a:ext>
            </a:extLst>
          </p:cNvPr>
          <p:cNvSpPr/>
          <p:nvPr/>
        </p:nvSpPr>
        <p:spPr>
          <a:xfrm>
            <a:off x="364326" y="6624793"/>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A2A45A1-F065-4439-9CFA-0C99E7CC4345}"/>
              </a:ext>
            </a:extLst>
          </p:cNvPr>
          <p:cNvSpPr/>
          <p:nvPr/>
        </p:nvSpPr>
        <p:spPr>
          <a:xfrm>
            <a:off x="364326" y="7470559"/>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7A0877B-8374-4FBC-A5D0-861B19837CB1}"/>
              </a:ext>
            </a:extLst>
          </p:cNvPr>
          <p:cNvSpPr/>
          <p:nvPr/>
        </p:nvSpPr>
        <p:spPr>
          <a:xfrm>
            <a:off x="364326" y="302438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E6C2A79-0572-43CA-8E7E-1648B817EF26}"/>
              </a:ext>
            </a:extLst>
          </p:cNvPr>
          <p:cNvSpPr/>
          <p:nvPr/>
        </p:nvSpPr>
        <p:spPr>
          <a:xfrm>
            <a:off x="364326" y="4106668"/>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0455CA-561D-4622-9885-2E9CDC02BF58}"/>
              </a:ext>
            </a:extLst>
          </p:cNvPr>
          <p:cNvSpPr/>
          <p:nvPr/>
        </p:nvSpPr>
        <p:spPr>
          <a:xfrm>
            <a:off x="342898" y="4966627"/>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CD3F440E-22E6-17BC-B053-9597214069EB}"/>
              </a:ext>
            </a:extLst>
          </p:cNvPr>
          <p:cNvSpPr>
            <a:spLocks noGrp="1"/>
          </p:cNvSpPr>
          <p:nvPr>
            <p:ph type="sldNum" sz="quarter" idx="12"/>
          </p:nvPr>
        </p:nvSpPr>
        <p:spPr/>
        <p:txBody>
          <a:bodyPr/>
          <a:lstStyle/>
          <a:p>
            <a:r>
              <a:rPr lang="en-GB" dirty="0"/>
              <a:t>11</a:t>
            </a:r>
          </a:p>
        </p:txBody>
      </p:sp>
      <p:pic>
        <p:nvPicPr>
          <p:cNvPr id="4" name="Picture 3">
            <a:extLst>
              <a:ext uri="{FF2B5EF4-FFF2-40B4-BE49-F238E27FC236}">
                <a16:creationId xmlns:a16="http://schemas.microsoft.com/office/drawing/2014/main" id="{BAE7D366-C7E5-08C9-3DCC-677E730F8BE2}"/>
              </a:ext>
            </a:extLst>
          </p:cNvPr>
          <p:cNvPicPr>
            <a:picLocks noChangeAspect="1"/>
          </p:cNvPicPr>
          <p:nvPr/>
        </p:nvPicPr>
        <p:blipFill>
          <a:blip r:embed="rId2"/>
          <a:stretch>
            <a:fillRect/>
          </a:stretch>
        </p:blipFill>
        <p:spPr>
          <a:xfrm>
            <a:off x="2687068" y="8227101"/>
            <a:ext cx="1483863" cy="1337909"/>
          </a:xfrm>
          <a:prstGeom prst="rect">
            <a:avLst/>
          </a:prstGeom>
        </p:spPr>
      </p:pic>
    </p:spTree>
    <p:extLst>
      <p:ext uri="{BB962C8B-B14F-4D97-AF65-F5344CB8AC3E}">
        <p14:creationId xmlns:p14="http://schemas.microsoft.com/office/powerpoint/2010/main" val="79290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BA8C-729F-44B3-A80A-313E739313C7}"/>
              </a:ext>
            </a:extLst>
          </p:cNvPr>
          <p:cNvSpPr>
            <a:spLocks noGrp="1"/>
          </p:cNvSpPr>
          <p:nvPr>
            <p:ph type="title"/>
          </p:nvPr>
        </p:nvSpPr>
        <p:spPr>
          <a:xfrm>
            <a:off x="471486" y="152270"/>
            <a:ext cx="5915025" cy="1110895"/>
          </a:xfrm>
        </p:spPr>
        <p:txBody>
          <a:bodyPr/>
          <a:lstStyle/>
          <a:p>
            <a:pPr algn="ctr"/>
            <a:r>
              <a:rPr lang="en-GB" b="1" u="sng" dirty="0">
                <a:latin typeface="Century Gothic" panose="020B0502020202020204" pitchFamily="34" charset="0"/>
              </a:rPr>
              <a:t>Contents</a:t>
            </a:r>
          </a:p>
        </p:txBody>
      </p:sp>
      <p:sp>
        <p:nvSpPr>
          <p:cNvPr id="4" name="Slide Number Placeholder 3">
            <a:extLst>
              <a:ext uri="{FF2B5EF4-FFF2-40B4-BE49-F238E27FC236}">
                <a16:creationId xmlns:a16="http://schemas.microsoft.com/office/drawing/2014/main" id="{8F421C19-CCFE-45F4-9083-F683F0911CFD}"/>
              </a:ext>
            </a:extLst>
          </p:cNvPr>
          <p:cNvSpPr>
            <a:spLocks noGrp="1"/>
          </p:cNvSpPr>
          <p:nvPr>
            <p:ph type="sldNum" sz="quarter" idx="12"/>
          </p:nvPr>
        </p:nvSpPr>
        <p:spPr/>
        <p:txBody>
          <a:bodyPr/>
          <a:lstStyle/>
          <a:p>
            <a:fld id="{42197ACC-EB3C-4466-A41B-F6CC006DF8B4}" type="slidenum">
              <a:rPr lang="en-GB" smtClean="0"/>
              <a:t>2</a:t>
            </a:fld>
            <a:endParaRPr lang="en-GB"/>
          </a:p>
        </p:txBody>
      </p:sp>
      <p:pic>
        <p:nvPicPr>
          <p:cNvPr id="7" name="Picture 6" descr="A group of doctors and nurses&#10;&#10;Description automatically generated">
            <a:extLst>
              <a:ext uri="{FF2B5EF4-FFF2-40B4-BE49-F238E27FC236}">
                <a16:creationId xmlns:a16="http://schemas.microsoft.com/office/drawing/2014/main" id="{1FD8D46F-54D1-C16B-C1C2-AC44792AE8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6377" y="6920852"/>
            <a:ext cx="2918530" cy="2359145"/>
          </a:xfrm>
          <a:prstGeom prst="rect">
            <a:avLst/>
          </a:prstGeom>
        </p:spPr>
      </p:pic>
      <p:graphicFrame>
        <p:nvGraphicFramePr>
          <p:cNvPr id="6" name="Table 5">
            <a:extLst>
              <a:ext uri="{FF2B5EF4-FFF2-40B4-BE49-F238E27FC236}">
                <a16:creationId xmlns:a16="http://schemas.microsoft.com/office/drawing/2014/main" id="{8A6B82F7-AE6C-FE1A-1285-05CE16FB9D74}"/>
              </a:ext>
            </a:extLst>
          </p:cNvPr>
          <p:cNvGraphicFramePr>
            <a:graphicFrameLocks noGrp="1"/>
          </p:cNvGraphicFramePr>
          <p:nvPr>
            <p:extLst>
              <p:ext uri="{D42A27DB-BD31-4B8C-83A1-F6EECF244321}">
                <p14:modId xmlns:p14="http://schemas.microsoft.com/office/powerpoint/2010/main" val="753620580"/>
              </p:ext>
            </p:extLst>
          </p:nvPr>
        </p:nvGraphicFramePr>
        <p:xfrm>
          <a:off x="874152" y="1413929"/>
          <a:ext cx="5109691" cy="3708400"/>
        </p:xfrm>
        <a:graphic>
          <a:graphicData uri="http://schemas.openxmlformats.org/drawingml/2006/table">
            <a:tbl>
              <a:tblPr firstRow="1" bandRow="1">
                <a:tableStyleId>{5940675A-B579-460E-94D1-54222C63F5DA}</a:tableStyleId>
              </a:tblPr>
              <a:tblGrid>
                <a:gridCol w="4004992">
                  <a:extLst>
                    <a:ext uri="{9D8B030D-6E8A-4147-A177-3AD203B41FA5}">
                      <a16:colId xmlns:a16="http://schemas.microsoft.com/office/drawing/2014/main" val="4039461041"/>
                    </a:ext>
                  </a:extLst>
                </a:gridCol>
                <a:gridCol w="1104699">
                  <a:extLst>
                    <a:ext uri="{9D8B030D-6E8A-4147-A177-3AD203B41FA5}">
                      <a16:colId xmlns:a16="http://schemas.microsoft.com/office/drawing/2014/main" val="3994759773"/>
                    </a:ext>
                  </a:extLst>
                </a:gridCol>
              </a:tblGrid>
              <a:tr h="370840">
                <a:tc>
                  <a:txBody>
                    <a:bodyPr/>
                    <a:lstStyle/>
                    <a:p>
                      <a:pPr algn="ctr"/>
                      <a:r>
                        <a:rPr lang="en-GB" sz="1400" b="1" dirty="0"/>
                        <a:t>What</a:t>
                      </a:r>
                    </a:p>
                  </a:txBody>
                  <a:tcPr/>
                </a:tc>
                <a:tc>
                  <a:txBody>
                    <a:bodyPr/>
                    <a:lstStyle/>
                    <a:p>
                      <a:pPr algn="ctr"/>
                      <a:r>
                        <a:rPr lang="en-GB" sz="1400" b="1" dirty="0"/>
                        <a:t>Page No:</a:t>
                      </a:r>
                    </a:p>
                  </a:txBody>
                  <a:tcPr/>
                </a:tc>
                <a:extLst>
                  <a:ext uri="{0D108BD9-81ED-4DB2-BD59-A6C34878D82A}">
                    <a16:rowId xmlns:a16="http://schemas.microsoft.com/office/drawing/2014/main" val="689665790"/>
                  </a:ext>
                </a:extLst>
              </a:tr>
              <a:tr h="370840">
                <a:tc>
                  <a:txBody>
                    <a:bodyPr/>
                    <a:lstStyle/>
                    <a:p>
                      <a:r>
                        <a:rPr lang="en-GB" sz="1400" dirty="0"/>
                        <a:t>What will I be studying</a:t>
                      </a:r>
                    </a:p>
                  </a:txBody>
                  <a:tcPr/>
                </a:tc>
                <a:tc>
                  <a:txBody>
                    <a:bodyPr/>
                    <a:lstStyle/>
                    <a:p>
                      <a:pPr algn="ctr"/>
                      <a:r>
                        <a:rPr lang="en-GB" sz="1400" dirty="0"/>
                        <a:t>3</a:t>
                      </a:r>
                    </a:p>
                  </a:txBody>
                  <a:tcPr/>
                </a:tc>
                <a:extLst>
                  <a:ext uri="{0D108BD9-81ED-4DB2-BD59-A6C34878D82A}">
                    <a16:rowId xmlns:a16="http://schemas.microsoft.com/office/drawing/2014/main" val="1809903705"/>
                  </a:ext>
                </a:extLst>
              </a:tr>
              <a:tr h="370840">
                <a:tc>
                  <a:txBody>
                    <a:bodyPr/>
                    <a:lstStyle/>
                    <a:p>
                      <a:r>
                        <a:rPr lang="en-GB" sz="1400" dirty="0"/>
                        <a:t>Recommended Netflix programmes</a:t>
                      </a:r>
                    </a:p>
                  </a:txBody>
                  <a:tcPr/>
                </a:tc>
                <a:tc>
                  <a:txBody>
                    <a:bodyPr/>
                    <a:lstStyle/>
                    <a:p>
                      <a:pPr algn="ctr"/>
                      <a:r>
                        <a:rPr lang="en-GB" sz="1400" dirty="0"/>
                        <a:t>4</a:t>
                      </a:r>
                    </a:p>
                  </a:txBody>
                  <a:tcPr/>
                </a:tc>
                <a:extLst>
                  <a:ext uri="{0D108BD9-81ED-4DB2-BD59-A6C34878D82A}">
                    <a16:rowId xmlns:a16="http://schemas.microsoft.com/office/drawing/2014/main" val="1914863929"/>
                  </a:ext>
                </a:extLst>
              </a:tr>
              <a:tr h="370840">
                <a:tc>
                  <a:txBody>
                    <a:bodyPr/>
                    <a:lstStyle/>
                    <a:p>
                      <a:r>
                        <a:rPr lang="en-GB" sz="1400" dirty="0"/>
                        <a:t>Other recommended viewing</a:t>
                      </a:r>
                    </a:p>
                  </a:txBody>
                  <a:tcPr/>
                </a:tc>
                <a:tc>
                  <a:txBody>
                    <a:bodyPr/>
                    <a:lstStyle/>
                    <a:p>
                      <a:pPr algn="ctr"/>
                      <a:r>
                        <a:rPr lang="en-GB" sz="1400" dirty="0"/>
                        <a:t>5</a:t>
                      </a:r>
                    </a:p>
                  </a:txBody>
                  <a:tcPr/>
                </a:tc>
                <a:extLst>
                  <a:ext uri="{0D108BD9-81ED-4DB2-BD59-A6C34878D82A}">
                    <a16:rowId xmlns:a16="http://schemas.microsoft.com/office/drawing/2014/main" val="1980715550"/>
                  </a:ext>
                </a:extLst>
              </a:tr>
              <a:tr h="370840">
                <a:tc>
                  <a:txBody>
                    <a:bodyPr/>
                    <a:lstStyle/>
                    <a:p>
                      <a:r>
                        <a:rPr lang="en-GB" sz="1400" dirty="0"/>
                        <a:t>Recommended reading</a:t>
                      </a:r>
                    </a:p>
                  </a:txBody>
                  <a:tcPr/>
                </a:tc>
                <a:tc>
                  <a:txBody>
                    <a:bodyPr/>
                    <a:lstStyle/>
                    <a:p>
                      <a:pPr algn="ctr"/>
                      <a:r>
                        <a:rPr lang="en-GB" sz="1400" dirty="0"/>
                        <a:t>6</a:t>
                      </a:r>
                    </a:p>
                  </a:txBody>
                  <a:tcPr/>
                </a:tc>
                <a:extLst>
                  <a:ext uri="{0D108BD9-81ED-4DB2-BD59-A6C34878D82A}">
                    <a16:rowId xmlns:a16="http://schemas.microsoft.com/office/drawing/2014/main" val="2338904402"/>
                  </a:ext>
                </a:extLst>
              </a:tr>
              <a:tr h="370840">
                <a:tc>
                  <a:txBody>
                    <a:bodyPr/>
                    <a:lstStyle/>
                    <a:p>
                      <a:r>
                        <a:rPr lang="en-GB" sz="1400" dirty="0"/>
                        <a:t>Recommended social media</a:t>
                      </a:r>
                    </a:p>
                  </a:txBody>
                  <a:tcPr/>
                </a:tc>
                <a:tc>
                  <a:txBody>
                    <a:bodyPr/>
                    <a:lstStyle/>
                    <a:p>
                      <a:pPr algn="ctr"/>
                      <a:r>
                        <a:rPr lang="en-GB" sz="1400" dirty="0"/>
                        <a:t>7</a:t>
                      </a:r>
                    </a:p>
                  </a:txBody>
                  <a:tcPr/>
                </a:tc>
                <a:extLst>
                  <a:ext uri="{0D108BD9-81ED-4DB2-BD59-A6C34878D82A}">
                    <a16:rowId xmlns:a16="http://schemas.microsoft.com/office/drawing/2014/main" val="332967672"/>
                  </a:ext>
                </a:extLst>
              </a:tr>
              <a:tr h="370840">
                <a:tc>
                  <a:txBody>
                    <a:bodyPr/>
                    <a:lstStyle/>
                    <a:p>
                      <a:r>
                        <a:rPr lang="en-GB" sz="1400" dirty="0"/>
                        <a:t>Written report task related to viewing/reading</a:t>
                      </a:r>
                    </a:p>
                  </a:txBody>
                  <a:tcPr/>
                </a:tc>
                <a:tc>
                  <a:txBody>
                    <a:bodyPr/>
                    <a:lstStyle/>
                    <a:p>
                      <a:pPr algn="ctr"/>
                      <a:r>
                        <a:rPr lang="en-GB" sz="1400" dirty="0"/>
                        <a:t>8</a:t>
                      </a:r>
                    </a:p>
                  </a:txBody>
                  <a:tcPr/>
                </a:tc>
                <a:extLst>
                  <a:ext uri="{0D108BD9-81ED-4DB2-BD59-A6C34878D82A}">
                    <a16:rowId xmlns:a16="http://schemas.microsoft.com/office/drawing/2014/main" val="1943764395"/>
                  </a:ext>
                </a:extLst>
              </a:tr>
              <a:tr h="370840">
                <a:tc>
                  <a:txBody>
                    <a:bodyPr/>
                    <a:lstStyle/>
                    <a:p>
                      <a:r>
                        <a:rPr lang="en-GB" sz="1400" dirty="0"/>
                        <a:t>Learning Log</a:t>
                      </a:r>
                    </a:p>
                  </a:txBody>
                  <a:tcPr/>
                </a:tc>
                <a:tc>
                  <a:txBody>
                    <a:bodyPr/>
                    <a:lstStyle/>
                    <a:p>
                      <a:pPr algn="ctr"/>
                      <a:r>
                        <a:rPr lang="en-GB" sz="1400" dirty="0"/>
                        <a:t>9</a:t>
                      </a:r>
                    </a:p>
                  </a:txBody>
                  <a:tcPr/>
                </a:tc>
                <a:extLst>
                  <a:ext uri="{0D108BD9-81ED-4DB2-BD59-A6C34878D82A}">
                    <a16:rowId xmlns:a16="http://schemas.microsoft.com/office/drawing/2014/main" val="28367433"/>
                  </a:ext>
                </a:extLst>
              </a:tr>
              <a:tr h="370840">
                <a:tc>
                  <a:txBody>
                    <a:bodyPr/>
                    <a:lstStyle/>
                    <a:p>
                      <a:r>
                        <a:rPr lang="en-GB" sz="1400" dirty="0"/>
                        <a:t>Information leaflet task</a:t>
                      </a:r>
                    </a:p>
                  </a:txBody>
                  <a:tcPr/>
                </a:tc>
                <a:tc>
                  <a:txBody>
                    <a:bodyPr/>
                    <a:lstStyle/>
                    <a:p>
                      <a:pPr algn="ctr"/>
                      <a:r>
                        <a:rPr lang="en-GB" sz="1400" dirty="0"/>
                        <a:t>10</a:t>
                      </a:r>
                    </a:p>
                  </a:txBody>
                  <a:tcPr/>
                </a:tc>
                <a:extLst>
                  <a:ext uri="{0D108BD9-81ED-4DB2-BD59-A6C34878D82A}">
                    <a16:rowId xmlns:a16="http://schemas.microsoft.com/office/drawing/2014/main" val="3129418006"/>
                  </a:ext>
                </a:extLst>
              </a:tr>
              <a:tr h="370840">
                <a:tc>
                  <a:txBody>
                    <a:bodyPr/>
                    <a:lstStyle/>
                    <a:p>
                      <a:r>
                        <a:rPr lang="en-GB" sz="1400" dirty="0"/>
                        <a:t>Checklist for September</a:t>
                      </a:r>
                    </a:p>
                  </a:txBody>
                  <a:tcPr/>
                </a:tc>
                <a:tc>
                  <a:txBody>
                    <a:bodyPr/>
                    <a:lstStyle/>
                    <a:p>
                      <a:pPr algn="ctr"/>
                      <a:r>
                        <a:rPr lang="en-GB" sz="1400" dirty="0"/>
                        <a:t>11</a:t>
                      </a:r>
                    </a:p>
                  </a:txBody>
                  <a:tcPr/>
                </a:tc>
                <a:extLst>
                  <a:ext uri="{0D108BD9-81ED-4DB2-BD59-A6C34878D82A}">
                    <a16:rowId xmlns:a16="http://schemas.microsoft.com/office/drawing/2014/main" val="2229514989"/>
                  </a:ext>
                </a:extLst>
              </a:tr>
            </a:tbl>
          </a:graphicData>
        </a:graphic>
      </p:graphicFrame>
    </p:spTree>
    <p:extLst>
      <p:ext uri="{BB962C8B-B14F-4D97-AF65-F5344CB8AC3E}">
        <p14:creationId xmlns:p14="http://schemas.microsoft.com/office/powerpoint/2010/main" val="410694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649" y="1009350"/>
            <a:ext cx="6458702" cy="699816"/>
          </a:xfrm>
        </p:spPr>
        <p:txBody>
          <a:bodyPr/>
          <a:lstStyle/>
          <a:p>
            <a:pPr algn="ctr"/>
            <a:r>
              <a:rPr lang="en-GB" b="1" u="sng" dirty="0">
                <a:latin typeface="Century Gothic" panose="020B0502020202020204" pitchFamily="34" charset="0"/>
              </a:rPr>
              <a:t>What will I be studying?</a:t>
            </a:r>
          </a:p>
        </p:txBody>
      </p:sp>
      <p:sp>
        <p:nvSpPr>
          <p:cNvPr id="3" name="Content Placeholder 2"/>
          <p:cNvSpPr>
            <a:spLocks noGrp="1"/>
          </p:cNvSpPr>
          <p:nvPr>
            <p:ph idx="1"/>
          </p:nvPr>
        </p:nvSpPr>
        <p:spPr>
          <a:xfrm>
            <a:off x="640080" y="2084832"/>
            <a:ext cx="5504688" cy="7573518"/>
          </a:xfrm>
        </p:spPr>
        <p:txBody>
          <a:bodyPr>
            <a:normAutofit/>
          </a:bodyPr>
          <a:lstStyle/>
          <a:p>
            <a:pPr marL="0" indent="0">
              <a:buNone/>
            </a:pPr>
            <a:r>
              <a:rPr lang="en-GB" sz="1100" b="1" dirty="0">
                <a:latin typeface="Calibri" panose="020F0502020204030204" pitchFamily="34" charset="0"/>
                <a:ea typeface="Calibri" panose="020F0502020204030204" pitchFamily="34" charset="0"/>
                <a:cs typeface="Calibri" panose="020F0502020204030204" pitchFamily="34" charset="0"/>
              </a:rPr>
              <a:t>Health and social care is a subject that has many topic areas and is a good foundation subject for a wide range of careers.</a:t>
            </a:r>
            <a:endParaRPr lang="en-GB" sz="8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100" b="1" dirty="0">
                <a:latin typeface="Calibri" panose="020F0502020204030204" pitchFamily="34" charset="0"/>
                <a:ea typeface="Calibri" panose="020F0502020204030204" pitchFamily="34" charset="0"/>
                <a:cs typeface="Calibri" panose="020F0502020204030204" pitchFamily="34" charset="0"/>
              </a:rPr>
              <a:t>In general, it’s about people, their health, individual circumstances and what affect individuals. </a:t>
            </a:r>
            <a:endParaRPr lang="en-GB" sz="8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100" b="1" dirty="0">
                <a:latin typeface="Calibri" panose="020F0502020204030204" pitchFamily="34" charset="0"/>
                <a:ea typeface="Calibri" panose="020F0502020204030204" pitchFamily="34" charset="0"/>
                <a:cs typeface="Calibri" panose="020F0502020204030204" pitchFamily="34" charset="0"/>
              </a:rPr>
              <a:t>Your learning will explore what healthcare and social care services are and how different job roles support people to meet their individual needs. </a:t>
            </a:r>
            <a:endParaRPr lang="en-GB" sz="11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1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100" b="1" u="sng" dirty="0">
                <a:latin typeface="Calibri" panose="020F0502020204030204" pitchFamily="34" charset="0"/>
                <a:ea typeface="Calibri" panose="020F0502020204030204" pitchFamily="34" charset="0"/>
                <a:cs typeface="Calibri" panose="020F0502020204030204" pitchFamily="34" charset="0"/>
              </a:rPr>
              <a:t>First year – Certificate</a:t>
            </a:r>
          </a:p>
          <a:p>
            <a:pPr marL="0" indent="0">
              <a:buNone/>
            </a:pPr>
            <a:r>
              <a:rPr lang="en-GB" sz="1100" b="1" dirty="0">
                <a:latin typeface="Calibri" panose="020F0502020204030204" pitchFamily="34" charset="0"/>
                <a:ea typeface="Calibri" panose="020F0502020204030204" pitchFamily="34" charset="0"/>
                <a:cs typeface="Calibri" panose="020F0502020204030204" pitchFamily="34" charset="0"/>
              </a:rPr>
              <a:t>One exam assessed unit – Principles of health and Social Care </a:t>
            </a:r>
          </a:p>
          <a:p>
            <a:pPr marL="0" indent="0">
              <a:buNone/>
            </a:pPr>
            <a:r>
              <a:rPr lang="en-GB" sz="1100" b="1" dirty="0">
                <a:latin typeface="Calibri" panose="020F0502020204030204" pitchFamily="34" charset="0"/>
                <a:ea typeface="Calibri" panose="020F0502020204030204" pitchFamily="34" charset="0"/>
                <a:cs typeface="Calibri" panose="020F0502020204030204" pitchFamily="34" charset="0"/>
              </a:rPr>
              <a:t>Two mandatory supervised assignments called NEA’s (non-examined assessment)</a:t>
            </a:r>
          </a:p>
          <a:p>
            <a:pPr>
              <a:buFont typeface="Wingdings" panose="05000000000000000000" pitchFamily="2" charset="2"/>
              <a:buChar char="ü"/>
            </a:pPr>
            <a:r>
              <a:rPr lang="en-GB" sz="1100" b="1" dirty="0">
                <a:latin typeface="Calibri" panose="020F0502020204030204" pitchFamily="34" charset="0"/>
                <a:ea typeface="Calibri" panose="020F0502020204030204" pitchFamily="34" charset="0"/>
                <a:cs typeface="Calibri" panose="020F0502020204030204" pitchFamily="34" charset="0"/>
              </a:rPr>
              <a:t> FO92 - Person-centred care and </a:t>
            </a:r>
          </a:p>
          <a:p>
            <a:pPr>
              <a:buFont typeface="Wingdings" panose="05000000000000000000" pitchFamily="2" charset="2"/>
              <a:buChar char="ü"/>
            </a:pPr>
            <a:r>
              <a:rPr lang="en-GB" sz="1100" b="1" dirty="0">
                <a:latin typeface="Calibri" panose="020F0502020204030204" pitchFamily="34" charset="0"/>
                <a:ea typeface="Calibri" panose="020F0502020204030204" pitchFamily="34" charset="0"/>
                <a:cs typeface="Calibri" panose="020F0502020204030204" pitchFamily="34" charset="0"/>
              </a:rPr>
              <a:t>FO93- Supporting people with mental health conditions</a:t>
            </a:r>
          </a:p>
          <a:p>
            <a:pPr marL="0" indent="0">
              <a:buNone/>
            </a:pPr>
            <a:r>
              <a:rPr lang="en-GB" sz="1100" b="1" dirty="0">
                <a:latin typeface="Calibri" panose="020F0502020204030204" pitchFamily="34" charset="0"/>
                <a:ea typeface="Calibri" panose="020F0502020204030204" pitchFamily="34" charset="0"/>
                <a:cs typeface="Calibri" panose="020F0502020204030204" pitchFamily="34" charset="0"/>
              </a:rPr>
              <a:t>You will have an opportunity to resit your exam and there will be a chance to improve and resubmit some of your assignment work</a:t>
            </a:r>
          </a:p>
          <a:p>
            <a:pPr marL="0" indent="0">
              <a:buNone/>
            </a:pPr>
            <a:endParaRPr lang="en-GB" sz="11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100" b="1" u="sng" dirty="0">
                <a:latin typeface="Calibri" panose="020F0502020204030204" pitchFamily="34" charset="0"/>
                <a:ea typeface="Calibri" panose="020F0502020204030204" pitchFamily="34" charset="0"/>
                <a:cs typeface="Calibri" panose="020F0502020204030204" pitchFamily="34" charset="0"/>
              </a:rPr>
              <a:t>Second year – Extended Certificate</a:t>
            </a:r>
          </a:p>
          <a:p>
            <a:pPr marL="0" indent="0">
              <a:buNone/>
            </a:pPr>
            <a:r>
              <a:rPr lang="en-GB" sz="1100" b="1" dirty="0">
                <a:latin typeface="Calibri" panose="020F0502020204030204" pitchFamily="34" charset="0"/>
                <a:ea typeface="Calibri" panose="020F0502020204030204" pitchFamily="34" charset="0"/>
                <a:cs typeface="Calibri" panose="020F0502020204030204" pitchFamily="34" charset="0"/>
              </a:rPr>
              <a:t>One exam assessed unit – Anatomy &amp; Physiology for health and social care</a:t>
            </a:r>
          </a:p>
          <a:p>
            <a:pPr marL="0" indent="0">
              <a:buNone/>
            </a:pPr>
            <a:r>
              <a:rPr lang="en-GB" sz="1100" b="1" dirty="0">
                <a:latin typeface="Calibri" panose="020F0502020204030204" pitchFamily="34" charset="0"/>
                <a:ea typeface="Calibri" panose="020F0502020204030204" pitchFamily="34" charset="0"/>
                <a:cs typeface="Calibri" panose="020F0502020204030204" pitchFamily="34" charset="0"/>
              </a:rPr>
              <a:t>Two supervised assignments called NEA’s (non-examined assessment) likely to be:</a:t>
            </a:r>
          </a:p>
          <a:p>
            <a:pPr>
              <a:buFont typeface="Wingdings" panose="05000000000000000000" pitchFamily="2" charset="2"/>
              <a:buChar char="ü"/>
            </a:pPr>
            <a:r>
              <a:rPr lang="en-GB" sz="1100" b="1" dirty="0">
                <a:latin typeface="Calibri" panose="020F0502020204030204" pitchFamily="34" charset="0"/>
                <a:ea typeface="Calibri" panose="020F0502020204030204" pitchFamily="34" charset="0"/>
                <a:cs typeface="Calibri" panose="020F0502020204030204" pitchFamily="34" charset="0"/>
              </a:rPr>
              <a:t>FO94 - Supporting people with long term physiological conditions</a:t>
            </a:r>
          </a:p>
          <a:p>
            <a:pPr>
              <a:buFont typeface="Wingdings" panose="05000000000000000000" pitchFamily="2" charset="2"/>
              <a:buChar char="ü"/>
            </a:pPr>
            <a:r>
              <a:rPr lang="en-GB" sz="1100" b="1" dirty="0">
                <a:latin typeface="Calibri" panose="020F0502020204030204" pitchFamily="34" charset="0"/>
                <a:ea typeface="Calibri" panose="020F0502020204030204" pitchFamily="34" charset="0"/>
                <a:cs typeface="Calibri" panose="020F0502020204030204" pitchFamily="34" charset="0"/>
              </a:rPr>
              <a:t>FO96 - Supporting people in relation to sexual health, pregnancy and postnatal health </a:t>
            </a:r>
          </a:p>
          <a:p>
            <a:pPr marL="0" indent="0">
              <a:buNone/>
            </a:pPr>
            <a:r>
              <a:rPr lang="en-GB" sz="1100" b="1" dirty="0">
                <a:latin typeface="Calibri" panose="020F0502020204030204" pitchFamily="34" charset="0"/>
                <a:ea typeface="Calibri" panose="020F0502020204030204" pitchFamily="34" charset="0"/>
                <a:cs typeface="Calibri" panose="020F0502020204030204" pitchFamily="34" charset="0"/>
              </a:rPr>
              <a:t>Your teachers will deliver the course content using a wide range of teaching methods.</a:t>
            </a:r>
          </a:p>
          <a:p>
            <a:pPr marL="0" indent="0">
              <a:buNone/>
            </a:pPr>
            <a:r>
              <a:rPr lang="en-GB" sz="1100" b="1" dirty="0">
                <a:latin typeface="Calibri" panose="020F0502020204030204" pitchFamily="34" charset="0"/>
                <a:ea typeface="Calibri" panose="020F0502020204030204" pitchFamily="34" charset="0"/>
                <a:cs typeface="Calibri" panose="020F0502020204030204" pitchFamily="34" charset="0"/>
              </a:rPr>
              <a:t>Checklists will be provided for each unit and you can monitor your own learning by ticking off the content as you go along .</a:t>
            </a:r>
          </a:p>
          <a:p>
            <a:pPr marL="0" indent="0">
              <a:buNone/>
            </a:pPr>
            <a:r>
              <a:rPr lang="en-GB" sz="1100" b="1" dirty="0">
                <a:latin typeface="Calibri" panose="020F0502020204030204" pitchFamily="34" charset="0"/>
                <a:ea typeface="Calibri" panose="020F0502020204030204" pitchFamily="34" charset="0"/>
                <a:cs typeface="Calibri" panose="020F0502020204030204" pitchFamily="34" charset="0"/>
              </a:rPr>
              <a:t>You may be considering a career which requires a university degree and are thinking about UCAS points for the AAQ.</a:t>
            </a:r>
          </a:p>
          <a:p>
            <a:pPr marL="0" indent="0">
              <a:buNone/>
            </a:pPr>
            <a:endParaRPr lang="en-GB" sz="11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100" dirty="0">
              <a:solidFill>
                <a:srgbClr val="00B050"/>
              </a:solidFil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9C5D2E67-B933-9A22-3C70-10410E4F20AF}"/>
              </a:ext>
            </a:extLst>
          </p:cNvPr>
          <p:cNvSpPr>
            <a:spLocks noGrp="1"/>
          </p:cNvSpPr>
          <p:nvPr>
            <p:ph type="sldNum" sz="quarter" idx="12"/>
          </p:nvPr>
        </p:nvSpPr>
        <p:spPr/>
        <p:txBody>
          <a:bodyPr/>
          <a:lstStyle/>
          <a:p>
            <a:fld id="{42197ACC-EB3C-4466-A41B-F6CC006DF8B4}" type="slidenum">
              <a:rPr lang="en-GB" smtClean="0"/>
              <a:t>3</a:t>
            </a:fld>
            <a:endParaRPr lang="en-GB"/>
          </a:p>
        </p:txBody>
      </p:sp>
      <p:pic>
        <p:nvPicPr>
          <p:cNvPr id="6" name="Picture 5">
            <a:extLst>
              <a:ext uri="{FF2B5EF4-FFF2-40B4-BE49-F238E27FC236}">
                <a16:creationId xmlns:a16="http://schemas.microsoft.com/office/drawing/2014/main" id="{0518D52B-1C0C-664D-2992-CA6F3EF76D74}"/>
              </a:ext>
            </a:extLst>
          </p:cNvPr>
          <p:cNvPicPr>
            <a:picLocks noChangeAspect="1"/>
          </p:cNvPicPr>
          <p:nvPr/>
        </p:nvPicPr>
        <p:blipFill>
          <a:blip r:embed="rId2"/>
          <a:stretch>
            <a:fillRect/>
          </a:stretch>
        </p:blipFill>
        <p:spPr>
          <a:xfrm>
            <a:off x="1518559" y="7877683"/>
            <a:ext cx="3969597" cy="1500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8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870" y="-93560"/>
            <a:ext cx="3550151" cy="1889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9170" y="1551103"/>
            <a:ext cx="1745039" cy="276999"/>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Babies</a:t>
            </a:r>
          </a:p>
        </p:txBody>
      </p:sp>
      <p:sp>
        <p:nvSpPr>
          <p:cNvPr id="7" name="TextBox 6"/>
          <p:cNvSpPr txBox="1"/>
          <p:nvPr/>
        </p:nvSpPr>
        <p:spPr>
          <a:xfrm>
            <a:off x="2005756" y="1471330"/>
            <a:ext cx="1245664" cy="461665"/>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What the Health</a:t>
            </a:r>
          </a:p>
        </p:txBody>
      </p:sp>
      <p:sp>
        <p:nvSpPr>
          <p:cNvPr id="10" name="TextBox 9"/>
          <p:cNvSpPr txBox="1"/>
          <p:nvPr/>
        </p:nvSpPr>
        <p:spPr>
          <a:xfrm>
            <a:off x="3396639" y="1339771"/>
            <a:ext cx="1581367" cy="600164"/>
          </a:xfrm>
          <a:prstGeom prst="rect">
            <a:avLst/>
          </a:prstGeom>
          <a:noFill/>
        </p:spPr>
        <p:txBody>
          <a:bodyPr wrap="square" rtlCol="0">
            <a:spAutoFit/>
          </a:bodyPr>
          <a:lstStyle/>
          <a:p>
            <a:pPr algn="ctr"/>
            <a:r>
              <a:rPr lang="en-GB" sz="1100" b="1" dirty="0">
                <a:solidFill>
                  <a:srgbClr val="0099CC"/>
                </a:solidFill>
                <a:latin typeface="Century Gothic" panose="020B0502020202020204" pitchFamily="34" charset="0"/>
              </a:rPr>
              <a:t>Louis Theroux: Extreme love, Dementia</a:t>
            </a:r>
          </a:p>
        </p:txBody>
      </p:sp>
      <p:sp>
        <p:nvSpPr>
          <p:cNvPr id="12" name="TextBox 11"/>
          <p:cNvSpPr txBox="1"/>
          <p:nvPr/>
        </p:nvSpPr>
        <p:spPr>
          <a:xfrm>
            <a:off x="5005178" y="1628915"/>
            <a:ext cx="1447800" cy="276999"/>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Five Feet Apart</a:t>
            </a:r>
          </a:p>
        </p:txBody>
      </p:sp>
      <p:sp>
        <p:nvSpPr>
          <p:cNvPr id="15" name="TextBox 14"/>
          <p:cNvSpPr txBox="1"/>
          <p:nvPr/>
        </p:nvSpPr>
        <p:spPr>
          <a:xfrm>
            <a:off x="430206" y="4257088"/>
            <a:ext cx="1245664" cy="276999"/>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Brain on Fire</a:t>
            </a:r>
          </a:p>
        </p:txBody>
      </p:sp>
      <p:sp>
        <p:nvSpPr>
          <p:cNvPr id="17" name="TextBox 16"/>
          <p:cNvSpPr txBox="1"/>
          <p:nvPr/>
        </p:nvSpPr>
        <p:spPr>
          <a:xfrm>
            <a:off x="1728346" y="4069132"/>
            <a:ext cx="1635766" cy="461665"/>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Theory of Everything</a:t>
            </a:r>
          </a:p>
        </p:txBody>
      </p:sp>
      <p:sp>
        <p:nvSpPr>
          <p:cNvPr id="21" name="TextBox 20"/>
          <p:cNvSpPr txBox="1"/>
          <p:nvPr/>
        </p:nvSpPr>
        <p:spPr>
          <a:xfrm>
            <a:off x="3416588" y="4035124"/>
            <a:ext cx="1449608" cy="461665"/>
          </a:xfrm>
          <a:prstGeom prst="rect">
            <a:avLst/>
          </a:prstGeom>
          <a:noFill/>
        </p:spPr>
        <p:txBody>
          <a:bodyPr wrap="square" rtlCol="0">
            <a:spAutoFit/>
          </a:bodyPr>
          <a:lstStyle/>
          <a:p>
            <a:pPr algn="ctr"/>
            <a:r>
              <a:rPr lang="en-GB" sz="1200" b="1" dirty="0">
                <a:solidFill>
                  <a:srgbClr val="0099CC"/>
                </a:solidFill>
                <a:latin typeface="Century Gothic" panose="020B0502020202020204" pitchFamily="34" charset="0"/>
              </a:rPr>
              <a:t>Humans;</a:t>
            </a:r>
          </a:p>
          <a:p>
            <a:pPr algn="ctr"/>
            <a:r>
              <a:rPr lang="en-GB" sz="1200" b="1" dirty="0">
                <a:solidFill>
                  <a:srgbClr val="0099CC"/>
                </a:solidFill>
                <a:latin typeface="Century Gothic" panose="020B0502020202020204" pitchFamily="34" charset="0"/>
              </a:rPr>
              <a:t>Body Systems</a:t>
            </a:r>
          </a:p>
        </p:txBody>
      </p:sp>
      <p:sp>
        <p:nvSpPr>
          <p:cNvPr id="24" name="TextBox 23"/>
          <p:cNvSpPr txBox="1"/>
          <p:nvPr/>
        </p:nvSpPr>
        <p:spPr>
          <a:xfrm>
            <a:off x="4890184" y="4097404"/>
            <a:ext cx="1449608" cy="461665"/>
          </a:xfrm>
          <a:prstGeom prst="rect">
            <a:avLst/>
          </a:prstGeom>
          <a:noFill/>
        </p:spPr>
        <p:txBody>
          <a:bodyPr wrap="square" rtlCol="0">
            <a:spAutoFit/>
          </a:bodyPr>
          <a:lstStyle/>
          <a:p>
            <a:pPr algn="ctr"/>
            <a:r>
              <a:rPr lang="en-GB" sz="1200" b="1" dirty="0">
                <a:solidFill>
                  <a:srgbClr val="0070C0"/>
                </a:solidFill>
                <a:latin typeface="Century Gothic" panose="020B0502020202020204" pitchFamily="34" charset="0"/>
              </a:rPr>
              <a:t>Three identical strangers</a:t>
            </a:r>
          </a:p>
        </p:txBody>
      </p:sp>
      <p:sp>
        <p:nvSpPr>
          <p:cNvPr id="27" name="TextBox 26"/>
          <p:cNvSpPr txBox="1"/>
          <p:nvPr/>
        </p:nvSpPr>
        <p:spPr>
          <a:xfrm>
            <a:off x="234985" y="6727713"/>
            <a:ext cx="1745039" cy="276999"/>
          </a:xfrm>
          <a:prstGeom prst="rect">
            <a:avLst/>
          </a:prstGeom>
          <a:noFill/>
        </p:spPr>
        <p:txBody>
          <a:bodyPr wrap="square" rtlCol="0">
            <a:spAutoFit/>
          </a:bodyPr>
          <a:lstStyle/>
          <a:p>
            <a:pPr algn="ctr"/>
            <a:r>
              <a:rPr lang="en-GB" sz="1200" b="1" dirty="0">
                <a:solidFill>
                  <a:srgbClr val="0070C0"/>
                </a:solidFill>
                <a:latin typeface="Century Gothic" panose="020B0502020202020204" pitchFamily="34" charset="0"/>
              </a:rPr>
              <a:t>Girl, interrupted </a:t>
            </a:r>
          </a:p>
        </p:txBody>
      </p:sp>
      <p:sp>
        <p:nvSpPr>
          <p:cNvPr id="29" name="TextBox 28"/>
          <p:cNvSpPr txBox="1"/>
          <p:nvPr/>
        </p:nvSpPr>
        <p:spPr>
          <a:xfrm>
            <a:off x="1824218" y="6686926"/>
            <a:ext cx="1427202" cy="276999"/>
          </a:xfrm>
          <a:prstGeom prst="rect">
            <a:avLst/>
          </a:prstGeom>
          <a:noFill/>
        </p:spPr>
        <p:txBody>
          <a:bodyPr wrap="square" rtlCol="0">
            <a:spAutoFit/>
          </a:bodyPr>
          <a:lstStyle/>
          <a:p>
            <a:pPr algn="ctr"/>
            <a:r>
              <a:rPr lang="en-GB" sz="1200" b="1" dirty="0">
                <a:solidFill>
                  <a:srgbClr val="0070C0"/>
                </a:solidFill>
                <a:latin typeface="Century Gothic" panose="020B0502020202020204" pitchFamily="34" charset="0"/>
              </a:rPr>
              <a:t>Call the Midwife</a:t>
            </a:r>
          </a:p>
        </p:txBody>
      </p:sp>
      <p:sp>
        <p:nvSpPr>
          <p:cNvPr id="32" name="TextBox 31"/>
          <p:cNvSpPr txBox="1"/>
          <p:nvPr/>
        </p:nvSpPr>
        <p:spPr>
          <a:xfrm>
            <a:off x="3416588" y="6709394"/>
            <a:ext cx="1427202" cy="276999"/>
          </a:xfrm>
          <a:prstGeom prst="rect">
            <a:avLst/>
          </a:prstGeom>
          <a:noFill/>
        </p:spPr>
        <p:txBody>
          <a:bodyPr wrap="square" rtlCol="0">
            <a:spAutoFit/>
          </a:bodyPr>
          <a:lstStyle/>
          <a:p>
            <a:pPr algn="ctr"/>
            <a:r>
              <a:rPr lang="en-GB" sz="1200" b="1" dirty="0">
                <a:solidFill>
                  <a:srgbClr val="0070C0"/>
                </a:solidFill>
                <a:latin typeface="Century Gothic" panose="020B0502020202020204" pitchFamily="34" charset="0"/>
              </a:rPr>
              <a:t>13 Reasons Why</a:t>
            </a:r>
          </a:p>
        </p:txBody>
      </p:sp>
      <p:sp>
        <p:nvSpPr>
          <p:cNvPr id="34" name="TextBox 33"/>
          <p:cNvSpPr txBox="1"/>
          <p:nvPr/>
        </p:nvSpPr>
        <p:spPr>
          <a:xfrm>
            <a:off x="4902136" y="6464599"/>
            <a:ext cx="1427202" cy="461665"/>
          </a:xfrm>
          <a:prstGeom prst="rect">
            <a:avLst/>
          </a:prstGeom>
          <a:noFill/>
        </p:spPr>
        <p:txBody>
          <a:bodyPr wrap="square" rtlCol="0">
            <a:spAutoFit/>
          </a:bodyPr>
          <a:lstStyle/>
          <a:p>
            <a:pPr algn="ctr"/>
            <a:r>
              <a:rPr lang="en-GB" sz="1200" b="1" dirty="0">
                <a:solidFill>
                  <a:srgbClr val="0070C0"/>
                </a:solidFill>
                <a:latin typeface="Century Gothic" panose="020B0502020202020204" pitchFamily="34" charset="0"/>
              </a:rPr>
              <a:t>The Game Changer (2018)</a:t>
            </a:r>
          </a:p>
        </p:txBody>
      </p:sp>
      <p:sp>
        <p:nvSpPr>
          <p:cNvPr id="33" name="Rectangle 32">
            <a:extLst>
              <a:ext uri="{FF2B5EF4-FFF2-40B4-BE49-F238E27FC236}">
                <a16:creationId xmlns:a16="http://schemas.microsoft.com/office/drawing/2014/main" id="{22849B12-F086-453F-B3CA-B97FE98CC5E5}"/>
              </a:ext>
            </a:extLst>
          </p:cNvPr>
          <p:cNvSpPr/>
          <p:nvPr/>
        </p:nvSpPr>
        <p:spPr>
          <a:xfrm>
            <a:off x="147713" y="9096762"/>
            <a:ext cx="6305265" cy="430887"/>
          </a:xfrm>
          <a:prstGeom prst="rect">
            <a:avLst/>
          </a:prstGeom>
        </p:spPr>
        <p:txBody>
          <a:bodyPr wrap="square">
            <a:spAutoFit/>
          </a:bodyPr>
          <a:lstStyle/>
          <a:p>
            <a:pPr algn="ctr"/>
            <a:r>
              <a:rPr lang="en-GB" sz="2200" b="1" dirty="0">
                <a:solidFill>
                  <a:srgbClr val="0099CC"/>
                </a:solidFill>
                <a:latin typeface="Century Gothic" panose="020B0502020202020204" pitchFamily="34" charset="0"/>
              </a:rPr>
              <a:t>Recommended Watching for Health &amp; Social</a:t>
            </a:r>
          </a:p>
        </p:txBody>
      </p:sp>
      <p:pic>
        <p:nvPicPr>
          <p:cNvPr id="9" name="Picture 2" descr="Is 'Babies' (2020) available to watch on UK Netflix - NewOnNetflixUK">
            <a:extLst>
              <a:ext uri="{FF2B5EF4-FFF2-40B4-BE49-F238E27FC236}">
                <a16:creationId xmlns:a16="http://schemas.microsoft.com/office/drawing/2014/main" id="{F370E072-3621-4EDC-B117-976FAD2D8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022" y="1968512"/>
            <a:ext cx="1324040" cy="19826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8" descr="Louis Theroux: Extreme Love - Dementia (2012) on Netflix Taiwan ...">
            <a:extLst>
              <a:ext uri="{FF2B5EF4-FFF2-40B4-BE49-F238E27FC236}">
                <a16:creationId xmlns:a16="http://schemas.microsoft.com/office/drawing/2014/main" id="{270BE964-5C38-49EC-9968-97DAE0F41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855" y="1958900"/>
            <a:ext cx="1449608" cy="2029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0" descr="Is 'Five Feet Apart' (2019) available to watch on UK Netflix ...">
            <a:extLst>
              <a:ext uri="{FF2B5EF4-FFF2-40B4-BE49-F238E27FC236}">
                <a16:creationId xmlns:a16="http://schemas.microsoft.com/office/drawing/2014/main" id="{C5E315B2-0B49-418A-A9FD-7A1A604CF3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5178" y="1984319"/>
            <a:ext cx="1447800" cy="20269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12" descr="Is 'Brain on Fire' (2016) available to watch on UK Netflix ...">
            <a:extLst>
              <a:ext uri="{FF2B5EF4-FFF2-40B4-BE49-F238E27FC236}">
                <a16:creationId xmlns:a16="http://schemas.microsoft.com/office/drawing/2014/main" id="{E6468FC1-B753-4986-9D6D-0D6A590A4F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022" y="4576476"/>
            <a:ext cx="1323324" cy="18526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Is 'The Theory of Everything' (2014) available to watch on UK ...">
            <a:extLst>
              <a:ext uri="{FF2B5EF4-FFF2-40B4-BE49-F238E27FC236}">
                <a16:creationId xmlns:a16="http://schemas.microsoft.com/office/drawing/2014/main" id="{3717060F-8696-4AB8-8E71-4D56079BC5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6118" y="4572158"/>
            <a:ext cx="1314281" cy="1839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20" descr="Girl, Interrupted (film) - Wikipedia">
            <a:extLst>
              <a:ext uri="{FF2B5EF4-FFF2-40B4-BE49-F238E27FC236}">
                <a16:creationId xmlns:a16="http://schemas.microsoft.com/office/drawing/2014/main" id="{4A857893-492B-4DF8-AC08-66D9BDF486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206" y="7051485"/>
            <a:ext cx="1286968" cy="1854956"/>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st of Call the Midwife episodes - Wikipedia">
            <a:extLst>
              <a:ext uri="{FF2B5EF4-FFF2-40B4-BE49-F238E27FC236}">
                <a16:creationId xmlns:a16="http://schemas.microsoft.com/office/drawing/2014/main" id="{97C67FAB-63D2-4795-8568-F4BD4EE6BB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6118" y="7051485"/>
            <a:ext cx="1324041" cy="18399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13 Reasons Why: Season 1 - Rotten Tomatoes">
            <a:extLst>
              <a:ext uri="{FF2B5EF4-FFF2-40B4-BE49-F238E27FC236}">
                <a16:creationId xmlns:a16="http://schemas.microsoft.com/office/drawing/2014/main" id="{A1A9D984-AAF2-4F00-9941-2817B7D278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6588" y="7060879"/>
            <a:ext cx="1332128" cy="1790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2F0B73D-E292-B41D-6183-EA3F5144AC5E}"/>
              </a:ext>
            </a:extLst>
          </p:cNvPr>
          <p:cNvPicPr>
            <a:picLocks noChangeAspect="1"/>
          </p:cNvPicPr>
          <p:nvPr/>
        </p:nvPicPr>
        <p:blipFill>
          <a:blip r:embed="rId11"/>
          <a:stretch>
            <a:fillRect/>
          </a:stretch>
        </p:blipFill>
        <p:spPr>
          <a:xfrm>
            <a:off x="3416589" y="4549280"/>
            <a:ext cx="1323324" cy="1828354"/>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DEE3E27C-822C-9B48-4CFA-0949ABF4FF78}"/>
              </a:ext>
            </a:extLst>
          </p:cNvPr>
          <p:cNvPicPr>
            <a:picLocks noChangeAspect="1"/>
          </p:cNvPicPr>
          <p:nvPr/>
        </p:nvPicPr>
        <p:blipFill>
          <a:blip r:embed="rId12"/>
          <a:stretch>
            <a:fillRect/>
          </a:stretch>
        </p:blipFill>
        <p:spPr>
          <a:xfrm>
            <a:off x="5005178" y="6943203"/>
            <a:ext cx="1232003" cy="1860576"/>
          </a:xfrm>
          <a:prstGeom prst="rect">
            <a:avLst/>
          </a:prstGeom>
        </p:spPr>
      </p:pic>
      <p:pic>
        <p:nvPicPr>
          <p:cNvPr id="39" name="Picture 38">
            <a:extLst>
              <a:ext uri="{FF2B5EF4-FFF2-40B4-BE49-F238E27FC236}">
                <a16:creationId xmlns:a16="http://schemas.microsoft.com/office/drawing/2014/main" id="{EFBA4794-B415-1EBF-275D-98332E889863}"/>
              </a:ext>
            </a:extLst>
          </p:cNvPr>
          <p:cNvPicPr>
            <a:picLocks noChangeAspect="1"/>
          </p:cNvPicPr>
          <p:nvPr/>
        </p:nvPicPr>
        <p:blipFill>
          <a:blip r:embed="rId13"/>
          <a:stretch>
            <a:fillRect/>
          </a:stretch>
        </p:blipFill>
        <p:spPr>
          <a:xfrm>
            <a:off x="5005178" y="4560943"/>
            <a:ext cx="1260807" cy="181636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B1D3B61-0FBD-CD8C-4203-0AF0BE2ECD88}"/>
              </a:ext>
            </a:extLst>
          </p:cNvPr>
          <p:cNvPicPr>
            <a:picLocks noChangeAspect="1"/>
          </p:cNvPicPr>
          <p:nvPr/>
        </p:nvPicPr>
        <p:blipFill>
          <a:blip r:embed="rId14"/>
          <a:stretch>
            <a:fillRect/>
          </a:stretch>
        </p:blipFill>
        <p:spPr>
          <a:xfrm>
            <a:off x="1815583" y="1968512"/>
            <a:ext cx="1491750" cy="2012229"/>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6DC9EC61-139F-D4B1-8F70-B35D8C86003B}"/>
              </a:ext>
            </a:extLst>
          </p:cNvPr>
          <p:cNvSpPr>
            <a:spLocks noGrp="1"/>
          </p:cNvSpPr>
          <p:nvPr>
            <p:ph type="sldNum" sz="quarter" idx="12"/>
          </p:nvPr>
        </p:nvSpPr>
        <p:spPr/>
        <p:txBody>
          <a:bodyPr/>
          <a:lstStyle/>
          <a:p>
            <a:fld id="{42197ACC-EB3C-4466-A41B-F6CC006DF8B4}" type="slidenum">
              <a:rPr lang="en-GB" smtClean="0"/>
              <a:t>4</a:t>
            </a:fld>
            <a:endParaRPr lang="en-GB"/>
          </a:p>
        </p:txBody>
      </p:sp>
    </p:spTree>
    <p:extLst>
      <p:ext uri="{BB962C8B-B14F-4D97-AF65-F5344CB8AC3E}">
        <p14:creationId xmlns:p14="http://schemas.microsoft.com/office/powerpoint/2010/main" val="109059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466" y="2212"/>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28334" y="13042"/>
            <a:ext cx="1971858" cy="615595"/>
          </a:xfrm>
        </p:spPr>
        <p:txBody>
          <a:bodyPr>
            <a:normAutofit/>
          </a:bodyPr>
          <a:lstStyle/>
          <a:p>
            <a:pPr algn="ctr"/>
            <a:r>
              <a:rPr lang="en-GB" sz="3600" b="1" dirty="0">
                <a:solidFill>
                  <a:srgbClr val="C00000"/>
                </a:solidFill>
                <a:latin typeface="Century Gothic" panose="020B0502020202020204" pitchFamily="34" charset="0"/>
              </a:rPr>
              <a:t>Not</a:t>
            </a:r>
          </a:p>
        </p:txBody>
      </p:sp>
      <p:sp>
        <p:nvSpPr>
          <p:cNvPr id="4" name="TextBox 3"/>
          <p:cNvSpPr txBox="1"/>
          <p:nvPr/>
        </p:nvSpPr>
        <p:spPr>
          <a:xfrm>
            <a:off x="354358" y="1586163"/>
            <a:ext cx="1745039" cy="461665"/>
          </a:xfrm>
          <a:prstGeom prst="rect">
            <a:avLst/>
          </a:prstGeom>
          <a:noFill/>
        </p:spPr>
        <p:txBody>
          <a:bodyPr wrap="square" rtlCol="0">
            <a:spAutoFit/>
          </a:bodyPr>
          <a:lstStyle/>
          <a:p>
            <a:pPr algn="ctr"/>
            <a:r>
              <a:rPr lang="en-GB" sz="1200" b="1" dirty="0">
                <a:solidFill>
                  <a:srgbClr val="FF00FF"/>
                </a:solidFill>
                <a:latin typeface="Century Gothic" panose="020B0502020202020204" pitchFamily="34" charset="0"/>
              </a:rPr>
              <a:t>Rhod Gilbert's Work Experience</a:t>
            </a:r>
          </a:p>
        </p:txBody>
      </p:sp>
      <p:sp>
        <p:nvSpPr>
          <p:cNvPr id="7" name="TextBox 6"/>
          <p:cNvSpPr txBox="1"/>
          <p:nvPr/>
        </p:nvSpPr>
        <p:spPr>
          <a:xfrm>
            <a:off x="2090907" y="1579115"/>
            <a:ext cx="1427202" cy="430887"/>
          </a:xfrm>
          <a:prstGeom prst="rect">
            <a:avLst/>
          </a:prstGeom>
          <a:noFill/>
        </p:spPr>
        <p:txBody>
          <a:bodyPr wrap="square" rtlCol="0">
            <a:spAutoFit/>
          </a:bodyPr>
          <a:lstStyle/>
          <a:p>
            <a:pPr algn="ctr"/>
            <a:r>
              <a:rPr lang="en-GB" sz="1100" b="1" dirty="0">
                <a:solidFill>
                  <a:srgbClr val="FF00FF"/>
                </a:solidFill>
                <a:latin typeface="Century Gothic" panose="020B0502020202020204" pitchFamily="34" charset="0"/>
              </a:rPr>
              <a:t>Katie Price; Harvey and Me</a:t>
            </a:r>
          </a:p>
        </p:txBody>
      </p:sp>
      <p:sp>
        <p:nvSpPr>
          <p:cNvPr id="10" name="TextBox 9"/>
          <p:cNvSpPr txBox="1"/>
          <p:nvPr/>
        </p:nvSpPr>
        <p:spPr>
          <a:xfrm>
            <a:off x="3673097" y="1702603"/>
            <a:ext cx="1447800" cy="276999"/>
          </a:xfrm>
          <a:prstGeom prst="rect">
            <a:avLst/>
          </a:prstGeom>
          <a:noFill/>
        </p:spPr>
        <p:txBody>
          <a:bodyPr wrap="square" rtlCol="0">
            <a:spAutoFit/>
          </a:bodyPr>
          <a:lstStyle/>
          <a:p>
            <a:pPr algn="ctr"/>
            <a:r>
              <a:rPr lang="en-GB" sz="1200" b="1" dirty="0">
                <a:solidFill>
                  <a:srgbClr val="FF00FF"/>
                </a:solidFill>
                <a:latin typeface="Century Gothic" panose="020B0502020202020204" pitchFamily="34" charset="0"/>
              </a:rPr>
              <a:t>Inside our Minds</a:t>
            </a:r>
          </a:p>
        </p:txBody>
      </p:sp>
      <p:sp>
        <p:nvSpPr>
          <p:cNvPr id="12" name="TextBox 11"/>
          <p:cNvSpPr txBox="1"/>
          <p:nvPr/>
        </p:nvSpPr>
        <p:spPr>
          <a:xfrm>
            <a:off x="5123038" y="1594661"/>
            <a:ext cx="1447800" cy="461665"/>
          </a:xfrm>
          <a:prstGeom prst="rect">
            <a:avLst/>
          </a:prstGeom>
          <a:noFill/>
        </p:spPr>
        <p:txBody>
          <a:bodyPr wrap="square" rtlCol="0">
            <a:spAutoFit/>
          </a:bodyPr>
          <a:lstStyle/>
          <a:p>
            <a:pPr algn="ctr"/>
            <a:r>
              <a:rPr lang="en-GB" sz="1200" b="1" dirty="0">
                <a:solidFill>
                  <a:srgbClr val="FF00FF"/>
                </a:solidFill>
                <a:latin typeface="Century Gothic" panose="020B0502020202020204" pitchFamily="34" charset="0"/>
              </a:rPr>
              <a:t>Stacey Dooley 9-5 Care Home</a:t>
            </a:r>
          </a:p>
        </p:txBody>
      </p:sp>
      <p:sp>
        <p:nvSpPr>
          <p:cNvPr id="13" name="TextBox 12"/>
          <p:cNvSpPr txBox="1"/>
          <p:nvPr/>
        </p:nvSpPr>
        <p:spPr>
          <a:xfrm rot="5400000">
            <a:off x="-461259" y="4988365"/>
            <a:ext cx="1523602" cy="369332"/>
          </a:xfrm>
          <a:prstGeom prst="rect">
            <a:avLst/>
          </a:prstGeom>
          <a:noFill/>
        </p:spPr>
        <p:txBody>
          <a:bodyPr wrap="square" rtlCol="0">
            <a:spAutoFit/>
          </a:bodyPr>
          <a:lstStyle/>
          <a:p>
            <a:pPr algn="ctr"/>
            <a:r>
              <a:rPr lang="en-GB" b="1" u="sng" dirty="0">
                <a:solidFill>
                  <a:srgbClr val="00B050"/>
                </a:solidFill>
              </a:rPr>
              <a:t>All 4</a:t>
            </a:r>
          </a:p>
        </p:txBody>
      </p:sp>
      <p:sp>
        <p:nvSpPr>
          <p:cNvPr id="15" name="TextBox 14"/>
          <p:cNvSpPr txBox="1"/>
          <p:nvPr/>
        </p:nvSpPr>
        <p:spPr>
          <a:xfrm>
            <a:off x="538073" y="4019357"/>
            <a:ext cx="1245664" cy="461665"/>
          </a:xfrm>
          <a:prstGeom prst="rect">
            <a:avLst/>
          </a:prstGeom>
          <a:noFill/>
        </p:spPr>
        <p:txBody>
          <a:bodyPr wrap="square" rtlCol="0">
            <a:spAutoFit/>
          </a:bodyPr>
          <a:lstStyle/>
          <a:p>
            <a:pPr algn="ctr"/>
            <a:r>
              <a:rPr lang="en-GB" sz="1200" b="1" dirty="0">
                <a:solidFill>
                  <a:srgbClr val="00B050"/>
                </a:solidFill>
                <a:latin typeface="Century Gothic" panose="020B0502020202020204" pitchFamily="34" charset="0"/>
              </a:rPr>
              <a:t>24 hours in A&amp;E</a:t>
            </a:r>
          </a:p>
        </p:txBody>
      </p:sp>
      <p:sp>
        <p:nvSpPr>
          <p:cNvPr id="17" name="TextBox 16"/>
          <p:cNvSpPr txBox="1"/>
          <p:nvPr/>
        </p:nvSpPr>
        <p:spPr>
          <a:xfrm>
            <a:off x="2170272" y="4008675"/>
            <a:ext cx="1245664" cy="461665"/>
          </a:xfrm>
          <a:prstGeom prst="rect">
            <a:avLst/>
          </a:prstGeom>
          <a:noFill/>
        </p:spPr>
        <p:txBody>
          <a:bodyPr wrap="square" rtlCol="0">
            <a:spAutoFit/>
          </a:bodyPr>
          <a:lstStyle/>
          <a:p>
            <a:pPr algn="ctr"/>
            <a:r>
              <a:rPr lang="en-GB" sz="1200" b="1" dirty="0">
                <a:solidFill>
                  <a:srgbClr val="00B050"/>
                </a:solidFill>
                <a:latin typeface="Century Gothic" panose="020B0502020202020204" pitchFamily="34" charset="0"/>
              </a:rPr>
              <a:t>Born to be different</a:t>
            </a:r>
          </a:p>
        </p:txBody>
      </p:sp>
      <p:sp>
        <p:nvSpPr>
          <p:cNvPr id="18" name="TextBox 17"/>
          <p:cNvSpPr txBox="1"/>
          <p:nvPr/>
        </p:nvSpPr>
        <p:spPr>
          <a:xfrm rot="5400000">
            <a:off x="-429260" y="2536952"/>
            <a:ext cx="1523602" cy="369332"/>
          </a:xfrm>
          <a:prstGeom prst="rect">
            <a:avLst/>
          </a:prstGeom>
          <a:noFill/>
        </p:spPr>
        <p:txBody>
          <a:bodyPr wrap="square" rtlCol="0">
            <a:spAutoFit/>
          </a:bodyPr>
          <a:lstStyle/>
          <a:p>
            <a:pPr algn="ctr"/>
            <a:r>
              <a:rPr lang="en-GB" b="1" u="sng" dirty="0">
                <a:solidFill>
                  <a:srgbClr val="FF00FF"/>
                </a:solidFill>
              </a:rPr>
              <a:t>BBC iPlayer</a:t>
            </a:r>
          </a:p>
        </p:txBody>
      </p:sp>
      <p:sp>
        <p:nvSpPr>
          <p:cNvPr id="21" name="TextBox 20"/>
          <p:cNvSpPr txBox="1"/>
          <p:nvPr/>
        </p:nvSpPr>
        <p:spPr>
          <a:xfrm>
            <a:off x="3802471" y="4030074"/>
            <a:ext cx="1536824" cy="461665"/>
          </a:xfrm>
          <a:prstGeom prst="rect">
            <a:avLst/>
          </a:prstGeom>
          <a:noFill/>
        </p:spPr>
        <p:txBody>
          <a:bodyPr wrap="square" rtlCol="0">
            <a:spAutoFit/>
          </a:bodyPr>
          <a:lstStyle/>
          <a:p>
            <a:pPr algn="ctr"/>
            <a:r>
              <a:rPr lang="en-GB" sz="1200" b="1" i="0" dirty="0">
                <a:solidFill>
                  <a:srgbClr val="00B050"/>
                </a:solidFill>
                <a:effectLst/>
                <a:latin typeface="Century Gothic" panose="020B0502020202020204" pitchFamily="34" charset="0"/>
              </a:rPr>
              <a:t>The Royal Marsden</a:t>
            </a:r>
          </a:p>
        </p:txBody>
      </p:sp>
      <p:sp>
        <p:nvSpPr>
          <p:cNvPr id="26" name="TextBox 25"/>
          <p:cNvSpPr txBox="1"/>
          <p:nvPr/>
        </p:nvSpPr>
        <p:spPr>
          <a:xfrm rot="5400000">
            <a:off x="-761092" y="7763441"/>
            <a:ext cx="2103575" cy="369332"/>
          </a:xfrm>
          <a:prstGeom prst="rect">
            <a:avLst/>
          </a:prstGeom>
          <a:noFill/>
        </p:spPr>
        <p:txBody>
          <a:bodyPr wrap="square" rtlCol="0">
            <a:spAutoFit/>
          </a:bodyPr>
          <a:lstStyle/>
          <a:p>
            <a:pPr algn="ctr"/>
            <a:r>
              <a:rPr lang="en-GB" b="1" u="sng" dirty="0">
                <a:solidFill>
                  <a:srgbClr val="7030A0"/>
                </a:solidFill>
              </a:rPr>
              <a:t>Amazon</a:t>
            </a:r>
            <a:r>
              <a:rPr lang="en-GB" b="1" u="sng" dirty="0">
                <a:solidFill>
                  <a:schemeClr val="bg1"/>
                </a:solidFill>
              </a:rPr>
              <a:t> </a:t>
            </a:r>
            <a:r>
              <a:rPr lang="en-GB" b="1" u="sng" dirty="0">
                <a:solidFill>
                  <a:srgbClr val="7030A0"/>
                </a:solidFill>
              </a:rPr>
              <a:t>Prime</a:t>
            </a:r>
          </a:p>
        </p:txBody>
      </p:sp>
      <p:sp>
        <p:nvSpPr>
          <p:cNvPr id="27" name="TextBox 26"/>
          <p:cNvSpPr txBox="1"/>
          <p:nvPr/>
        </p:nvSpPr>
        <p:spPr>
          <a:xfrm>
            <a:off x="408079" y="6418712"/>
            <a:ext cx="1495351" cy="461665"/>
          </a:xfrm>
          <a:prstGeom prst="rect">
            <a:avLst/>
          </a:prstGeom>
          <a:noFill/>
        </p:spPr>
        <p:txBody>
          <a:bodyPr wrap="square" rtlCol="0">
            <a:spAutoFit/>
          </a:bodyPr>
          <a:lstStyle/>
          <a:p>
            <a:pPr algn="ctr"/>
            <a:r>
              <a:rPr lang="en-GB" sz="1200" b="1" dirty="0">
                <a:solidFill>
                  <a:srgbClr val="7030A0"/>
                </a:solidFill>
                <a:latin typeface="Century Gothic" panose="020B0502020202020204" pitchFamily="34" charset="0"/>
              </a:rPr>
              <a:t>Beyond weight loss</a:t>
            </a:r>
          </a:p>
        </p:txBody>
      </p:sp>
      <p:sp>
        <p:nvSpPr>
          <p:cNvPr id="29" name="TextBox 28"/>
          <p:cNvSpPr txBox="1"/>
          <p:nvPr/>
        </p:nvSpPr>
        <p:spPr>
          <a:xfrm>
            <a:off x="1792429" y="6465948"/>
            <a:ext cx="1427202" cy="276999"/>
          </a:xfrm>
          <a:prstGeom prst="rect">
            <a:avLst/>
          </a:prstGeom>
          <a:noFill/>
        </p:spPr>
        <p:txBody>
          <a:bodyPr wrap="square" rtlCol="0">
            <a:spAutoFit/>
          </a:bodyPr>
          <a:lstStyle/>
          <a:p>
            <a:pPr algn="ctr"/>
            <a:r>
              <a:rPr lang="en-GB" sz="1200" b="1" dirty="0">
                <a:solidFill>
                  <a:srgbClr val="7030A0"/>
                </a:solidFill>
                <a:latin typeface="Century Gothic" panose="020B0502020202020204" pitchFamily="34" charset="0"/>
              </a:rPr>
              <a:t>The Upside</a:t>
            </a:r>
          </a:p>
        </p:txBody>
      </p:sp>
      <p:sp>
        <p:nvSpPr>
          <p:cNvPr id="32" name="TextBox 31"/>
          <p:cNvSpPr txBox="1"/>
          <p:nvPr/>
        </p:nvSpPr>
        <p:spPr>
          <a:xfrm>
            <a:off x="3314263" y="6455118"/>
            <a:ext cx="1427202" cy="276999"/>
          </a:xfrm>
          <a:prstGeom prst="rect">
            <a:avLst/>
          </a:prstGeom>
          <a:noFill/>
        </p:spPr>
        <p:txBody>
          <a:bodyPr wrap="square" rtlCol="0">
            <a:spAutoFit/>
          </a:bodyPr>
          <a:lstStyle/>
          <a:p>
            <a:pPr algn="ctr"/>
            <a:r>
              <a:rPr lang="en-GB" sz="1200" b="1" dirty="0">
                <a:solidFill>
                  <a:srgbClr val="7030A0"/>
                </a:solidFill>
                <a:latin typeface="Century Gothic" panose="020B0502020202020204" pitchFamily="34" charset="0"/>
              </a:rPr>
              <a:t>ALLELUJAH </a:t>
            </a:r>
          </a:p>
        </p:txBody>
      </p:sp>
      <p:sp>
        <p:nvSpPr>
          <p:cNvPr id="34" name="TextBox 33"/>
          <p:cNvSpPr txBox="1"/>
          <p:nvPr/>
        </p:nvSpPr>
        <p:spPr>
          <a:xfrm>
            <a:off x="4965027" y="6418711"/>
            <a:ext cx="1427202" cy="461665"/>
          </a:xfrm>
          <a:prstGeom prst="rect">
            <a:avLst/>
          </a:prstGeom>
          <a:noFill/>
        </p:spPr>
        <p:txBody>
          <a:bodyPr wrap="square" rtlCol="0">
            <a:spAutoFit/>
          </a:bodyPr>
          <a:lstStyle/>
          <a:p>
            <a:pPr algn="ctr"/>
            <a:r>
              <a:rPr lang="en-GB" sz="1200" b="1" dirty="0">
                <a:solidFill>
                  <a:srgbClr val="7030A0"/>
                </a:solidFill>
                <a:latin typeface="Century Gothic" panose="020B0502020202020204" pitchFamily="34" charset="0"/>
              </a:rPr>
              <a:t>Miss you Already</a:t>
            </a:r>
          </a:p>
        </p:txBody>
      </p:sp>
      <p:pic>
        <p:nvPicPr>
          <p:cNvPr id="3084" name="Picture 12" descr="The children from Born To Be Different reveal how their lives have ...">
            <a:extLst>
              <a:ext uri="{FF2B5EF4-FFF2-40B4-BE49-F238E27FC236}">
                <a16:creationId xmlns:a16="http://schemas.microsoft.com/office/drawing/2014/main" id="{168D4014-29E2-4178-866F-37766FED7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873" y="4598340"/>
            <a:ext cx="1697759" cy="1293918"/>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Upside (2017) - IMDb">
            <a:extLst>
              <a:ext uri="{FF2B5EF4-FFF2-40B4-BE49-F238E27FC236}">
                <a16:creationId xmlns:a16="http://schemas.microsoft.com/office/drawing/2014/main" id="{00FE823D-441B-49EE-A8A2-48EAF1B9C9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123" y="6993137"/>
            <a:ext cx="1234849" cy="18321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98" name="Picture 26" descr="Miss You Already - Wikipedia">
            <a:extLst>
              <a:ext uri="{FF2B5EF4-FFF2-40B4-BE49-F238E27FC236}">
                <a16:creationId xmlns:a16="http://schemas.microsoft.com/office/drawing/2014/main" id="{E04ADF4F-AA80-40B8-9AFA-1000BB18B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038" y="6949703"/>
            <a:ext cx="1241367" cy="1841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1A4C4C1-4AFB-1487-A3AD-A574C4173B20}"/>
              </a:ext>
            </a:extLst>
          </p:cNvPr>
          <p:cNvPicPr>
            <a:picLocks noChangeAspect="1"/>
          </p:cNvPicPr>
          <p:nvPr/>
        </p:nvPicPr>
        <p:blipFill>
          <a:blip r:embed="rId6"/>
          <a:stretch>
            <a:fillRect/>
          </a:stretch>
        </p:blipFill>
        <p:spPr>
          <a:xfrm>
            <a:off x="2094496" y="2109120"/>
            <a:ext cx="1451253" cy="1451253"/>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B6A84611-4CF5-A132-7F7D-60C3654F9220}"/>
              </a:ext>
            </a:extLst>
          </p:cNvPr>
          <p:cNvPicPr>
            <a:picLocks noChangeAspect="1"/>
          </p:cNvPicPr>
          <p:nvPr/>
        </p:nvPicPr>
        <p:blipFill>
          <a:blip r:embed="rId7"/>
          <a:stretch>
            <a:fillRect/>
          </a:stretch>
        </p:blipFill>
        <p:spPr>
          <a:xfrm>
            <a:off x="5429250" y="2136395"/>
            <a:ext cx="922239" cy="1403235"/>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4F45CB4D-2D9F-8209-E1FE-7C8D57B64D0A}"/>
              </a:ext>
            </a:extLst>
          </p:cNvPr>
          <p:cNvPicPr>
            <a:picLocks noChangeAspect="1"/>
          </p:cNvPicPr>
          <p:nvPr/>
        </p:nvPicPr>
        <p:blipFill>
          <a:blip r:embed="rId8"/>
          <a:stretch>
            <a:fillRect/>
          </a:stretch>
        </p:blipFill>
        <p:spPr>
          <a:xfrm>
            <a:off x="3518035" y="6949703"/>
            <a:ext cx="1315579" cy="1841810"/>
          </a:xfrm>
          <a:prstGeom prst="rect">
            <a:avLst/>
          </a:prstGeom>
          <a:ln>
            <a:noFill/>
          </a:ln>
          <a:effectLst>
            <a:outerShdw blurRad="292100" dist="139700" dir="2700000" algn="tl" rotWithShape="0">
              <a:srgbClr val="333333">
                <a:alpha val="65000"/>
              </a:srgbClr>
            </a:outerShdw>
          </a:effectLst>
        </p:spPr>
      </p:pic>
      <p:pic>
        <p:nvPicPr>
          <p:cNvPr id="37" name="Picture 36">
            <a:extLst>
              <a:ext uri="{FF2B5EF4-FFF2-40B4-BE49-F238E27FC236}">
                <a16:creationId xmlns:a16="http://schemas.microsoft.com/office/drawing/2014/main" id="{21B10A6E-06AF-E297-262B-AC59521BD957}"/>
              </a:ext>
            </a:extLst>
          </p:cNvPr>
          <p:cNvPicPr>
            <a:picLocks noChangeAspect="1"/>
          </p:cNvPicPr>
          <p:nvPr/>
        </p:nvPicPr>
        <p:blipFill>
          <a:blip r:embed="rId9"/>
          <a:stretch>
            <a:fillRect/>
          </a:stretch>
        </p:blipFill>
        <p:spPr>
          <a:xfrm>
            <a:off x="3851592" y="4564991"/>
            <a:ext cx="1487703" cy="1293918"/>
          </a:xfrm>
          <a:prstGeom prst="rect">
            <a:avLst/>
          </a:prstGeom>
        </p:spPr>
      </p:pic>
      <p:pic>
        <p:nvPicPr>
          <p:cNvPr id="41" name="Picture 40">
            <a:extLst>
              <a:ext uri="{FF2B5EF4-FFF2-40B4-BE49-F238E27FC236}">
                <a16:creationId xmlns:a16="http://schemas.microsoft.com/office/drawing/2014/main" id="{6C0E535C-57D4-0A7E-E4D9-3BBBFE73CEF1}"/>
              </a:ext>
            </a:extLst>
          </p:cNvPr>
          <p:cNvPicPr>
            <a:picLocks noChangeAspect="1"/>
          </p:cNvPicPr>
          <p:nvPr/>
        </p:nvPicPr>
        <p:blipFill>
          <a:blip r:embed="rId10"/>
          <a:stretch>
            <a:fillRect/>
          </a:stretch>
        </p:blipFill>
        <p:spPr>
          <a:xfrm>
            <a:off x="538073" y="4598340"/>
            <a:ext cx="1351069" cy="1348945"/>
          </a:xfrm>
          <a:prstGeom prst="rect">
            <a:avLst/>
          </a:prstGeom>
        </p:spPr>
      </p:pic>
      <p:pic>
        <p:nvPicPr>
          <p:cNvPr id="45" name="Picture 44">
            <a:extLst>
              <a:ext uri="{FF2B5EF4-FFF2-40B4-BE49-F238E27FC236}">
                <a16:creationId xmlns:a16="http://schemas.microsoft.com/office/drawing/2014/main" id="{C907CBB4-9BE3-CEBC-AB24-F1B615B1B2B7}"/>
              </a:ext>
            </a:extLst>
          </p:cNvPr>
          <p:cNvPicPr>
            <a:picLocks noChangeAspect="1"/>
          </p:cNvPicPr>
          <p:nvPr/>
        </p:nvPicPr>
        <p:blipFill>
          <a:blip r:embed="rId11"/>
          <a:stretch>
            <a:fillRect/>
          </a:stretch>
        </p:blipFill>
        <p:spPr>
          <a:xfrm>
            <a:off x="5486081" y="4598340"/>
            <a:ext cx="860387" cy="1300742"/>
          </a:xfrm>
          <a:prstGeom prst="rect">
            <a:avLst/>
          </a:prstGeom>
        </p:spPr>
      </p:pic>
      <p:sp>
        <p:nvSpPr>
          <p:cNvPr id="46" name="TextBox 45">
            <a:extLst>
              <a:ext uri="{FF2B5EF4-FFF2-40B4-BE49-F238E27FC236}">
                <a16:creationId xmlns:a16="http://schemas.microsoft.com/office/drawing/2014/main" id="{A24B5209-7AB1-E2BB-DA62-A72116C9CAE3}"/>
              </a:ext>
            </a:extLst>
          </p:cNvPr>
          <p:cNvSpPr txBox="1"/>
          <p:nvPr/>
        </p:nvSpPr>
        <p:spPr>
          <a:xfrm>
            <a:off x="5147862" y="4019356"/>
            <a:ext cx="1536824" cy="461665"/>
          </a:xfrm>
          <a:prstGeom prst="rect">
            <a:avLst/>
          </a:prstGeom>
          <a:noFill/>
        </p:spPr>
        <p:txBody>
          <a:bodyPr wrap="square" rtlCol="0">
            <a:spAutoFit/>
          </a:bodyPr>
          <a:lstStyle/>
          <a:p>
            <a:pPr algn="ctr"/>
            <a:r>
              <a:rPr lang="en-GB" sz="1200" b="1" i="0" dirty="0">
                <a:solidFill>
                  <a:srgbClr val="00B050"/>
                </a:solidFill>
                <a:effectLst/>
                <a:latin typeface="Century Gothic" panose="020B0502020202020204" pitchFamily="34" charset="0"/>
              </a:rPr>
              <a:t>Losing it: </a:t>
            </a:r>
            <a:r>
              <a:rPr lang="en-GB" sz="1200" b="1" dirty="0">
                <a:solidFill>
                  <a:srgbClr val="00B050"/>
                </a:solidFill>
                <a:latin typeface="Century Gothic" panose="020B0502020202020204" pitchFamily="34" charset="0"/>
              </a:rPr>
              <a:t>O</a:t>
            </a:r>
            <a:r>
              <a:rPr lang="en-GB" sz="1200" b="1" i="0" dirty="0">
                <a:solidFill>
                  <a:srgbClr val="00B050"/>
                </a:solidFill>
                <a:effectLst/>
                <a:latin typeface="Century Gothic" panose="020B0502020202020204" pitchFamily="34" charset="0"/>
              </a:rPr>
              <a:t>ur mental health</a:t>
            </a:r>
          </a:p>
        </p:txBody>
      </p:sp>
      <p:pic>
        <p:nvPicPr>
          <p:cNvPr id="48" name="Picture 47">
            <a:extLst>
              <a:ext uri="{FF2B5EF4-FFF2-40B4-BE49-F238E27FC236}">
                <a16:creationId xmlns:a16="http://schemas.microsoft.com/office/drawing/2014/main" id="{F141E4B2-37A7-DFB6-A56A-86432B1A4E02}"/>
              </a:ext>
            </a:extLst>
          </p:cNvPr>
          <p:cNvPicPr>
            <a:picLocks noChangeAspect="1"/>
          </p:cNvPicPr>
          <p:nvPr/>
        </p:nvPicPr>
        <p:blipFill>
          <a:blip r:embed="rId12"/>
          <a:stretch>
            <a:fillRect/>
          </a:stretch>
        </p:blipFill>
        <p:spPr>
          <a:xfrm>
            <a:off x="530072" y="6985252"/>
            <a:ext cx="1212824" cy="183213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07F3F11-B7CA-8350-B30C-0F2763A7DDFB}"/>
              </a:ext>
            </a:extLst>
          </p:cNvPr>
          <p:cNvPicPr>
            <a:picLocks noChangeAspect="1"/>
          </p:cNvPicPr>
          <p:nvPr/>
        </p:nvPicPr>
        <p:blipFill>
          <a:blip r:embed="rId13"/>
          <a:stretch>
            <a:fillRect/>
          </a:stretch>
        </p:blipFill>
        <p:spPr>
          <a:xfrm>
            <a:off x="661848" y="2120461"/>
            <a:ext cx="1179687" cy="1439912"/>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802ABAAB-4F6D-66C2-2294-81BC17B4E644}"/>
              </a:ext>
            </a:extLst>
          </p:cNvPr>
          <p:cNvPicPr>
            <a:picLocks noChangeAspect="1"/>
          </p:cNvPicPr>
          <p:nvPr/>
        </p:nvPicPr>
        <p:blipFill>
          <a:blip r:embed="rId14"/>
          <a:stretch>
            <a:fillRect/>
          </a:stretch>
        </p:blipFill>
        <p:spPr>
          <a:xfrm>
            <a:off x="3811406" y="2103029"/>
            <a:ext cx="1307736" cy="1427224"/>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C8F72393-9878-DC5F-7F17-57D7BFAEBF69}"/>
              </a:ext>
            </a:extLst>
          </p:cNvPr>
          <p:cNvSpPr/>
          <p:nvPr/>
        </p:nvSpPr>
        <p:spPr>
          <a:xfrm>
            <a:off x="232908" y="9075467"/>
            <a:ext cx="6305265" cy="430887"/>
          </a:xfrm>
          <a:prstGeom prst="rect">
            <a:avLst/>
          </a:prstGeom>
        </p:spPr>
        <p:txBody>
          <a:bodyPr wrap="square">
            <a:spAutoFit/>
          </a:bodyPr>
          <a:lstStyle/>
          <a:p>
            <a:pPr algn="ctr"/>
            <a:r>
              <a:rPr lang="en-GB" sz="2200" b="1" dirty="0">
                <a:solidFill>
                  <a:srgbClr val="0099CC"/>
                </a:solidFill>
                <a:latin typeface="Century Gothic" panose="020B0502020202020204" pitchFamily="34" charset="0"/>
              </a:rPr>
              <a:t>No Netflix paid account</a:t>
            </a:r>
          </a:p>
        </p:txBody>
      </p:sp>
      <p:sp>
        <p:nvSpPr>
          <p:cNvPr id="3" name="Slide Number Placeholder 2">
            <a:extLst>
              <a:ext uri="{FF2B5EF4-FFF2-40B4-BE49-F238E27FC236}">
                <a16:creationId xmlns:a16="http://schemas.microsoft.com/office/drawing/2014/main" id="{57D552CA-CAA2-2DA7-8C86-CB14552940FA}"/>
              </a:ext>
            </a:extLst>
          </p:cNvPr>
          <p:cNvSpPr>
            <a:spLocks noGrp="1"/>
          </p:cNvSpPr>
          <p:nvPr>
            <p:ph type="sldNum" sz="quarter" idx="12"/>
          </p:nvPr>
        </p:nvSpPr>
        <p:spPr/>
        <p:txBody>
          <a:bodyPr/>
          <a:lstStyle/>
          <a:p>
            <a:fld id="{42197ACC-EB3C-4466-A41B-F6CC006DF8B4}" type="slidenum">
              <a:rPr lang="en-GB" smtClean="0"/>
              <a:t>5</a:t>
            </a:fld>
            <a:endParaRPr lang="en-GB"/>
          </a:p>
        </p:txBody>
      </p:sp>
    </p:spTree>
    <p:extLst>
      <p:ext uri="{BB962C8B-B14F-4D97-AF65-F5344CB8AC3E}">
        <p14:creationId xmlns:p14="http://schemas.microsoft.com/office/powerpoint/2010/main" val="415630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795" y="1416572"/>
            <a:ext cx="1745039" cy="461665"/>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Pig Heart Boy</a:t>
            </a:r>
            <a:r>
              <a:rPr lang="en-GB" sz="1200" b="1" dirty="0">
                <a:solidFill>
                  <a:srgbClr val="FF9900"/>
                </a:solidFill>
                <a:latin typeface="Century Gothic" panose="020B0502020202020204" pitchFamily="34" charset="0"/>
              </a:rPr>
              <a:t> by Malorie Blackman</a:t>
            </a:r>
            <a:endParaRPr lang="en-GB" sz="1200" b="1" i="1" dirty="0">
              <a:solidFill>
                <a:srgbClr val="FF9900"/>
              </a:solidFill>
              <a:latin typeface="Century Gothic" panose="020B0502020202020204" pitchFamily="34" charset="0"/>
            </a:endParaRPr>
          </a:p>
        </p:txBody>
      </p:sp>
      <p:sp>
        <p:nvSpPr>
          <p:cNvPr id="7" name="TextBox 6"/>
          <p:cNvSpPr txBox="1"/>
          <p:nvPr/>
        </p:nvSpPr>
        <p:spPr>
          <a:xfrm>
            <a:off x="2135728" y="1301032"/>
            <a:ext cx="1585524"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The Illustrated Mum Jacqueline Wilson</a:t>
            </a:r>
          </a:p>
        </p:txBody>
      </p:sp>
      <p:sp>
        <p:nvSpPr>
          <p:cNvPr id="10" name="TextBox 9"/>
          <p:cNvSpPr txBox="1"/>
          <p:nvPr/>
        </p:nvSpPr>
        <p:spPr>
          <a:xfrm>
            <a:off x="3707819" y="1286194"/>
            <a:ext cx="1447800"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This is Going to Hurt</a:t>
            </a:r>
            <a:r>
              <a:rPr lang="en-GB" sz="1200" b="1" dirty="0">
                <a:solidFill>
                  <a:srgbClr val="FF9900"/>
                </a:solidFill>
                <a:latin typeface="Century Gothic" panose="020B0502020202020204" pitchFamily="34" charset="0"/>
              </a:rPr>
              <a:t> by Adam Kay</a:t>
            </a:r>
            <a:endParaRPr lang="en-GB" sz="1200" b="1" i="1" dirty="0">
              <a:solidFill>
                <a:srgbClr val="FF9900"/>
              </a:solidFill>
              <a:latin typeface="Century Gothic" panose="020B0502020202020204" pitchFamily="34" charset="0"/>
            </a:endParaRPr>
          </a:p>
        </p:txBody>
      </p:sp>
      <p:sp>
        <p:nvSpPr>
          <p:cNvPr id="12" name="TextBox 11"/>
          <p:cNvSpPr txBox="1"/>
          <p:nvPr/>
        </p:nvSpPr>
        <p:spPr>
          <a:xfrm>
            <a:off x="5171350" y="1231906"/>
            <a:ext cx="1567910"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When Breathe becomes Air</a:t>
            </a:r>
            <a:r>
              <a:rPr lang="en-GB" sz="1200" b="1" dirty="0">
                <a:solidFill>
                  <a:srgbClr val="FF9900"/>
                </a:solidFill>
                <a:latin typeface="Century Gothic" panose="020B0502020202020204" pitchFamily="34" charset="0"/>
              </a:rPr>
              <a:t> by Paul Kalanithi</a:t>
            </a:r>
            <a:endParaRPr lang="en-GB" sz="1200" b="1" i="1" dirty="0">
              <a:solidFill>
                <a:srgbClr val="FF9900"/>
              </a:solidFill>
              <a:latin typeface="Century Gothic" panose="020B0502020202020204" pitchFamily="34" charset="0"/>
            </a:endParaRPr>
          </a:p>
        </p:txBody>
      </p:sp>
      <p:sp>
        <p:nvSpPr>
          <p:cNvPr id="15" name="TextBox 14"/>
          <p:cNvSpPr txBox="1"/>
          <p:nvPr/>
        </p:nvSpPr>
        <p:spPr>
          <a:xfrm>
            <a:off x="644970" y="4008266"/>
            <a:ext cx="1245664"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The Hate U Give</a:t>
            </a:r>
            <a:r>
              <a:rPr lang="en-GB" sz="1200" b="1" dirty="0">
                <a:solidFill>
                  <a:srgbClr val="FF9900"/>
                </a:solidFill>
                <a:latin typeface="Century Gothic" panose="020B0502020202020204" pitchFamily="34" charset="0"/>
              </a:rPr>
              <a:t> by Angie Thomas</a:t>
            </a:r>
            <a:endParaRPr lang="en-GB" sz="1200" b="1" i="1" dirty="0">
              <a:solidFill>
                <a:srgbClr val="FF9900"/>
              </a:solidFill>
              <a:latin typeface="Century Gothic" panose="020B0502020202020204" pitchFamily="34" charset="0"/>
            </a:endParaRPr>
          </a:p>
        </p:txBody>
      </p:sp>
      <p:sp>
        <p:nvSpPr>
          <p:cNvPr id="17" name="TextBox 16"/>
          <p:cNvSpPr txBox="1"/>
          <p:nvPr/>
        </p:nvSpPr>
        <p:spPr>
          <a:xfrm>
            <a:off x="2313463" y="4114441"/>
            <a:ext cx="1258818" cy="461665"/>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Me Before you</a:t>
            </a:r>
            <a:r>
              <a:rPr lang="en-GB" sz="1200" b="1" dirty="0">
                <a:solidFill>
                  <a:srgbClr val="FF9900"/>
                </a:solidFill>
                <a:latin typeface="Century Gothic" panose="020B0502020202020204" pitchFamily="34" charset="0"/>
              </a:rPr>
              <a:t> by </a:t>
            </a:r>
            <a:r>
              <a:rPr lang="en-GB" sz="1200" b="1" dirty="0" err="1">
                <a:solidFill>
                  <a:srgbClr val="FF9900"/>
                </a:solidFill>
                <a:latin typeface="Century Gothic" panose="020B0502020202020204" pitchFamily="34" charset="0"/>
              </a:rPr>
              <a:t>Jojo</a:t>
            </a:r>
            <a:r>
              <a:rPr lang="en-GB" sz="1200" b="1" dirty="0">
                <a:solidFill>
                  <a:srgbClr val="FF9900"/>
                </a:solidFill>
                <a:latin typeface="Century Gothic" panose="020B0502020202020204" pitchFamily="34" charset="0"/>
              </a:rPr>
              <a:t> Moyes</a:t>
            </a:r>
            <a:endParaRPr lang="en-GB" sz="1200" b="1" i="1" dirty="0">
              <a:solidFill>
                <a:srgbClr val="FF9900"/>
              </a:solidFill>
              <a:latin typeface="Century Gothic" panose="020B0502020202020204" pitchFamily="34" charset="0"/>
            </a:endParaRPr>
          </a:p>
        </p:txBody>
      </p:sp>
      <p:sp>
        <p:nvSpPr>
          <p:cNvPr id="21" name="TextBox 20"/>
          <p:cNvSpPr txBox="1"/>
          <p:nvPr/>
        </p:nvSpPr>
        <p:spPr>
          <a:xfrm>
            <a:off x="3686494" y="4020269"/>
            <a:ext cx="1486826"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The Fault in Our Stars</a:t>
            </a:r>
            <a:r>
              <a:rPr lang="en-GB" sz="1200" b="1" dirty="0">
                <a:solidFill>
                  <a:srgbClr val="FF9900"/>
                </a:solidFill>
                <a:latin typeface="Century Gothic" panose="020B0502020202020204" pitchFamily="34" charset="0"/>
              </a:rPr>
              <a:t> by John Green</a:t>
            </a:r>
            <a:endParaRPr lang="en-GB" sz="1200" b="1" i="1" dirty="0">
              <a:solidFill>
                <a:srgbClr val="FF9900"/>
              </a:solidFill>
              <a:latin typeface="Century Gothic" panose="020B0502020202020204" pitchFamily="34" charset="0"/>
            </a:endParaRPr>
          </a:p>
        </p:txBody>
      </p:sp>
      <p:sp>
        <p:nvSpPr>
          <p:cNvPr id="24" name="TextBox 23"/>
          <p:cNvSpPr txBox="1"/>
          <p:nvPr/>
        </p:nvSpPr>
        <p:spPr>
          <a:xfrm>
            <a:off x="5256448" y="4080863"/>
            <a:ext cx="1449608" cy="461665"/>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The Story of Baby P</a:t>
            </a:r>
            <a:r>
              <a:rPr lang="en-GB" sz="1200" b="1" dirty="0">
                <a:solidFill>
                  <a:srgbClr val="FF9900"/>
                </a:solidFill>
                <a:latin typeface="Century Gothic" panose="020B0502020202020204" pitchFamily="34" charset="0"/>
              </a:rPr>
              <a:t> by Ray James</a:t>
            </a:r>
            <a:endParaRPr lang="en-GB" sz="1200" b="1" i="1" dirty="0">
              <a:solidFill>
                <a:srgbClr val="FF9900"/>
              </a:solidFill>
              <a:latin typeface="Century Gothic" panose="020B0502020202020204" pitchFamily="34" charset="0"/>
            </a:endParaRPr>
          </a:p>
        </p:txBody>
      </p:sp>
      <p:sp>
        <p:nvSpPr>
          <p:cNvPr id="26" name="TextBox 25"/>
          <p:cNvSpPr txBox="1"/>
          <p:nvPr/>
        </p:nvSpPr>
        <p:spPr>
          <a:xfrm rot="5400000">
            <a:off x="-821676" y="2662602"/>
            <a:ext cx="2103575" cy="369332"/>
          </a:xfrm>
          <a:prstGeom prst="rect">
            <a:avLst/>
          </a:prstGeom>
          <a:noFill/>
        </p:spPr>
        <p:txBody>
          <a:bodyPr wrap="square" rtlCol="0">
            <a:spAutoFit/>
          </a:bodyPr>
          <a:lstStyle/>
          <a:p>
            <a:pPr algn="ctr"/>
            <a:r>
              <a:rPr lang="en-GB" b="1" dirty="0">
                <a:solidFill>
                  <a:srgbClr val="FF9900"/>
                </a:solidFill>
                <a:latin typeface="Century Gothic" panose="020B0502020202020204" pitchFamily="34" charset="0"/>
              </a:rPr>
              <a:t>Further Reading</a:t>
            </a:r>
          </a:p>
        </p:txBody>
      </p:sp>
      <p:sp>
        <p:nvSpPr>
          <p:cNvPr id="27" name="TextBox 26"/>
          <p:cNvSpPr txBox="1"/>
          <p:nvPr/>
        </p:nvSpPr>
        <p:spPr>
          <a:xfrm>
            <a:off x="480174" y="6826471"/>
            <a:ext cx="1745039" cy="276999"/>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Katie Price; Harvey</a:t>
            </a:r>
          </a:p>
        </p:txBody>
      </p:sp>
      <p:sp>
        <p:nvSpPr>
          <p:cNvPr id="29" name="TextBox 28"/>
          <p:cNvSpPr txBox="1"/>
          <p:nvPr/>
        </p:nvSpPr>
        <p:spPr>
          <a:xfrm>
            <a:off x="2294050" y="6522080"/>
            <a:ext cx="1427202"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The Language of Kindness</a:t>
            </a:r>
            <a:r>
              <a:rPr lang="en-GB" sz="1200" b="1" dirty="0">
                <a:solidFill>
                  <a:srgbClr val="FF9900"/>
                </a:solidFill>
                <a:latin typeface="Century Gothic" panose="020B0502020202020204" pitchFamily="34" charset="0"/>
              </a:rPr>
              <a:t> by Christie Watson</a:t>
            </a:r>
            <a:endParaRPr lang="en-GB" sz="1200" b="1" i="1" dirty="0">
              <a:solidFill>
                <a:srgbClr val="FF9900"/>
              </a:solidFill>
              <a:latin typeface="Century Gothic" panose="020B0502020202020204" pitchFamily="34" charset="0"/>
            </a:endParaRPr>
          </a:p>
        </p:txBody>
      </p:sp>
      <p:sp>
        <p:nvSpPr>
          <p:cNvPr id="32" name="TextBox 31"/>
          <p:cNvSpPr txBox="1"/>
          <p:nvPr/>
        </p:nvSpPr>
        <p:spPr>
          <a:xfrm>
            <a:off x="3790088" y="6532479"/>
            <a:ext cx="1427202"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I am Malala</a:t>
            </a:r>
            <a:r>
              <a:rPr lang="en-GB" sz="1200" b="1" dirty="0">
                <a:solidFill>
                  <a:srgbClr val="FF9900"/>
                </a:solidFill>
                <a:latin typeface="Century Gothic" panose="020B0502020202020204" pitchFamily="34" charset="0"/>
              </a:rPr>
              <a:t> by Malala Yousafzai</a:t>
            </a:r>
            <a:endParaRPr lang="en-GB" sz="1200" b="1" i="1" dirty="0">
              <a:solidFill>
                <a:srgbClr val="FF9900"/>
              </a:solidFill>
              <a:latin typeface="Century Gothic" panose="020B0502020202020204" pitchFamily="34" charset="0"/>
            </a:endParaRPr>
          </a:p>
        </p:txBody>
      </p:sp>
      <p:sp>
        <p:nvSpPr>
          <p:cNvPr id="34" name="TextBox 33"/>
          <p:cNvSpPr txBox="1"/>
          <p:nvPr/>
        </p:nvSpPr>
        <p:spPr>
          <a:xfrm>
            <a:off x="5171350" y="6544945"/>
            <a:ext cx="1534706" cy="646331"/>
          </a:xfrm>
          <a:prstGeom prst="rect">
            <a:avLst/>
          </a:prstGeom>
          <a:noFill/>
        </p:spPr>
        <p:txBody>
          <a:bodyPr wrap="square" rtlCol="0">
            <a:spAutoFit/>
          </a:bodyPr>
          <a:lstStyle/>
          <a:p>
            <a:pPr algn="ctr"/>
            <a:r>
              <a:rPr lang="en-GB" sz="1200" b="1" i="1" dirty="0">
                <a:solidFill>
                  <a:srgbClr val="FF9900"/>
                </a:solidFill>
                <a:latin typeface="Century Gothic" panose="020B0502020202020204" pitchFamily="34" charset="0"/>
              </a:rPr>
              <a:t>The Perks of Being a Wallflower Stephen Chbosky</a:t>
            </a:r>
          </a:p>
        </p:txBody>
      </p:sp>
      <p:pic>
        <p:nvPicPr>
          <p:cNvPr id="5124" name="Picture 4" descr="Cartoon little girl reading a book Royalty Free Vector Image">
            <a:extLst>
              <a:ext uri="{FF2B5EF4-FFF2-40B4-BE49-F238E27FC236}">
                <a16:creationId xmlns:a16="http://schemas.microsoft.com/office/drawing/2014/main" id="{8EC76A5D-0351-44D5-B7BC-AD51EB1A3F8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507"/>
          <a:stretch/>
        </p:blipFill>
        <p:spPr bwMode="auto">
          <a:xfrm>
            <a:off x="518824" y="195713"/>
            <a:ext cx="990600" cy="10946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E106D03-5326-476A-AB9A-BD8B3D816E75}"/>
              </a:ext>
            </a:extLst>
          </p:cNvPr>
          <p:cNvSpPr/>
          <p:nvPr/>
        </p:nvSpPr>
        <p:spPr>
          <a:xfrm>
            <a:off x="353795" y="9106464"/>
            <a:ext cx="6305265" cy="584775"/>
          </a:xfrm>
          <a:prstGeom prst="rect">
            <a:avLst/>
          </a:prstGeom>
        </p:spPr>
        <p:txBody>
          <a:bodyPr wrap="square">
            <a:spAutoFit/>
          </a:bodyPr>
          <a:lstStyle/>
          <a:p>
            <a:pPr algn="ctr"/>
            <a:r>
              <a:rPr lang="en-GB" sz="1600" b="1" dirty="0">
                <a:solidFill>
                  <a:srgbClr val="FF9900"/>
                </a:solidFill>
                <a:latin typeface="Century Gothic" panose="020B0502020202020204" pitchFamily="34" charset="0"/>
              </a:rPr>
              <a:t>Recommended Reading for Health &amp; Social Care</a:t>
            </a:r>
          </a:p>
          <a:p>
            <a:pPr algn="ctr"/>
            <a:r>
              <a:rPr lang="en-GB" sz="1600" b="1" dirty="0">
                <a:solidFill>
                  <a:srgbClr val="FF9900"/>
                </a:solidFill>
                <a:latin typeface="Century Gothic" panose="020B0502020202020204" pitchFamily="34" charset="0"/>
              </a:rPr>
              <a:t>Yes, some of these are also films, if you prefer!</a:t>
            </a:r>
          </a:p>
        </p:txBody>
      </p:sp>
      <p:pic>
        <p:nvPicPr>
          <p:cNvPr id="5128" name="Picture 8" descr="Collins Readers - Collins Readers – Pig-heart Boy: School edition">
            <a:extLst>
              <a:ext uri="{FF2B5EF4-FFF2-40B4-BE49-F238E27FC236}">
                <a16:creationId xmlns:a16="http://schemas.microsoft.com/office/drawing/2014/main" id="{77BB01F2-B0D9-4EE5-BF25-4BE467959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70" y="1960696"/>
            <a:ext cx="1245664" cy="1889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2" name="Picture 12" descr="This is Going to Hurt: Secret Diaries of a Junior Doctor: Amazon ...">
            <a:extLst>
              <a:ext uri="{FF2B5EF4-FFF2-40B4-BE49-F238E27FC236}">
                <a16:creationId xmlns:a16="http://schemas.microsoft.com/office/drawing/2014/main" id="{50E0B0E4-4A1D-4FBC-BD80-8B30F2350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869" y="1931959"/>
            <a:ext cx="1267329" cy="19465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4" name="Picture 14" descr="When Breath Becomes Air: Amazon.co.uk: Kalanithi, Paul: Books">
            <a:extLst>
              <a:ext uri="{FF2B5EF4-FFF2-40B4-BE49-F238E27FC236}">
                <a16:creationId xmlns:a16="http://schemas.microsoft.com/office/drawing/2014/main" id="{2D0831CF-9EE4-4482-B8E6-066E0CE31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860" y="1913012"/>
            <a:ext cx="1267329" cy="192884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7A9631-0E9E-4B9C-B9B4-AE5458057169}"/>
              </a:ext>
            </a:extLst>
          </p:cNvPr>
          <p:cNvPicPr>
            <a:picLocks noChangeAspect="1"/>
          </p:cNvPicPr>
          <p:nvPr/>
        </p:nvPicPr>
        <p:blipFill rotWithShape="1">
          <a:blip r:embed="rId6"/>
          <a:srcRect l="14286" r="9168"/>
          <a:stretch/>
        </p:blipFill>
        <p:spPr>
          <a:xfrm>
            <a:off x="623748" y="4647065"/>
            <a:ext cx="1350518" cy="1764315"/>
          </a:xfrm>
          <a:prstGeom prst="rect">
            <a:avLst/>
          </a:prstGeom>
          <a:ln>
            <a:noFill/>
          </a:ln>
          <a:effectLst>
            <a:outerShdw blurRad="292100" dist="139700" dir="2700000" algn="tl" rotWithShape="0">
              <a:srgbClr val="333333">
                <a:alpha val="65000"/>
              </a:srgbClr>
            </a:outerShdw>
          </a:effectLst>
        </p:spPr>
      </p:pic>
      <p:pic>
        <p:nvPicPr>
          <p:cNvPr id="5136" name="Picture 16" descr="Me Before You: The international bestselling phenomenon: Amazon.co ...">
            <a:extLst>
              <a:ext uri="{FF2B5EF4-FFF2-40B4-BE49-F238E27FC236}">
                <a16:creationId xmlns:a16="http://schemas.microsoft.com/office/drawing/2014/main" id="{45536378-14D2-40AB-8EDB-FB6CCCBE2B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4878" y="4635738"/>
            <a:ext cx="1134203" cy="1764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8" name="Picture 18" descr="The Fault in Our Stars: Amazon.co.uk: John Green: Books">
            <a:extLst>
              <a:ext uri="{FF2B5EF4-FFF2-40B4-BE49-F238E27FC236}">
                <a16:creationId xmlns:a16="http://schemas.microsoft.com/office/drawing/2014/main" id="{2CE8B1EC-F7C9-483B-89ED-FC5C0C22AF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0867" y="4654598"/>
            <a:ext cx="1146833" cy="1745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40" name="Picture 20" descr="The Story of Baby P: Setting the record straight: Amazon.co.uk ...">
            <a:extLst>
              <a:ext uri="{FF2B5EF4-FFF2-40B4-BE49-F238E27FC236}">
                <a16:creationId xmlns:a16="http://schemas.microsoft.com/office/drawing/2014/main" id="{9ECA68C8-73F2-4831-A8D3-EB15C83FE7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4608" y="4666100"/>
            <a:ext cx="1104547" cy="1733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44" name="Picture 24" descr="The Language of Kindness: A Nurse's Story eBook: Watson, Christie ...">
            <a:extLst>
              <a:ext uri="{FF2B5EF4-FFF2-40B4-BE49-F238E27FC236}">
                <a16:creationId xmlns:a16="http://schemas.microsoft.com/office/drawing/2014/main" id="{FF74FA63-D1F7-4DF8-AB28-8C40B77F65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4878" y="7214576"/>
            <a:ext cx="1167403" cy="17994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46" name="Picture 26" descr="I Am Malala: The Girl Who Stood Up for Education and Was Shot by ...">
            <a:extLst>
              <a:ext uri="{FF2B5EF4-FFF2-40B4-BE49-F238E27FC236}">
                <a16:creationId xmlns:a16="http://schemas.microsoft.com/office/drawing/2014/main" id="{A6ACA098-71B6-4442-A97E-CBDC50CC9B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704" y="7203743"/>
            <a:ext cx="1181168" cy="1774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43B70B7-DB59-D9C2-2CAD-C735F0C346DA}"/>
              </a:ext>
            </a:extLst>
          </p:cNvPr>
          <p:cNvPicPr>
            <a:picLocks noChangeAspect="1"/>
          </p:cNvPicPr>
          <p:nvPr/>
        </p:nvPicPr>
        <p:blipFill>
          <a:blip r:embed="rId12"/>
          <a:stretch>
            <a:fillRect/>
          </a:stretch>
        </p:blipFill>
        <p:spPr>
          <a:xfrm>
            <a:off x="716156" y="7168412"/>
            <a:ext cx="1288501" cy="184564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DCB6073-6391-5304-DB03-51F7CBDCB372}"/>
              </a:ext>
            </a:extLst>
          </p:cNvPr>
          <p:cNvPicPr>
            <a:picLocks noChangeAspect="1"/>
          </p:cNvPicPr>
          <p:nvPr/>
        </p:nvPicPr>
        <p:blipFill>
          <a:blip r:embed="rId13"/>
          <a:stretch>
            <a:fillRect/>
          </a:stretch>
        </p:blipFill>
        <p:spPr>
          <a:xfrm>
            <a:off x="2303547" y="1937283"/>
            <a:ext cx="1349170" cy="1928594"/>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48845BB8-6A16-1DD4-EF55-FBEB97D917F7}"/>
              </a:ext>
            </a:extLst>
          </p:cNvPr>
          <p:cNvSpPr txBox="1"/>
          <p:nvPr/>
        </p:nvSpPr>
        <p:spPr>
          <a:xfrm>
            <a:off x="1353867" y="218344"/>
            <a:ext cx="4436828" cy="707886"/>
          </a:xfrm>
          <a:prstGeom prst="rect">
            <a:avLst/>
          </a:prstGeom>
          <a:noFill/>
        </p:spPr>
        <p:txBody>
          <a:bodyPr wrap="square" rtlCol="0">
            <a:spAutoFit/>
          </a:bodyPr>
          <a:lstStyle/>
          <a:p>
            <a:r>
              <a:rPr lang="en-GB" sz="4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Dive into a book</a:t>
            </a:r>
          </a:p>
        </p:txBody>
      </p:sp>
      <p:pic>
        <p:nvPicPr>
          <p:cNvPr id="1026" name="Picture 2" descr="Scuba Diver Clipart PNG Images | PSD Free Download - Pikbest">
            <a:extLst>
              <a:ext uri="{FF2B5EF4-FFF2-40B4-BE49-F238E27FC236}">
                <a16:creationId xmlns:a16="http://schemas.microsoft.com/office/drawing/2014/main" id="{50F29811-B547-D949-C915-5C861F45AA1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30337" y="-131364"/>
            <a:ext cx="1696281" cy="16962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F62325F-1123-10EE-678B-7C64E05472A5}"/>
              </a:ext>
            </a:extLst>
          </p:cNvPr>
          <p:cNvPicPr>
            <a:picLocks noChangeAspect="1"/>
          </p:cNvPicPr>
          <p:nvPr/>
        </p:nvPicPr>
        <p:blipFill>
          <a:blip r:embed="rId15"/>
          <a:stretch>
            <a:fillRect/>
          </a:stretch>
        </p:blipFill>
        <p:spPr>
          <a:xfrm>
            <a:off x="5387659" y="7168411"/>
            <a:ext cx="1178653" cy="1767980"/>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8FE6C054-1791-F91D-5410-60B7C73CE5E8}"/>
              </a:ext>
            </a:extLst>
          </p:cNvPr>
          <p:cNvSpPr>
            <a:spLocks noGrp="1"/>
          </p:cNvSpPr>
          <p:nvPr>
            <p:ph type="sldNum" sz="quarter" idx="12"/>
          </p:nvPr>
        </p:nvSpPr>
        <p:spPr/>
        <p:txBody>
          <a:bodyPr/>
          <a:lstStyle/>
          <a:p>
            <a:r>
              <a:rPr lang="en-GB" dirty="0"/>
              <a:t>6</a:t>
            </a:r>
          </a:p>
        </p:txBody>
      </p:sp>
    </p:spTree>
    <p:extLst>
      <p:ext uri="{BB962C8B-B14F-4D97-AF65-F5344CB8AC3E}">
        <p14:creationId xmlns:p14="http://schemas.microsoft.com/office/powerpoint/2010/main" val="326347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408" y="790012"/>
            <a:ext cx="3041183" cy="615595"/>
          </a:xfrm>
        </p:spPr>
        <p:txBody>
          <a:bodyPr>
            <a:normAutofit fontScale="90000"/>
          </a:bodyPr>
          <a:lstStyle/>
          <a:p>
            <a:pPr algn="ctr"/>
            <a:r>
              <a:rPr lang="en-GB" sz="3600" b="1" dirty="0">
                <a:solidFill>
                  <a:srgbClr val="FF00FF"/>
                </a:solidFill>
                <a:latin typeface="Century Gothic" panose="020B0502020202020204" pitchFamily="34" charset="0"/>
              </a:rPr>
              <a:t>Social Media</a:t>
            </a:r>
          </a:p>
        </p:txBody>
      </p:sp>
      <p:sp>
        <p:nvSpPr>
          <p:cNvPr id="3" name="Slide Number Placeholder 2">
            <a:extLst>
              <a:ext uri="{FF2B5EF4-FFF2-40B4-BE49-F238E27FC236}">
                <a16:creationId xmlns:a16="http://schemas.microsoft.com/office/drawing/2014/main" id="{D113A6AF-57BE-434C-B599-25C1D866FD00}"/>
              </a:ext>
            </a:extLst>
          </p:cNvPr>
          <p:cNvSpPr>
            <a:spLocks noGrp="1"/>
          </p:cNvSpPr>
          <p:nvPr>
            <p:ph type="sldNum" sz="quarter" idx="12"/>
          </p:nvPr>
        </p:nvSpPr>
        <p:spPr/>
        <p:txBody>
          <a:bodyPr/>
          <a:lstStyle/>
          <a:p>
            <a:r>
              <a:rPr lang="en-GB" dirty="0"/>
              <a:t>7</a:t>
            </a:r>
          </a:p>
        </p:txBody>
      </p:sp>
      <p:pic>
        <p:nvPicPr>
          <p:cNvPr id="6" name="Picture 5" descr="A screenshot of a screenshot of a cell phone&#10;&#10;Description automatically generated with low confidence">
            <a:extLst>
              <a:ext uri="{FF2B5EF4-FFF2-40B4-BE49-F238E27FC236}">
                <a16:creationId xmlns:a16="http://schemas.microsoft.com/office/drawing/2014/main" id="{40CB37EE-CC2D-6C38-9135-F3708ED71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781" y="2374915"/>
            <a:ext cx="921639" cy="199813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2A78D25-0BE1-BDA2-D4D1-5C337CD4EE88}"/>
              </a:ext>
            </a:extLst>
          </p:cNvPr>
          <p:cNvPicPr>
            <a:picLocks noChangeAspect="1"/>
          </p:cNvPicPr>
          <p:nvPr/>
        </p:nvPicPr>
        <p:blipFill>
          <a:blip r:embed="rId3"/>
          <a:stretch>
            <a:fillRect/>
          </a:stretch>
        </p:blipFill>
        <p:spPr>
          <a:xfrm>
            <a:off x="668725" y="430395"/>
            <a:ext cx="918900" cy="1116986"/>
          </a:xfrm>
          <a:prstGeom prst="rect">
            <a:avLst/>
          </a:prstGeom>
        </p:spPr>
      </p:pic>
      <p:sp>
        <p:nvSpPr>
          <p:cNvPr id="23" name="TextBox 22">
            <a:extLst>
              <a:ext uri="{FF2B5EF4-FFF2-40B4-BE49-F238E27FC236}">
                <a16:creationId xmlns:a16="http://schemas.microsoft.com/office/drawing/2014/main" id="{765142B6-C2CD-D350-9EC4-2D06310DDDBC}"/>
              </a:ext>
            </a:extLst>
          </p:cNvPr>
          <p:cNvSpPr txBox="1"/>
          <p:nvPr/>
        </p:nvSpPr>
        <p:spPr>
          <a:xfrm>
            <a:off x="680146" y="1575679"/>
            <a:ext cx="918900" cy="276999"/>
          </a:xfrm>
          <a:prstGeom prst="rect">
            <a:avLst/>
          </a:prstGeom>
          <a:noFill/>
        </p:spPr>
        <p:txBody>
          <a:bodyPr wrap="square" rtlCol="0">
            <a:spAutoFit/>
          </a:bodyPr>
          <a:lstStyle/>
          <a:p>
            <a:pPr algn="ctr"/>
            <a:r>
              <a:rPr lang="en-GB" sz="1200" b="1" i="1" dirty="0">
                <a:latin typeface="Century Gothic" panose="020B0502020202020204" pitchFamily="34" charset="0"/>
              </a:rPr>
              <a:t>Follow</a:t>
            </a:r>
          </a:p>
        </p:txBody>
      </p:sp>
      <p:pic>
        <p:nvPicPr>
          <p:cNvPr id="25" name="Picture 24" descr="A screenshot of a video chat&#10;&#10;Description automatically generated with low confidence">
            <a:extLst>
              <a:ext uri="{FF2B5EF4-FFF2-40B4-BE49-F238E27FC236}">
                <a16:creationId xmlns:a16="http://schemas.microsoft.com/office/drawing/2014/main" id="{56E5AD15-C435-617A-B466-47C30C318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453" y="2374889"/>
            <a:ext cx="921639" cy="1998133"/>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04D6F2E9-BF76-4F10-567D-39A720FE5A27}"/>
              </a:ext>
            </a:extLst>
          </p:cNvPr>
          <p:cNvSpPr txBox="1"/>
          <p:nvPr/>
        </p:nvSpPr>
        <p:spPr>
          <a:xfrm>
            <a:off x="1730096" y="2072610"/>
            <a:ext cx="1617132" cy="276999"/>
          </a:xfrm>
          <a:prstGeom prst="rect">
            <a:avLst/>
          </a:prstGeom>
          <a:noFill/>
        </p:spPr>
        <p:txBody>
          <a:bodyPr wrap="square" rtlCol="0">
            <a:spAutoFit/>
          </a:bodyPr>
          <a:lstStyle/>
          <a:p>
            <a:pPr algn="ctr"/>
            <a:r>
              <a:rPr lang="en-GB" sz="1200" b="1" i="1" dirty="0">
                <a:latin typeface="Century Gothic" panose="020B0502020202020204" pitchFamily="34" charset="0"/>
              </a:rPr>
              <a:t>@beautifulnursing</a:t>
            </a:r>
          </a:p>
        </p:txBody>
      </p:sp>
      <p:sp>
        <p:nvSpPr>
          <p:cNvPr id="31" name="TextBox 30">
            <a:extLst>
              <a:ext uri="{FF2B5EF4-FFF2-40B4-BE49-F238E27FC236}">
                <a16:creationId xmlns:a16="http://schemas.microsoft.com/office/drawing/2014/main" id="{2A45ABB0-EE02-A455-D843-F2EAFC440A04}"/>
              </a:ext>
            </a:extLst>
          </p:cNvPr>
          <p:cNvSpPr txBox="1"/>
          <p:nvPr/>
        </p:nvSpPr>
        <p:spPr>
          <a:xfrm>
            <a:off x="204346" y="2097916"/>
            <a:ext cx="1366838" cy="276999"/>
          </a:xfrm>
          <a:prstGeom prst="rect">
            <a:avLst/>
          </a:prstGeom>
          <a:noFill/>
        </p:spPr>
        <p:txBody>
          <a:bodyPr wrap="square" rtlCol="0">
            <a:spAutoFit/>
          </a:bodyPr>
          <a:lstStyle/>
          <a:p>
            <a:pPr algn="ctr"/>
            <a:r>
              <a:rPr lang="en-GB" sz="1200" b="1" i="1" dirty="0">
                <a:latin typeface="Century Gothic" panose="020B0502020202020204" pitchFamily="34" charset="0"/>
              </a:rPr>
              <a:t>@midwifemama</a:t>
            </a:r>
          </a:p>
        </p:txBody>
      </p:sp>
      <p:sp>
        <p:nvSpPr>
          <p:cNvPr id="33" name="TextBox 32">
            <a:extLst>
              <a:ext uri="{FF2B5EF4-FFF2-40B4-BE49-F238E27FC236}">
                <a16:creationId xmlns:a16="http://schemas.microsoft.com/office/drawing/2014/main" id="{466CDA69-9B79-3303-9421-59C8467BB4C0}"/>
              </a:ext>
            </a:extLst>
          </p:cNvPr>
          <p:cNvSpPr txBox="1"/>
          <p:nvPr/>
        </p:nvSpPr>
        <p:spPr>
          <a:xfrm>
            <a:off x="5285759" y="1563122"/>
            <a:ext cx="918900" cy="276999"/>
          </a:xfrm>
          <a:prstGeom prst="rect">
            <a:avLst/>
          </a:prstGeom>
          <a:noFill/>
        </p:spPr>
        <p:txBody>
          <a:bodyPr wrap="square" rtlCol="0">
            <a:spAutoFit/>
          </a:bodyPr>
          <a:lstStyle/>
          <a:p>
            <a:pPr algn="ctr"/>
            <a:r>
              <a:rPr lang="en-GB" sz="1200" b="1" i="1" dirty="0">
                <a:latin typeface="Century Gothic" panose="020B0502020202020204" pitchFamily="34" charset="0"/>
              </a:rPr>
              <a:t>Follow</a:t>
            </a:r>
          </a:p>
        </p:txBody>
      </p:sp>
      <p:pic>
        <p:nvPicPr>
          <p:cNvPr id="40" name="Picture 39">
            <a:extLst>
              <a:ext uri="{FF2B5EF4-FFF2-40B4-BE49-F238E27FC236}">
                <a16:creationId xmlns:a16="http://schemas.microsoft.com/office/drawing/2014/main" id="{3834F69C-B3D9-97AF-1687-FF98B7CB1965}"/>
              </a:ext>
            </a:extLst>
          </p:cNvPr>
          <p:cNvPicPr>
            <a:picLocks noChangeAspect="1"/>
          </p:cNvPicPr>
          <p:nvPr/>
        </p:nvPicPr>
        <p:blipFill>
          <a:blip r:embed="rId5"/>
          <a:stretch>
            <a:fillRect/>
          </a:stretch>
        </p:blipFill>
        <p:spPr>
          <a:xfrm>
            <a:off x="348370" y="7693577"/>
            <a:ext cx="2373049" cy="1273487"/>
          </a:xfrm>
          <a:prstGeom prst="rect">
            <a:avLst/>
          </a:prstGeom>
        </p:spPr>
      </p:pic>
      <p:pic>
        <p:nvPicPr>
          <p:cNvPr id="43" name="Picture 42">
            <a:extLst>
              <a:ext uri="{FF2B5EF4-FFF2-40B4-BE49-F238E27FC236}">
                <a16:creationId xmlns:a16="http://schemas.microsoft.com/office/drawing/2014/main" id="{4230F480-96E0-FAEC-898A-8BD9062CF256}"/>
              </a:ext>
            </a:extLst>
          </p:cNvPr>
          <p:cNvPicPr>
            <a:picLocks noChangeAspect="1"/>
          </p:cNvPicPr>
          <p:nvPr/>
        </p:nvPicPr>
        <p:blipFill>
          <a:blip r:embed="rId6"/>
          <a:stretch>
            <a:fillRect/>
          </a:stretch>
        </p:blipFill>
        <p:spPr>
          <a:xfrm>
            <a:off x="339250" y="7294633"/>
            <a:ext cx="1036410" cy="312447"/>
          </a:xfrm>
          <a:prstGeom prst="rect">
            <a:avLst/>
          </a:prstGeom>
        </p:spPr>
      </p:pic>
      <p:sp>
        <p:nvSpPr>
          <p:cNvPr id="44" name="TextBox 43">
            <a:extLst>
              <a:ext uri="{FF2B5EF4-FFF2-40B4-BE49-F238E27FC236}">
                <a16:creationId xmlns:a16="http://schemas.microsoft.com/office/drawing/2014/main" id="{AA04A621-A10A-6DAB-0134-8CF3873969C2}"/>
              </a:ext>
            </a:extLst>
          </p:cNvPr>
          <p:cNvSpPr txBox="1"/>
          <p:nvPr/>
        </p:nvSpPr>
        <p:spPr>
          <a:xfrm>
            <a:off x="2999843" y="7373000"/>
            <a:ext cx="1806579" cy="276999"/>
          </a:xfrm>
          <a:prstGeom prst="rect">
            <a:avLst/>
          </a:prstGeom>
          <a:noFill/>
        </p:spPr>
        <p:txBody>
          <a:bodyPr wrap="square" rtlCol="0">
            <a:spAutoFit/>
          </a:bodyPr>
          <a:lstStyle/>
          <a:p>
            <a:pPr algn="ctr"/>
            <a:r>
              <a:rPr lang="en-GB" sz="1200" b="1" i="1" dirty="0">
                <a:latin typeface="Century Gothic" panose="020B0502020202020204" pitchFamily="34" charset="0"/>
              </a:rPr>
              <a:t>@nursezara_uk</a:t>
            </a:r>
          </a:p>
        </p:txBody>
      </p:sp>
      <p:sp>
        <p:nvSpPr>
          <p:cNvPr id="47" name="TextBox 46">
            <a:extLst>
              <a:ext uri="{FF2B5EF4-FFF2-40B4-BE49-F238E27FC236}">
                <a16:creationId xmlns:a16="http://schemas.microsoft.com/office/drawing/2014/main" id="{16A73A83-EEFE-248E-CFCF-C417E99306E7}"/>
              </a:ext>
            </a:extLst>
          </p:cNvPr>
          <p:cNvSpPr txBox="1"/>
          <p:nvPr/>
        </p:nvSpPr>
        <p:spPr>
          <a:xfrm>
            <a:off x="1139596" y="7357710"/>
            <a:ext cx="1806579" cy="276999"/>
          </a:xfrm>
          <a:prstGeom prst="rect">
            <a:avLst/>
          </a:prstGeom>
          <a:noFill/>
        </p:spPr>
        <p:txBody>
          <a:bodyPr wrap="square" rtlCol="0">
            <a:spAutoFit/>
          </a:bodyPr>
          <a:lstStyle/>
          <a:p>
            <a:pPr algn="ctr"/>
            <a:r>
              <a:rPr lang="en-GB" sz="1200" b="1" i="1" dirty="0">
                <a:latin typeface="Century Gothic" panose="020B0502020202020204" pitchFamily="34" charset="0"/>
              </a:rPr>
              <a:t>Nurses.co.uk</a:t>
            </a:r>
          </a:p>
        </p:txBody>
      </p:sp>
      <p:pic>
        <p:nvPicPr>
          <p:cNvPr id="52" name="Picture 51">
            <a:extLst>
              <a:ext uri="{FF2B5EF4-FFF2-40B4-BE49-F238E27FC236}">
                <a16:creationId xmlns:a16="http://schemas.microsoft.com/office/drawing/2014/main" id="{5CBDBEF3-7742-B01A-4C2E-A38E1851DC9A}"/>
              </a:ext>
            </a:extLst>
          </p:cNvPr>
          <p:cNvPicPr>
            <a:picLocks noChangeAspect="1"/>
          </p:cNvPicPr>
          <p:nvPr/>
        </p:nvPicPr>
        <p:blipFill>
          <a:blip r:embed="rId7"/>
          <a:stretch>
            <a:fillRect/>
          </a:stretch>
        </p:blipFill>
        <p:spPr>
          <a:xfrm>
            <a:off x="2915526" y="7693577"/>
            <a:ext cx="2072986" cy="1273487"/>
          </a:xfrm>
          <a:prstGeom prst="rect">
            <a:avLst/>
          </a:prstGeom>
        </p:spPr>
      </p:pic>
      <p:pic>
        <p:nvPicPr>
          <p:cNvPr id="54" name="Picture 53" descr="A screenshot of a video chat&#10;&#10;Description automatically generated with low confidence">
            <a:extLst>
              <a:ext uri="{FF2B5EF4-FFF2-40B4-BE49-F238E27FC236}">
                <a16:creationId xmlns:a16="http://schemas.microsoft.com/office/drawing/2014/main" id="{39CC0E5B-3D53-5843-B7BB-E3F0132E41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9126" y="2303698"/>
            <a:ext cx="921638" cy="1998132"/>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273E906A-D2AE-718F-8EAB-5454322EF607}"/>
              </a:ext>
            </a:extLst>
          </p:cNvPr>
          <p:cNvSpPr txBox="1"/>
          <p:nvPr/>
        </p:nvSpPr>
        <p:spPr>
          <a:xfrm>
            <a:off x="204346" y="4546957"/>
            <a:ext cx="1406120" cy="461665"/>
          </a:xfrm>
          <a:prstGeom prst="rect">
            <a:avLst/>
          </a:prstGeom>
          <a:noFill/>
        </p:spPr>
        <p:txBody>
          <a:bodyPr wrap="square" rtlCol="0">
            <a:spAutoFit/>
          </a:bodyPr>
          <a:lstStyle/>
          <a:p>
            <a:pPr algn="ctr"/>
            <a:r>
              <a:rPr lang="en-GB" sz="1200" b="1" i="1" dirty="0">
                <a:latin typeface="Century Gothic" panose="020B0502020202020204" pitchFamily="34" charset="0"/>
              </a:rPr>
              <a:t>@instituteofhumananatomy</a:t>
            </a:r>
          </a:p>
        </p:txBody>
      </p:sp>
      <p:sp>
        <p:nvSpPr>
          <p:cNvPr id="56" name="TextBox 55">
            <a:extLst>
              <a:ext uri="{FF2B5EF4-FFF2-40B4-BE49-F238E27FC236}">
                <a16:creationId xmlns:a16="http://schemas.microsoft.com/office/drawing/2014/main" id="{EAE107D9-7C87-4DB6-AE29-00AAE70478C5}"/>
              </a:ext>
            </a:extLst>
          </p:cNvPr>
          <p:cNvSpPr txBox="1"/>
          <p:nvPr/>
        </p:nvSpPr>
        <p:spPr>
          <a:xfrm>
            <a:off x="3401379" y="2024394"/>
            <a:ext cx="1617132" cy="276999"/>
          </a:xfrm>
          <a:prstGeom prst="rect">
            <a:avLst/>
          </a:prstGeom>
          <a:noFill/>
        </p:spPr>
        <p:txBody>
          <a:bodyPr wrap="square" rtlCol="0">
            <a:spAutoFit/>
          </a:bodyPr>
          <a:lstStyle/>
          <a:p>
            <a:pPr algn="ctr"/>
            <a:r>
              <a:rPr lang="en-GB" sz="1200" b="1" i="1" dirty="0">
                <a:latin typeface="Century Gothic" panose="020B0502020202020204" pitchFamily="34" charset="0"/>
              </a:rPr>
              <a:t>@leilaincredible</a:t>
            </a:r>
          </a:p>
        </p:txBody>
      </p:sp>
      <p:pic>
        <p:nvPicPr>
          <p:cNvPr id="58" name="Picture 57" descr="A screenshot of a social media post&#10;&#10;Description automatically generated with medium confidence">
            <a:extLst>
              <a:ext uri="{FF2B5EF4-FFF2-40B4-BE49-F238E27FC236}">
                <a16:creationId xmlns:a16="http://schemas.microsoft.com/office/drawing/2014/main" id="{106BFE31-E8B9-5026-B524-0C9546F720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8074" y="2337760"/>
            <a:ext cx="933311" cy="2023439"/>
          </a:xfrm>
          <a:prstGeom prst="rect">
            <a:avLst/>
          </a:prstGeom>
          <a:ln>
            <a:noFill/>
          </a:ln>
          <a:effectLst>
            <a:outerShdw blurRad="292100" dist="139700" dir="2700000" algn="tl" rotWithShape="0">
              <a:srgbClr val="333333">
                <a:alpha val="65000"/>
              </a:srgbClr>
            </a:outerShdw>
          </a:effectLst>
        </p:spPr>
      </p:pic>
      <p:sp>
        <p:nvSpPr>
          <p:cNvPr id="59" name="TextBox 58">
            <a:extLst>
              <a:ext uri="{FF2B5EF4-FFF2-40B4-BE49-F238E27FC236}">
                <a16:creationId xmlns:a16="http://schemas.microsoft.com/office/drawing/2014/main" id="{2E15BE9F-90A6-6F84-8C8E-B94CA4087D88}"/>
              </a:ext>
            </a:extLst>
          </p:cNvPr>
          <p:cNvSpPr txBox="1"/>
          <p:nvPr/>
        </p:nvSpPr>
        <p:spPr>
          <a:xfrm>
            <a:off x="4806422" y="2072610"/>
            <a:ext cx="1617132" cy="276999"/>
          </a:xfrm>
          <a:prstGeom prst="rect">
            <a:avLst/>
          </a:prstGeom>
          <a:noFill/>
        </p:spPr>
        <p:txBody>
          <a:bodyPr wrap="square" rtlCol="0">
            <a:spAutoFit/>
          </a:bodyPr>
          <a:lstStyle/>
          <a:p>
            <a:pPr algn="ctr"/>
            <a:r>
              <a:rPr lang="en-GB" sz="1200" b="1" i="1" dirty="0">
                <a:latin typeface="Century Gothic" panose="020B0502020202020204" pitchFamily="34" charset="0"/>
              </a:rPr>
              <a:t>@dr.karanr</a:t>
            </a:r>
          </a:p>
        </p:txBody>
      </p:sp>
      <p:sp>
        <p:nvSpPr>
          <p:cNvPr id="60" name="TextBox 59">
            <a:extLst>
              <a:ext uri="{FF2B5EF4-FFF2-40B4-BE49-F238E27FC236}">
                <a16:creationId xmlns:a16="http://schemas.microsoft.com/office/drawing/2014/main" id="{B9202948-7FF0-32D5-27ED-06064F1F59C1}"/>
              </a:ext>
            </a:extLst>
          </p:cNvPr>
          <p:cNvSpPr txBox="1"/>
          <p:nvPr/>
        </p:nvSpPr>
        <p:spPr>
          <a:xfrm>
            <a:off x="1764706" y="4635701"/>
            <a:ext cx="1617132" cy="276999"/>
          </a:xfrm>
          <a:prstGeom prst="rect">
            <a:avLst/>
          </a:prstGeom>
          <a:noFill/>
        </p:spPr>
        <p:txBody>
          <a:bodyPr wrap="square" rtlCol="0">
            <a:spAutoFit/>
          </a:bodyPr>
          <a:lstStyle/>
          <a:p>
            <a:pPr algn="ctr"/>
            <a:r>
              <a:rPr lang="en-GB" sz="1200" b="1" i="1" dirty="0">
                <a:latin typeface="Century Gothic" panose="020B0502020202020204" pitchFamily="34" charset="0"/>
              </a:rPr>
              <a:t>@lubdubsblog</a:t>
            </a:r>
          </a:p>
        </p:txBody>
      </p:sp>
      <p:pic>
        <p:nvPicPr>
          <p:cNvPr id="62" name="Picture 61" descr="A screenshot of a screenshot of a heart&#10;&#10;Description automatically generated with low confidence">
            <a:extLst>
              <a:ext uri="{FF2B5EF4-FFF2-40B4-BE49-F238E27FC236}">
                <a16:creationId xmlns:a16="http://schemas.microsoft.com/office/drawing/2014/main" id="{A50DF2DB-6058-59F2-4ED7-33F656BED6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9166" y="4963336"/>
            <a:ext cx="931051" cy="2018537"/>
          </a:xfrm>
          <a:prstGeom prst="rect">
            <a:avLst/>
          </a:prstGeom>
          <a:ln>
            <a:noFill/>
          </a:ln>
          <a:effectLst>
            <a:outerShdw blurRad="292100" dist="139700" dir="2700000" algn="tl" rotWithShape="0">
              <a:srgbClr val="333333">
                <a:alpha val="65000"/>
              </a:srgbClr>
            </a:outerShdw>
          </a:effectLst>
        </p:spPr>
      </p:pic>
      <p:pic>
        <p:nvPicPr>
          <p:cNvPr id="3072" name="Picture 3071" descr="A screenshot of a video chat&#10;&#10;Description automatically generated with medium confidence">
            <a:extLst>
              <a:ext uri="{FF2B5EF4-FFF2-40B4-BE49-F238E27FC236}">
                <a16:creationId xmlns:a16="http://schemas.microsoft.com/office/drawing/2014/main" id="{9E6862F2-96EA-A3E3-518E-454CAA1D52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91670" y="4963336"/>
            <a:ext cx="921638" cy="1998131"/>
          </a:xfrm>
          <a:prstGeom prst="rect">
            <a:avLst/>
          </a:prstGeom>
          <a:ln>
            <a:noFill/>
          </a:ln>
          <a:effectLst>
            <a:outerShdw blurRad="292100" dist="139700" dir="2700000" algn="tl" rotWithShape="0">
              <a:srgbClr val="333333">
                <a:alpha val="65000"/>
              </a:srgbClr>
            </a:outerShdw>
          </a:effectLst>
        </p:spPr>
      </p:pic>
      <p:sp>
        <p:nvSpPr>
          <p:cNvPr id="3073" name="TextBox 3072">
            <a:extLst>
              <a:ext uri="{FF2B5EF4-FFF2-40B4-BE49-F238E27FC236}">
                <a16:creationId xmlns:a16="http://schemas.microsoft.com/office/drawing/2014/main" id="{87C10D9B-BADD-1A05-848C-86F782C6A7B4}"/>
              </a:ext>
            </a:extLst>
          </p:cNvPr>
          <p:cNvSpPr txBox="1"/>
          <p:nvPr/>
        </p:nvSpPr>
        <p:spPr>
          <a:xfrm>
            <a:off x="3347228" y="4665135"/>
            <a:ext cx="1617132" cy="276999"/>
          </a:xfrm>
          <a:prstGeom prst="rect">
            <a:avLst/>
          </a:prstGeom>
          <a:noFill/>
        </p:spPr>
        <p:txBody>
          <a:bodyPr wrap="square" rtlCol="0">
            <a:spAutoFit/>
          </a:bodyPr>
          <a:lstStyle/>
          <a:p>
            <a:pPr algn="ctr"/>
            <a:r>
              <a:rPr lang="en-GB" sz="1200" b="1" i="1" dirty="0">
                <a:latin typeface="Century Gothic" panose="020B0502020202020204" pitchFamily="34" charset="0"/>
              </a:rPr>
              <a:t>@nhsuk</a:t>
            </a:r>
          </a:p>
        </p:txBody>
      </p:sp>
      <p:pic>
        <p:nvPicPr>
          <p:cNvPr id="3075" name="Picture 3074" descr="A screenshot of a social media post&#10;&#10;Description automatically generated with low confidence">
            <a:extLst>
              <a:ext uri="{FF2B5EF4-FFF2-40B4-BE49-F238E27FC236}">
                <a16:creationId xmlns:a16="http://schemas.microsoft.com/office/drawing/2014/main" id="{A70A8508-E024-1BBC-317A-9ED9AB44690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370" y="4979422"/>
            <a:ext cx="931050" cy="2018537"/>
          </a:xfrm>
          <a:prstGeom prst="rect">
            <a:avLst/>
          </a:prstGeom>
          <a:ln>
            <a:noFill/>
          </a:ln>
          <a:effectLst>
            <a:outerShdw blurRad="292100" dist="139700" dir="2700000" algn="tl" rotWithShape="0">
              <a:srgbClr val="333333">
                <a:alpha val="65000"/>
              </a:srgbClr>
            </a:outerShdw>
          </a:effectLst>
        </p:spPr>
      </p:pic>
      <p:pic>
        <p:nvPicPr>
          <p:cNvPr id="3077" name="Picture 3076" descr="A screenshot of a video chat&#10;&#10;Description automatically generated with low confidence">
            <a:extLst>
              <a:ext uri="{FF2B5EF4-FFF2-40B4-BE49-F238E27FC236}">
                <a16:creationId xmlns:a16="http://schemas.microsoft.com/office/drawing/2014/main" id="{9112C58B-DB0B-55DA-ABAE-15E206B0F9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85759" y="4963336"/>
            <a:ext cx="907432" cy="1967332"/>
          </a:xfrm>
          <a:prstGeom prst="rect">
            <a:avLst/>
          </a:prstGeom>
        </p:spPr>
      </p:pic>
      <p:sp>
        <p:nvSpPr>
          <p:cNvPr id="3079" name="TextBox 3078">
            <a:extLst>
              <a:ext uri="{FF2B5EF4-FFF2-40B4-BE49-F238E27FC236}">
                <a16:creationId xmlns:a16="http://schemas.microsoft.com/office/drawing/2014/main" id="{F326A3B9-1F21-0658-C545-7228778CE7C6}"/>
              </a:ext>
            </a:extLst>
          </p:cNvPr>
          <p:cNvSpPr txBox="1"/>
          <p:nvPr/>
        </p:nvSpPr>
        <p:spPr>
          <a:xfrm>
            <a:off x="5062494" y="4534872"/>
            <a:ext cx="1324019" cy="461665"/>
          </a:xfrm>
          <a:prstGeom prst="rect">
            <a:avLst/>
          </a:prstGeom>
          <a:noFill/>
        </p:spPr>
        <p:txBody>
          <a:bodyPr wrap="square" rtlCol="0">
            <a:spAutoFit/>
          </a:bodyPr>
          <a:lstStyle/>
          <a:p>
            <a:pPr algn="ctr"/>
            <a:r>
              <a:rPr lang="en-GB" sz="1200" b="1" i="1" dirty="0">
                <a:latin typeface="Century Gothic" panose="020B0502020202020204" pitchFamily="34" charset="0"/>
              </a:rPr>
              <a:t>@alliedhealthcareforme</a:t>
            </a:r>
          </a:p>
        </p:txBody>
      </p:sp>
      <p:sp>
        <p:nvSpPr>
          <p:cNvPr id="3080" name="TextBox 3079">
            <a:extLst>
              <a:ext uri="{FF2B5EF4-FFF2-40B4-BE49-F238E27FC236}">
                <a16:creationId xmlns:a16="http://schemas.microsoft.com/office/drawing/2014/main" id="{2EF7125F-A400-083B-4D7E-819E7DB9251A}"/>
              </a:ext>
            </a:extLst>
          </p:cNvPr>
          <p:cNvSpPr txBox="1"/>
          <p:nvPr/>
        </p:nvSpPr>
        <p:spPr>
          <a:xfrm>
            <a:off x="5182620" y="7406743"/>
            <a:ext cx="1113709" cy="1600438"/>
          </a:xfrm>
          <a:prstGeom prst="rect">
            <a:avLst/>
          </a:prstGeom>
          <a:solidFill>
            <a:schemeClr val="bg1"/>
          </a:solidFill>
          <a:ln>
            <a:solidFill>
              <a:srgbClr val="C00000"/>
            </a:solidFill>
          </a:ln>
        </p:spPr>
        <p:txBody>
          <a:bodyPr wrap="square" rtlCol="0">
            <a:spAutoFit/>
          </a:bodyPr>
          <a:lstStyle/>
          <a:p>
            <a:r>
              <a:rPr lang="en-GB" sz="1400" b="1" dirty="0">
                <a:latin typeface="Century Gothic" panose="020B0502020202020204" pitchFamily="34" charset="0"/>
              </a:rPr>
              <a:t>If you have any others, you think are good, let us know </a:t>
            </a:r>
            <a:r>
              <a:rPr lang="en-GB" sz="1400" b="1" dirty="0">
                <a:latin typeface="Century Gothic" panose="020B0502020202020204" pitchFamily="34" charset="0"/>
                <a:sym typeface="Wingdings" panose="05000000000000000000" pitchFamily="2" charset="2"/>
              </a:rPr>
              <a:t></a:t>
            </a:r>
            <a:endParaRPr lang="en-GB" sz="1400" b="1" dirty="0">
              <a:latin typeface="Century Gothic" panose="020B0502020202020204" pitchFamily="34" charset="0"/>
            </a:endParaRPr>
          </a:p>
        </p:txBody>
      </p:sp>
      <p:pic>
        <p:nvPicPr>
          <p:cNvPr id="5" name="Picture 4">
            <a:extLst>
              <a:ext uri="{FF2B5EF4-FFF2-40B4-BE49-F238E27FC236}">
                <a16:creationId xmlns:a16="http://schemas.microsoft.com/office/drawing/2014/main" id="{ADE9D2CF-B24C-000F-B5FD-DDA0C66156A5}"/>
              </a:ext>
            </a:extLst>
          </p:cNvPr>
          <p:cNvPicPr>
            <a:picLocks noChangeAspect="1"/>
          </p:cNvPicPr>
          <p:nvPr/>
        </p:nvPicPr>
        <p:blipFill>
          <a:blip r:embed="rId14"/>
          <a:stretch>
            <a:fillRect/>
          </a:stretch>
        </p:blipFill>
        <p:spPr>
          <a:xfrm>
            <a:off x="5183458" y="442199"/>
            <a:ext cx="1131429" cy="1116986"/>
          </a:xfrm>
          <a:prstGeom prst="roundRect">
            <a:avLst/>
          </a:prstGeom>
        </p:spPr>
      </p:pic>
    </p:spTree>
    <p:extLst>
      <p:ext uri="{BB962C8B-B14F-4D97-AF65-F5344CB8AC3E}">
        <p14:creationId xmlns:p14="http://schemas.microsoft.com/office/powerpoint/2010/main" val="350359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F02B-B226-4654-A0EB-D38F3C4C1BE9}"/>
              </a:ext>
            </a:extLst>
          </p:cNvPr>
          <p:cNvSpPr>
            <a:spLocks noGrp="1"/>
          </p:cNvSpPr>
          <p:nvPr>
            <p:ph type="title"/>
          </p:nvPr>
        </p:nvSpPr>
        <p:spPr>
          <a:xfrm>
            <a:off x="166687" y="451205"/>
            <a:ext cx="4119563" cy="1129945"/>
          </a:xfrm>
        </p:spPr>
        <p:txBody>
          <a:bodyPr/>
          <a:lstStyle/>
          <a:p>
            <a:r>
              <a:rPr lang="en-GB" b="1" dirty="0">
                <a:solidFill>
                  <a:srgbClr val="0070C0"/>
                </a:solidFill>
                <a:latin typeface="Century Gothic" panose="020B0502020202020204" pitchFamily="34" charset="0"/>
              </a:rPr>
              <a:t>Health and Social Care in the Media</a:t>
            </a:r>
          </a:p>
        </p:txBody>
      </p:sp>
      <p:sp>
        <p:nvSpPr>
          <p:cNvPr id="3" name="Content Placeholder 2">
            <a:extLst>
              <a:ext uri="{FF2B5EF4-FFF2-40B4-BE49-F238E27FC236}">
                <a16:creationId xmlns:a16="http://schemas.microsoft.com/office/drawing/2014/main" id="{E967B901-08C8-476F-98CA-8C9BB14803E8}"/>
              </a:ext>
            </a:extLst>
          </p:cNvPr>
          <p:cNvSpPr>
            <a:spLocks noGrp="1"/>
          </p:cNvSpPr>
          <p:nvPr>
            <p:ph idx="1"/>
          </p:nvPr>
        </p:nvSpPr>
        <p:spPr>
          <a:xfrm>
            <a:off x="302150" y="1666871"/>
            <a:ext cx="6249726" cy="5781679"/>
          </a:xfrm>
        </p:spPr>
        <p:txBody>
          <a:bodyPr>
            <a:normAutofit fontScale="62500" lnSpcReduction="20000"/>
          </a:bodyPr>
          <a:lstStyle/>
          <a:p>
            <a:pPr marL="0" indent="0">
              <a:lnSpc>
                <a:spcPct val="120000"/>
              </a:lnSpc>
              <a:buNone/>
            </a:pPr>
            <a:r>
              <a:rPr lang="en-GB" dirty="0">
                <a:latin typeface="Calibri" panose="020F0502020204030204" pitchFamily="34" charset="0"/>
                <a:ea typeface="Calibri" panose="020F0502020204030204" pitchFamily="34" charset="0"/>
                <a:cs typeface="Calibri" panose="020F0502020204030204" pitchFamily="34" charset="0"/>
              </a:rPr>
              <a:t>It is important to have a </a:t>
            </a:r>
            <a:r>
              <a:rPr lang="en-GB" b="1" i="1" dirty="0">
                <a:latin typeface="Calibri" panose="020F0502020204030204" pitchFamily="34" charset="0"/>
                <a:ea typeface="Calibri" panose="020F0502020204030204" pitchFamily="34" charset="0"/>
                <a:cs typeface="Calibri" panose="020F0502020204030204" pitchFamily="34" charset="0"/>
              </a:rPr>
              <a:t>broad understanding </a:t>
            </a:r>
            <a:r>
              <a:rPr lang="en-GB" dirty="0">
                <a:latin typeface="Calibri" panose="020F0502020204030204" pitchFamily="34" charset="0"/>
                <a:ea typeface="Calibri" panose="020F0502020204030204" pitchFamily="34" charset="0"/>
                <a:cs typeface="Calibri" panose="020F0502020204030204" pitchFamily="34" charset="0"/>
              </a:rPr>
              <a:t>of health care and social issues which affect services and professionals working for the NHS. One way of raising your awareness is to </a:t>
            </a:r>
            <a:r>
              <a:rPr lang="en-GB" b="1" i="1" dirty="0">
                <a:latin typeface="Calibri" panose="020F0502020204030204" pitchFamily="34" charset="0"/>
                <a:ea typeface="Calibri" panose="020F0502020204030204" pitchFamily="34" charset="0"/>
                <a:cs typeface="Calibri" panose="020F0502020204030204" pitchFamily="34" charset="0"/>
              </a:rPr>
              <a:t>prepare you before your course </a:t>
            </a:r>
            <a:r>
              <a:rPr lang="en-GB" dirty="0">
                <a:latin typeface="Calibri" panose="020F0502020204030204" pitchFamily="34" charset="0"/>
                <a:ea typeface="Calibri" panose="020F0502020204030204" pitchFamily="34" charset="0"/>
                <a:cs typeface="Calibri" panose="020F0502020204030204" pitchFamily="34" charset="0"/>
              </a:rPr>
              <a:t>starts with summer learning using different forms of media. </a:t>
            </a:r>
          </a:p>
          <a:p>
            <a:pPr marL="0" indent="0">
              <a:lnSpc>
                <a:spcPct val="120000"/>
              </a:lnSpc>
              <a:buNone/>
            </a:pPr>
            <a:r>
              <a:rPr lang="en-GB" dirty="0">
                <a:latin typeface="Calibri" panose="020F0502020204030204" pitchFamily="34" charset="0"/>
                <a:ea typeface="Calibri" panose="020F0502020204030204" pitchFamily="34" charset="0"/>
                <a:cs typeface="Calibri" panose="020F0502020204030204" pitchFamily="34" charset="0"/>
              </a:rPr>
              <a:t>Your task is to pick… </a:t>
            </a:r>
          </a:p>
          <a:p>
            <a:pPr marL="0" indent="0">
              <a:lnSpc>
                <a:spcPct val="120000"/>
              </a:lnSpc>
              <a:buNone/>
            </a:pPr>
            <a:r>
              <a:rPr lang="en-GB" dirty="0">
                <a:latin typeface="Calibri" panose="020F0502020204030204" pitchFamily="34" charset="0"/>
                <a:ea typeface="Calibri" panose="020F0502020204030204" pitchFamily="34" charset="0"/>
                <a:cs typeface="Calibri" panose="020F0502020204030204" pitchFamily="34" charset="0"/>
              </a:rPr>
              <a:t>➢ 2 Films </a:t>
            </a:r>
          </a:p>
          <a:p>
            <a:pPr marL="0" indent="0">
              <a:lnSpc>
                <a:spcPct val="120000"/>
              </a:lnSpc>
              <a:buNone/>
            </a:pPr>
            <a:r>
              <a:rPr lang="en-GB" dirty="0">
                <a:latin typeface="Calibri" panose="020F0502020204030204" pitchFamily="34" charset="0"/>
                <a:ea typeface="Calibri" panose="020F0502020204030204" pitchFamily="34" charset="0"/>
                <a:cs typeface="Calibri" panose="020F0502020204030204" pitchFamily="34" charset="0"/>
              </a:rPr>
              <a:t>➢ 1 Book </a:t>
            </a:r>
          </a:p>
          <a:p>
            <a:pPr marL="0" indent="0">
              <a:lnSpc>
                <a:spcPct val="120000"/>
              </a:lnSpc>
              <a:buNone/>
            </a:pPr>
            <a:r>
              <a:rPr lang="en-GB" dirty="0">
                <a:latin typeface="Calibri" panose="020F0502020204030204" pitchFamily="34" charset="0"/>
                <a:ea typeface="Calibri" panose="020F0502020204030204" pitchFamily="34" charset="0"/>
                <a:cs typeface="Calibri" panose="020F0502020204030204" pitchFamily="34" charset="0"/>
              </a:rPr>
              <a:t>➢ 2 Documentaries </a:t>
            </a:r>
          </a:p>
          <a:p>
            <a:pPr marL="0" indent="0">
              <a:lnSpc>
                <a:spcPct val="120000"/>
              </a:lnSpc>
              <a:buNone/>
            </a:pPr>
            <a:r>
              <a:rPr lang="en-GB" dirty="0">
                <a:latin typeface="Calibri" panose="020F0502020204030204" pitchFamily="34" charset="0"/>
                <a:ea typeface="Calibri" panose="020F0502020204030204" pitchFamily="34" charset="0"/>
                <a:cs typeface="Calibri" panose="020F0502020204030204" pitchFamily="34" charset="0"/>
              </a:rPr>
              <a:t>You are then tasked with writing a report which is to be a </a:t>
            </a:r>
            <a:r>
              <a:rPr lang="en-GB" b="1" dirty="0">
                <a:latin typeface="Calibri" panose="020F0502020204030204" pitchFamily="34" charset="0"/>
                <a:ea typeface="Calibri" panose="020F0502020204030204" pitchFamily="34" charset="0"/>
                <a:cs typeface="Calibri" panose="020F0502020204030204" pitchFamily="34" charset="0"/>
              </a:rPr>
              <a:t>minimum</a:t>
            </a:r>
            <a:r>
              <a:rPr lang="en-GB" dirty="0">
                <a:latin typeface="Calibri" panose="020F0502020204030204" pitchFamily="34" charset="0"/>
                <a:ea typeface="Calibri" panose="020F0502020204030204" pitchFamily="34" charset="0"/>
                <a:cs typeface="Calibri" panose="020F0502020204030204" pitchFamily="34" charset="0"/>
              </a:rPr>
              <a:t> of half an A4 page with the following title: </a:t>
            </a:r>
            <a:r>
              <a:rPr lang="en-GB" b="1" dirty="0">
                <a:latin typeface="Calibri" panose="020F0502020204030204" pitchFamily="34" charset="0"/>
                <a:ea typeface="Calibri" panose="020F0502020204030204" pitchFamily="34" charset="0"/>
                <a:cs typeface="Calibri" panose="020F0502020204030204" pitchFamily="34" charset="0"/>
              </a:rPr>
              <a:t>‘Discuss the issues </a:t>
            </a:r>
            <a:r>
              <a:rPr lang="en-GB" i="1" dirty="0">
                <a:latin typeface="Calibri" panose="020F0502020204030204" pitchFamily="34" charset="0"/>
                <a:ea typeface="Calibri" panose="020F0502020204030204" pitchFamily="34" charset="0"/>
                <a:cs typeface="Calibri" panose="020F0502020204030204" pitchFamily="34" charset="0"/>
              </a:rPr>
              <a:t>[in the film/book or documentary]</a:t>
            </a:r>
            <a:r>
              <a:rPr lang="en-GB" b="1" dirty="0">
                <a:latin typeface="Calibri" panose="020F0502020204030204" pitchFamily="34" charset="0"/>
                <a:ea typeface="Calibri" panose="020F0502020204030204" pitchFamily="34" charset="0"/>
                <a:cs typeface="Calibri" panose="020F0502020204030204" pitchFamily="34" charset="0"/>
              </a:rPr>
              <a:t> and impact on health care provision’ </a:t>
            </a:r>
          </a:p>
          <a:p>
            <a:pPr marL="0" indent="0">
              <a:lnSpc>
                <a:spcPct val="120000"/>
              </a:lnSpc>
              <a:buNone/>
            </a:pPr>
            <a:endParaRPr lang="en-GB" sz="3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buNone/>
            </a:pPr>
            <a:r>
              <a:rPr lang="en-GB" dirty="0">
                <a:latin typeface="Calibri" panose="020F0502020204030204" pitchFamily="34" charset="0"/>
                <a:ea typeface="Calibri" panose="020F0502020204030204" pitchFamily="34" charset="0"/>
                <a:cs typeface="Calibri" panose="020F0502020204030204" pitchFamily="34" charset="0"/>
              </a:rPr>
              <a:t>You must watch or read using examples on the previous slides or another media resource relevant to your learning. </a:t>
            </a:r>
          </a:p>
          <a:p>
            <a:pPr marL="0" indent="0">
              <a:lnSpc>
                <a:spcPct val="120000"/>
              </a:lnSpc>
              <a:buNone/>
            </a:pPr>
            <a:r>
              <a:rPr lang="en-GB" dirty="0">
                <a:latin typeface="Calibri" panose="020F0502020204030204" pitchFamily="34" charset="0"/>
                <a:ea typeface="Calibri" panose="020F0502020204030204" pitchFamily="34" charset="0"/>
                <a:cs typeface="Calibri" panose="020F0502020204030204" pitchFamily="34" charset="0"/>
              </a:rPr>
              <a:t>Consider the following:</a:t>
            </a:r>
          </a:p>
          <a:p>
            <a:pPr>
              <a:lnSpc>
                <a:spcPct val="120000"/>
              </a:lnSpc>
            </a:pPr>
            <a:r>
              <a:rPr lang="en-GB" dirty="0">
                <a:latin typeface="Calibri" panose="020F0502020204030204" pitchFamily="34" charset="0"/>
                <a:ea typeface="Calibri" panose="020F0502020204030204" pitchFamily="34" charset="0"/>
                <a:cs typeface="Calibri" panose="020F0502020204030204" pitchFamily="34" charset="0"/>
              </a:rPr>
              <a:t> What issues, if any, are being raised in the stimulus? E.g. dementia </a:t>
            </a:r>
          </a:p>
          <a:p>
            <a:pPr>
              <a:lnSpc>
                <a:spcPct val="120000"/>
              </a:lnSpc>
            </a:pPr>
            <a:r>
              <a:rPr lang="en-GB" dirty="0">
                <a:latin typeface="Calibri" panose="020F0502020204030204" pitchFamily="34" charset="0"/>
                <a:ea typeface="Calibri" panose="020F0502020204030204" pitchFamily="34" charset="0"/>
                <a:cs typeface="Calibri" panose="020F0502020204030204" pitchFamily="34" charset="0"/>
              </a:rPr>
              <a:t> How does the stimulus present health?  E.g. care for people with dementia</a:t>
            </a:r>
          </a:p>
          <a:p>
            <a:pPr>
              <a:lnSpc>
                <a:spcPct val="120000"/>
              </a:lnSpc>
            </a:pPr>
            <a:r>
              <a:rPr lang="en-GB" dirty="0">
                <a:latin typeface="Calibri" panose="020F0502020204030204" pitchFamily="34" charset="0"/>
                <a:ea typeface="Calibri" panose="020F0502020204030204" pitchFamily="34" charset="0"/>
                <a:cs typeface="Calibri" panose="020F0502020204030204" pitchFamily="34" charset="0"/>
              </a:rPr>
              <a:t>Explain why the topic of the media source is relevant to your learning and whether you think it is helpful and why? </a:t>
            </a:r>
          </a:p>
          <a:p>
            <a:pPr marL="0" indent="0">
              <a:lnSpc>
                <a:spcPct val="120000"/>
              </a:lnSpc>
              <a:buNone/>
            </a:pPr>
            <a:r>
              <a:rPr lang="en-GB" dirty="0">
                <a:latin typeface="Calibri" panose="020F0502020204030204" pitchFamily="34" charset="0"/>
                <a:ea typeface="Calibri" panose="020F0502020204030204" pitchFamily="34" charset="0"/>
                <a:cs typeface="Calibri" panose="020F0502020204030204" pitchFamily="34" charset="0"/>
              </a:rPr>
              <a:t>This list is NOT exhaustive there may be other questions/ideas you wish to consider as you watch or read – it would be lovely to share with us all.</a:t>
            </a:r>
          </a:p>
        </p:txBody>
      </p:sp>
      <p:pic>
        <p:nvPicPr>
          <p:cNvPr id="5" name="Picture 4">
            <a:extLst>
              <a:ext uri="{FF2B5EF4-FFF2-40B4-BE49-F238E27FC236}">
                <a16:creationId xmlns:a16="http://schemas.microsoft.com/office/drawing/2014/main" id="{CCF0A338-A0A2-45C7-A6E2-6E1C62F039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2791" y="127355"/>
            <a:ext cx="2578522" cy="1453795"/>
          </a:xfrm>
          <a:prstGeom prst="rect">
            <a:avLst/>
          </a:prstGeom>
        </p:spPr>
      </p:pic>
      <p:cxnSp>
        <p:nvCxnSpPr>
          <p:cNvPr id="12" name="Straight Connector 11">
            <a:extLst>
              <a:ext uri="{FF2B5EF4-FFF2-40B4-BE49-F238E27FC236}">
                <a16:creationId xmlns:a16="http://schemas.microsoft.com/office/drawing/2014/main" id="{52BC0639-4A93-4517-B1F8-DCCD41E14258}"/>
              </a:ext>
            </a:extLst>
          </p:cNvPr>
          <p:cNvCxnSpPr/>
          <p:nvPr/>
        </p:nvCxnSpPr>
        <p:spPr>
          <a:xfrm>
            <a:off x="166687" y="7296150"/>
            <a:ext cx="65246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ED6C861-885A-4B47-ABC7-AEDCFE708DAD}"/>
              </a:ext>
            </a:extLst>
          </p:cNvPr>
          <p:cNvSpPr>
            <a:spLocks noGrp="1"/>
          </p:cNvSpPr>
          <p:nvPr>
            <p:ph type="sldNum" sz="quarter" idx="12"/>
          </p:nvPr>
        </p:nvSpPr>
        <p:spPr/>
        <p:txBody>
          <a:bodyPr/>
          <a:lstStyle/>
          <a:p>
            <a:r>
              <a:rPr lang="en-GB" dirty="0"/>
              <a:t>8</a:t>
            </a:r>
          </a:p>
        </p:txBody>
      </p:sp>
      <p:pic>
        <p:nvPicPr>
          <p:cNvPr id="10" name="Picture 9">
            <a:extLst>
              <a:ext uri="{FF2B5EF4-FFF2-40B4-BE49-F238E27FC236}">
                <a16:creationId xmlns:a16="http://schemas.microsoft.com/office/drawing/2014/main" id="{BCF23BEE-DD4C-9ECD-02F2-F0965BEF3EA6}"/>
              </a:ext>
            </a:extLst>
          </p:cNvPr>
          <p:cNvPicPr>
            <a:picLocks noChangeAspect="1"/>
          </p:cNvPicPr>
          <p:nvPr/>
        </p:nvPicPr>
        <p:blipFill>
          <a:blip r:embed="rId4"/>
          <a:stretch>
            <a:fillRect/>
          </a:stretch>
        </p:blipFill>
        <p:spPr>
          <a:xfrm>
            <a:off x="207141" y="7448550"/>
            <a:ext cx="1172770" cy="333822"/>
          </a:xfrm>
          <a:prstGeom prst="rect">
            <a:avLst/>
          </a:prstGeom>
        </p:spPr>
      </p:pic>
      <p:pic>
        <p:nvPicPr>
          <p:cNvPr id="17" name="Picture 16">
            <a:extLst>
              <a:ext uri="{FF2B5EF4-FFF2-40B4-BE49-F238E27FC236}">
                <a16:creationId xmlns:a16="http://schemas.microsoft.com/office/drawing/2014/main" id="{DD67BB42-D4A1-8E0C-C0DE-557176B5BCE1}"/>
              </a:ext>
            </a:extLst>
          </p:cNvPr>
          <p:cNvPicPr>
            <a:picLocks noChangeAspect="1"/>
          </p:cNvPicPr>
          <p:nvPr/>
        </p:nvPicPr>
        <p:blipFill>
          <a:blip r:embed="rId5"/>
          <a:stretch>
            <a:fillRect/>
          </a:stretch>
        </p:blipFill>
        <p:spPr>
          <a:xfrm>
            <a:off x="207141" y="7880695"/>
            <a:ext cx="1365479" cy="1441105"/>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12E2ECBD-6B61-8D0C-81E4-4A691F8B7ECA}"/>
              </a:ext>
            </a:extLst>
          </p:cNvPr>
          <p:cNvPicPr>
            <a:picLocks noChangeAspect="1"/>
          </p:cNvPicPr>
          <p:nvPr/>
        </p:nvPicPr>
        <p:blipFill>
          <a:blip r:embed="rId6"/>
          <a:stretch>
            <a:fillRect/>
          </a:stretch>
        </p:blipFill>
        <p:spPr>
          <a:xfrm>
            <a:off x="1589452" y="7448550"/>
            <a:ext cx="1437595" cy="1429101"/>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D544EA3B-6B52-3F10-699F-CBBA7E3E09FC}"/>
              </a:ext>
            </a:extLst>
          </p:cNvPr>
          <p:cNvPicPr>
            <a:picLocks noChangeAspect="1"/>
          </p:cNvPicPr>
          <p:nvPr/>
        </p:nvPicPr>
        <p:blipFill>
          <a:blip r:embed="rId7"/>
          <a:stretch>
            <a:fillRect/>
          </a:stretch>
        </p:blipFill>
        <p:spPr>
          <a:xfrm>
            <a:off x="3059430" y="8163100"/>
            <a:ext cx="1543050" cy="143075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25E6041-2319-A511-81A5-179969749B6F}"/>
              </a:ext>
            </a:extLst>
          </p:cNvPr>
          <p:cNvPicPr>
            <a:picLocks noChangeAspect="1"/>
          </p:cNvPicPr>
          <p:nvPr/>
        </p:nvPicPr>
        <p:blipFill>
          <a:blip r:embed="rId8"/>
          <a:stretch>
            <a:fillRect/>
          </a:stretch>
        </p:blipFill>
        <p:spPr>
          <a:xfrm>
            <a:off x="4512375" y="7448550"/>
            <a:ext cx="2176213" cy="1324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742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E298731-B464-4A85-AD65-D22376393054}"/>
              </a:ext>
            </a:extLst>
          </p:cNvPr>
          <p:cNvSpPr>
            <a:spLocks noChangeArrowheads="1"/>
          </p:cNvSpPr>
          <p:nvPr/>
        </p:nvSpPr>
        <p:spPr bwMode="auto">
          <a:xfrm>
            <a:off x="228598" y="335107"/>
            <a:ext cx="6460069"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2000" b="1"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Learning Log </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altLang="en-US" sz="1050" dirty="0">
              <a:latin typeface="Century Gothic" panose="020B0502020202020204" pitchFamily="34" charset="0"/>
            </a:endParaRPr>
          </a:p>
          <a:p>
            <a:pPr marL="93663"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Record here any additional reading/viewing you are undertaking in order to show what you have been completing in order to prepare you for the course. Use the reading list on the previous slides you have been given for guidance on what you could you watch/read/research</a:t>
            </a:r>
            <a:endParaRPr kumimoji="0" lang="en-GB" altLang="en-U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6179FAC8-AE4D-4487-B5BC-C9796EBD946E}"/>
              </a:ext>
            </a:extLst>
          </p:cNvPr>
          <p:cNvGraphicFramePr>
            <a:graphicFrameLocks noGrp="1"/>
          </p:cNvGraphicFramePr>
          <p:nvPr>
            <p:extLst>
              <p:ext uri="{D42A27DB-BD31-4B8C-83A1-F6EECF244321}">
                <p14:modId xmlns:p14="http://schemas.microsoft.com/office/powerpoint/2010/main" val="8745049"/>
              </p:ext>
            </p:extLst>
          </p:nvPr>
        </p:nvGraphicFramePr>
        <p:xfrm>
          <a:off x="311940" y="1863200"/>
          <a:ext cx="6234115" cy="6990432"/>
        </p:xfrm>
        <a:graphic>
          <a:graphicData uri="http://schemas.openxmlformats.org/drawingml/2006/table">
            <a:tbl>
              <a:tblPr firstRow="1" bandRow="1">
                <a:tableStyleId>{5940675A-B579-460E-94D1-54222C63F5DA}</a:tableStyleId>
              </a:tblPr>
              <a:tblGrid>
                <a:gridCol w="895775">
                  <a:extLst>
                    <a:ext uri="{9D8B030D-6E8A-4147-A177-3AD203B41FA5}">
                      <a16:colId xmlns:a16="http://schemas.microsoft.com/office/drawing/2014/main" val="1300930751"/>
                    </a:ext>
                  </a:extLst>
                </a:gridCol>
                <a:gridCol w="1285400">
                  <a:extLst>
                    <a:ext uri="{9D8B030D-6E8A-4147-A177-3AD203B41FA5}">
                      <a16:colId xmlns:a16="http://schemas.microsoft.com/office/drawing/2014/main" val="1753929736"/>
                    </a:ext>
                  </a:extLst>
                </a:gridCol>
                <a:gridCol w="2181175">
                  <a:extLst>
                    <a:ext uri="{9D8B030D-6E8A-4147-A177-3AD203B41FA5}">
                      <a16:colId xmlns:a16="http://schemas.microsoft.com/office/drawing/2014/main" val="179360856"/>
                    </a:ext>
                  </a:extLst>
                </a:gridCol>
                <a:gridCol w="1871765">
                  <a:extLst>
                    <a:ext uri="{9D8B030D-6E8A-4147-A177-3AD203B41FA5}">
                      <a16:colId xmlns:a16="http://schemas.microsoft.com/office/drawing/2014/main" val="3570117000"/>
                    </a:ext>
                  </a:extLst>
                </a:gridCol>
              </a:tblGrid>
              <a:tr h="450112">
                <a:tc>
                  <a:txBody>
                    <a:bodyPr/>
                    <a:lstStyle/>
                    <a:p>
                      <a:pPr algn="ctr"/>
                      <a:r>
                        <a:rPr lang="en-GB" sz="1400" b="1" dirty="0">
                          <a:latin typeface="Century Gothic" panose="020B0502020202020204" pitchFamily="34" charset="0"/>
                        </a:rPr>
                        <a:t>Date </a:t>
                      </a:r>
                    </a:p>
                  </a:txBody>
                  <a:tcPr/>
                </a:tc>
                <a:tc>
                  <a:txBody>
                    <a:bodyPr/>
                    <a:lstStyle/>
                    <a:p>
                      <a:pPr algn="ctr"/>
                      <a:r>
                        <a:rPr lang="en-GB" sz="1400" b="1" dirty="0">
                          <a:latin typeface="Century Gothic" panose="020B0502020202020204" pitchFamily="34" charset="0"/>
                        </a:rPr>
                        <a:t>Title</a:t>
                      </a:r>
                    </a:p>
                  </a:txBody>
                  <a:tcPr/>
                </a:tc>
                <a:tc>
                  <a:txBody>
                    <a:bodyPr/>
                    <a:lstStyle/>
                    <a:p>
                      <a:pPr algn="ctr"/>
                      <a:r>
                        <a:rPr lang="en-GB" sz="1400" b="1" dirty="0">
                          <a:latin typeface="Century Gothic" panose="020B0502020202020204" pitchFamily="34" charset="0"/>
                        </a:rPr>
                        <a:t>Summary of content</a:t>
                      </a:r>
                    </a:p>
                  </a:txBody>
                  <a:tcPr/>
                </a:tc>
                <a:tc>
                  <a:txBody>
                    <a:bodyPr/>
                    <a:lstStyle/>
                    <a:p>
                      <a:pPr algn="ctr"/>
                      <a:r>
                        <a:rPr lang="en-GB" sz="1400" b="1" dirty="0">
                          <a:latin typeface="Century Gothic" panose="020B0502020202020204" pitchFamily="34" charset="0"/>
                        </a:rPr>
                        <a:t>My thoughts</a:t>
                      </a:r>
                    </a:p>
                  </a:txBody>
                  <a:tcPr/>
                </a:tc>
                <a:extLst>
                  <a:ext uri="{0D108BD9-81ED-4DB2-BD59-A6C34878D82A}">
                    <a16:rowId xmlns:a16="http://schemas.microsoft.com/office/drawing/2014/main" val="703067426"/>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8463759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87670172"/>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74263061"/>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230133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1045190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52031749"/>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1103042"/>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84658065"/>
                  </a:ext>
                </a:extLst>
              </a:tr>
            </a:tbl>
          </a:graphicData>
        </a:graphic>
      </p:graphicFrame>
      <p:sp>
        <p:nvSpPr>
          <p:cNvPr id="2" name="Slide Number Placeholder 1">
            <a:extLst>
              <a:ext uri="{FF2B5EF4-FFF2-40B4-BE49-F238E27FC236}">
                <a16:creationId xmlns:a16="http://schemas.microsoft.com/office/drawing/2014/main" id="{1145120E-C450-4818-B43E-4D44E4A431E0}"/>
              </a:ext>
            </a:extLst>
          </p:cNvPr>
          <p:cNvSpPr>
            <a:spLocks noGrp="1"/>
          </p:cNvSpPr>
          <p:nvPr>
            <p:ph type="sldNum" sz="quarter" idx="12"/>
          </p:nvPr>
        </p:nvSpPr>
        <p:spPr/>
        <p:txBody>
          <a:bodyPr/>
          <a:lstStyle/>
          <a:p>
            <a:r>
              <a:rPr lang="en-GB" dirty="0"/>
              <a:t>9</a:t>
            </a:r>
          </a:p>
        </p:txBody>
      </p:sp>
    </p:spTree>
    <p:extLst>
      <p:ext uri="{BB962C8B-B14F-4D97-AF65-F5344CB8AC3E}">
        <p14:creationId xmlns:p14="http://schemas.microsoft.com/office/powerpoint/2010/main" val="3634940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TotalTime>
  <Words>1048</Words>
  <Application>Microsoft Office PowerPoint</Application>
  <PresentationFormat>A4 Paper (210x297 mm)</PresentationFormat>
  <Paragraphs>173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Tahoma</vt:lpstr>
      <vt:lpstr>Wingdings</vt:lpstr>
      <vt:lpstr>Office Theme</vt:lpstr>
      <vt:lpstr>Alternative Academic Qualification (AAQ)   Health &amp; Social Care</vt:lpstr>
      <vt:lpstr>Contents</vt:lpstr>
      <vt:lpstr>What will I be studying?</vt:lpstr>
      <vt:lpstr>PowerPoint Presentation</vt:lpstr>
      <vt:lpstr>Not</vt:lpstr>
      <vt:lpstr>PowerPoint Presentation</vt:lpstr>
      <vt:lpstr>Social Media</vt:lpstr>
      <vt:lpstr>Health and Social Care in the Media</vt:lpstr>
      <vt:lpstr>PowerPoint Presentation</vt:lpstr>
      <vt:lpstr>PowerPoint Presentation</vt:lpstr>
      <vt:lpstr>Passport to Sixth Form Check list</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Burton</dc:creator>
  <cp:lastModifiedBy>N Goyns</cp:lastModifiedBy>
  <cp:revision>118</cp:revision>
  <dcterms:created xsi:type="dcterms:W3CDTF">2020-03-22T16:46:05Z</dcterms:created>
  <dcterms:modified xsi:type="dcterms:W3CDTF">2025-06-19T10:59:12Z</dcterms:modified>
</cp:coreProperties>
</file>