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0" r:id="rId4"/>
    <p:sldId id="258" r:id="rId5"/>
    <p:sldId id="261" r:id="rId6"/>
    <p:sldId id="259" r:id="rId7"/>
    <p:sldId id="262" r:id="rId8"/>
    <p:sldId id="263" r:id="rId9"/>
    <p:sldId id="266" r:id="rId10"/>
    <p:sldId id="264" r:id="rId11"/>
    <p:sldId id="267" r:id="rId12"/>
    <p:sldId id="265" r:id="rId13"/>
    <p:sldId id="26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2658"/>
    <a:srgbClr val="FFFF66"/>
    <a:srgbClr val="F2A22C"/>
    <a:srgbClr val="27F7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95CFA5C-5C17-4772-9BBC-2B6883B6E756}" v="40" dt="2024-03-21T17:40:17.13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2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customXml" Target="../customXml/item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59B0E-29DB-473C-93DD-B48F0C93990C}" type="datetimeFigureOut">
              <a:rPr lang="en-GB" smtClean="0"/>
              <a:t>17/07/2024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AFD83-01B2-4D3F-90C6-8AAEC85A5B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98800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59B0E-29DB-473C-93DD-B48F0C93990C}" type="datetimeFigureOut">
              <a:rPr lang="en-GB" smtClean="0"/>
              <a:t>17/07/2024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AFD83-01B2-4D3F-90C6-8AAEC85A5B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5657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59B0E-29DB-473C-93DD-B48F0C93990C}" type="datetimeFigureOut">
              <a:rPr lang="en-GB" smtClean="0"/>
              <a:t>17/07/2024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AFD83-01B2-4D3F-90C6-8AAEC85A5B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51311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59B0E-29DB-473C-93DD-B48F0C93990C}" type="datetimeFigureOut">
              <a:rPr lang="en-GB" smtClean="0"/>
              <a:t>17/07/2024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AFD83-01B2-4D3F-90C6-8AAEC85A5B68}" type="slidenum">
              <a:rPr lang="en-GB" smtClean="0"/>
              <a:t>‹#›</a:t>
            </a:fld>
            <a:endParaRPr lang="en-GB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467951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59B0E-29DB-473C-93DD-B48F0C93990C}" type="datetimeFigureOut">
              <a:rPr lang="en-GB" smtClean="0"/>
              <a:t>17/07/2024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AFD83-01B2-4D3F-90C6-8AAEC85A5B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46119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59B0E-29DB-473C-93DD-B48F0C93990C}" type="datetimeFigureOut">
              <a:rPr lang="en-GB" smtClean="0"/>
              <a:t>17/07/2024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AFD83-01B2-4D3F-90C6-8AAEC85A5B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30570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59B0E-29DB-473C-93DD-B48F0C93990C}" type="datetimeFigureOut">
              <a:rPr lang="en-GB" smtClean="0"/>
              <a:t>17/07/2024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AFD83-01B2-4D3F-90C6-8AAEC85A5B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9435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59B0E-29DB-473C-93DD-B48F0C93990C}" type="datetimeFigureOut">
              <a:rPr lang="en-GB" smtClean="0"/>
              <a:t>17/07/2024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AFD83-01B2-4D3F-90C6-8AAEC85A5B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69100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59B0E-29DB-473C-93DD-B48F0C93990C}" type="datetimeFigureOut">
              <a:rPr lang="en-GB" smtClean="0"/>
              <a:t>17/07/2024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AFD83-01B2-4D3F-90C6-8AAEC85A5B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16350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59B0E-29DB-473C-93DD-B48F0C93990C}" type="datetimeFigureOut">
              <a:rPr lang="en-GB" smtClean="0"/>
              <a:t>17/07/2024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AFD83-01B2-4D3F-90C6-8AAEC85A5B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05716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59B0E-29DB-473C-93DD-B48F0C93990C}" type="datetimeFigureOut">
              <a:rPr lang="en-GB" smtClean="0"/>
              <a:t>17/07/2024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AFD83-01B2-4D3F-90C6-8AAEC85A5B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9447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59B0E-29DB-473C-93DD-B48F0C93990C}" type="datetimeFigureOut">
              <a:rPr lang="en-GB" smtClean="0"/>
              <a:t>17/07/2024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AFD83-01B2-4D3F-90C6-8AAEC85A5B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21846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59B0E-29DB-473C-93DD-B48F0C93990C}" type="datetimeFigureOut">
              <a:rPr lang="en-GB" smtClean="0"/>
              <a:t>17/07/2024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AFD83-01B2-4D3F-90C6-8AAEC85A5B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36915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59B0E-29DB-473C-93DD-B48F0C93990C}" type="datetimeFigureOut">
              <a:rPr lang="en-GB" smtClean="0"/>
              <a:t>17/07/2024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AFD83-01B2-4D3F-90C6-8AAEC85A5B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26990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59B0E-29DB-473C-93DD-B48F0C93990C}" type="datetimeFigureOut">
              <a:rPr lang="en-GB" smtClean="0"/>
              <a:t>17/07/2024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AFD83-01B2-4D3F-90C6-8AAEC85A5B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8299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59B0E-29DB-473C-93DD-B48F0C93990C}" type="datetimeFigureOut">
              <a:rPr lang="en-GB" smtClean="0"/>
              <a:t>17/07/2024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AFD83-01B2-4D3F-90C6-8AAEC85A5B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85105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59B0E-29DB-473C-93DD-B48F0C93990C}" type="datetimeFigureOut">
              <a:rPr lang="en-GB" smtClean="0"/>
              <a:t>17/07/2024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AFD83-01B2-4D3F-90C6-8AAEC85A5B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6723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5B559B0E-29DB-473C-93DD-B48F0C93990C}" type="datetimeFigureOut">
              <a:rPr lang="en-GB" smtClean="0"/>
              <a:t>17/07/2024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90AAFD83-01B2-4D3F-90C6-8AAEC85A5B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6500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31CA2540-FD07-4286-91E4-8D0DE4E509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C1FE05-0831-81D5-0916-8120911FE0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26762" y="1227279"/>
            <a:ext cx="4328819" cy="2509213"/>
          </a:xfrm>
        </p:spPr>
        <p:txBody>
          <a:bodyPr>
            <a:normAutofit/>
          </a:bodyPr>
          <a:lstStyle/>
          <a:p>
            <a:r>
              <a:rPr lang="en-GB" dirty="0"/>
              <a:t>Maths Calculations  Year 4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1A25E9-4005-18FF-B77F-7449011257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26762" y="3812694"/>
            <a:ext cx="4328819" cy="1371599"/>
          </a:xfrm>
        </p:spPr>
        <p:txBody>
          <a:bodyPr>
            <a:normAutofit/>
          </a:bodyPr>
          <a:lstStyle/>
          <a:p>
            <a:r>
              <a:rPr lang="en-GB" cap="none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Methods for teaching the four calculations at St. David’s. 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214924F5-CDC2-4DFA-82F3-4843ADD678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95" t="89389" r="26987" b="24"/>
          <a:stretch/>
        </p:blipFill>
        <p:spPr>
          <a:xfrm flipH="1">
            <a:off x="0" y="-1"/>
            <a:ext cx="2596444" cy="87270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AED59812-6820-446C-B994-0D059C97DC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927" t="72411" b="13751"/>
          <a:stretch/>
        </p:blipFill>
        <p:spPr>
          <a:xfrm>
            <a:off x="10473994" y="5564567"/>
            <a:ext cx="1341545" cy="1293433"/>
          </a:xfrm>
          <a:custGeom>
            <a:avLst/>
            <a:gdLst>
              <a:gd name="connsiteX0" fmla="*/ 0 w 1341545"/>
              <a:gd name="connsiteY0" fmla="*/ 0 h 1293433"/>
              <a:gd name="connsiteX1" fmla="*/ 1341545 w 1341545"/>
              <a:gd name="connsiteY1" fmla="*/ 0 h 1293433"/>
              <a:gd name="connsiteX2" fmla="*/ 1341545 w 1341545"/>
              <a:gd name="connsiteY2" fmla="*/ 1293433 h 1293433"/>
              <a:gd name="connsiteX3" fmla="*/ 150847 w 1341545"/>
              <a:gd name="connsiteY3" fmla="*/ 1293433 h 1293433"/>
              <a:gd name="connsiteX4" fmla="*/ 66240 w 1341545"/>
              <a:gd name="connsiteY4" fmla="*/ 1183451 h 1293433"/>
              <a:gd name="connsiteX5" fmla="*/ 0 w 1341545"/>
              <a:gd name="connsiteY5" fmla="*/ 1061841 h 12934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41545" h="1293433">
                <a:moveTo>
                  <a:pt x="0" y="0"/>
                </a:moveTo>
                <a:lnTo>
                  <a:pt x="1341545" y="0"/>
                </a:lnTo>
                <a:lnTo>
                  <a:pt x="1341545" y="1293433"/>
                </a:lnTo>
                <a:lnTo>
                  <a:pt x="150847" y="1293433"/>
                </a:lnTo>
                <a:lnTo>
                  <a:pt x="66240" y="1183451"/>
                </a:lnTo>
                <a:lnTo>
                  <a:pt x="0" y="1061841"/>
                </a:lnTo>
                <a:close/>
              </a:path>
            </a:pathLst>
          </a:cu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9C86C1B-24E6-0197-FCC9-7473A70685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67539" y="948266"/>
            <a:ext cx="4589245" cy="4743406"/>
          </a:xfrm>
          <a:prstGeom prst="rect">
            <a:avLst/>
          </a:prstGeom>
          <a:noFill/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844ED7C-1917-40D8-8B42-1B1C27BC5A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623" t="43915" r="1" b="18252"/>
          <a:stretch/>
        </p:blipFill>
        <p:spPr>
          <a:xfrm flipH="1">
            <a:off x="0" y="3142319"/>
            <a:ext cx="4605339" cy="3715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4556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F5E1112-28A3-1A06-924B-303341D2043F}"/>
              </a:ext>
            </a:extLst>
          </p:cNvPr>
          <p:cNvSpPr/>
          <p:nvPr/>
        </p:nvSpPr>
        <p:spPr>
          <a:xfrm>
            <a:off x="292628" y="1911701"/>
            <a:ext cx="5403049" cy="228559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23BAB47-5B2C-D715-F6AB-DF7D9A4D9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390525"/>
            <a:ext cx="10364451" cy="530039"/>
          </a:xfrm>
        </p:spPr>
        <p:txBody>
          <a:bodyPr>
            <a:normAutofit fontScale="90000"/>
          </a:bodyPr>
          <a:lstStyle/>
          <a:p>
            <a:r>
              <a:rPr lang="en-GB" dirty="0"/>
              <a:t>multiplication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3B9167-B35C-069B-08B4-DA6E308C78D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05735" y="805637"/>
            <a:ext cx="10292263" cy="5628362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GB" sz="1400" cap="none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Expanded horizontal method, leading to columnar multiplication: </a:t>
            </a:r>
          </a:p>
          <a:p>
            <a:pPr marL="0" lvl="0" indent="0">
              <a:buNone/>
            </a:pPr>
            <a:r>
              <a:rPr lang="en-GB" sz="1400" cap="none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The concept of exchange is reinforced through continued use of manipulatives. </a:t>
            </a:r>
          </a:p>
          <a:p>
            <a:pPr marL="0" lvl="0" indent="0">
              <a:buNone/>
            </a:pPr>
            <a:r>
              <a:rPr lang="en-GB" sz="1400" cap="none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Teachers </a:t>
            </a:r>
            <a:r>
              <a:rPr lang="en-GB" sz="1400" cap="none" dirty="0">
                <a:latin typeface="Arial" panose="020B0604020202020204" pitchFamily="34" charset="0"/>
                <a:ea typeface="Calibri" panose="020F0502020204030204" pitchFamily="34" charset="0"/>
              </a:rPr>
              <a:t>model:</a:t>
            </a:r>
            <a:endParaRPr lang="en-GB" sz="1400" cap="none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1276163-847E-C42F-9C7C-A0D445094389}"/>
              </a:ext>
            </a:extLst>
          </p:cNvPr>
          <p:cNvSpPr/>
          <p:nvPr/>
        </p:nvSpPr>
        <p:spPr>
          <a:xfrm>
            <a:off x="5991791" y="4404120"/>
            <a:ext cx="5403049" cy="228559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u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6071DBD-B664-B2E6-79FF-2FABCB258BF1}"/>
              </a:ext>
            </a:extLst>
          </p:cNvPr>
          <p:cNvSpPr/>
          <p:nvPr/>
        </p:nvSpPr>
        <p:spPr>
          <a:xfrm>
            <a:off x="292629" y="4404121"/>
            <a:ext cx="5403049" cy="228559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BB98515-A9EB-307A-4804-54926045D160}"/>
              </a:ext>
            </a:extLst>
          </p:cNvPr>
          <p:cNvSpPr/>
          <p:nvPr/>
        </p:nvSpPr>
        <p:spPr>
          <a:xfrm>
            <a:off x="5991791" y="1907920"/>
            <a:ext cx="5403049" cy="228559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7E8403D-451B-C839-D543-A33E34169650}"/>
              </a:ext>
            </a:extLst>
          </p:cNvPr>
          <p:cNvSpPr txBox="1"/>
          <p:nvPr/>
        </p:nvSpPr>
        <p:spPr>
          <a:xfrm>
            <a:off x="6193836" y="2069642"/>
            <a:ext cx="470951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Step 1: Partition the numbers into hundreds, tens and ones. </a:t>
            </a:r>
          </a:p>
          <a:p>
            <a:r>
              <a:rPr lang="en-GB" dirty="0"/>
              <a:t>Multiply each column by the multiplier. </a:t>
            </a:r>
          </a:p>
          <a:p>
            <a:r>
              <a:rPr lang="en-GB" dirty="0"/>
              <a:t>Then add the hundreds, tens and ones to find the total.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6831D56-7362-20A3-0717-AA2791216B7C}"/>
              </a:ext>
            </a:extLst>
          </p:cNvPr>
          <p:cNvSpPr txBox="1"/>
          <p:nvPr/>
        </p:nvSpPr>
        <p:spPr>
          <a:xfrm>
            <a:off x="5991791" y="4530531"/>
            <a:ext cx="51899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Step 2: we now move to vertical layout but continue to partition into hundreds, tens and ones.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8F233B7-9A93-2588-5BAB-D8BB0B60C8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960" y="2069642"/>
            <a:ext cx="3059171" cy="196215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C061D5C-4DE0-C403-10B9-5FA330153A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9960" y="4446904"/>
            <a:ext cx="2578569" cy="1945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8532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>
            <a:extLst>
              <a:ext uri="{FF2B5EF4-FFF2-40B4-BE49-F238E27FC236}">
                <a16:creationId xmlns:a16="http://schemas.microsoft.com/office/drawing/2014/main" id="{22790EC5-ACA7-4536-8066-B60199F3C6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F86BEAF-FD24-4827-AD37-6785EBC9C2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D20EF05B-48CD-41DE-82FE-C25A5A3008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2">
            <a:extLst>
              <a:ext uri="{FF2B5EF4-FFF2-40B4-BE49-F238E27FC236}">
                <a16:creationId xmlns:a16="http://schemas.microsoft.com/office/drawing/2014/main" id="{C9DFF8EB-B522-4773-B8CF-C10622C1FA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81991" y="887150"/>
            <a:ext cx="4104281" cy="4940394"/>
          </a:xfrm>
          <a:prstGeom prst="roundRect">
            <a:avLst>
              <a:gd name="adj" fmla="val 4448"/>
            </a:avLst>
          </a:prstGeom>
          <a:solidFill>
            <a:srgbClr val="FFFFFF"/>
          </a:solidFill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None/>
            </a:pPr>
            <a:endParaRPr lang="en-US" sz="3200" cap="all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6EA99E25-F57B-4182-929C-D5A100153A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2E090AAD-A3F7-390F-53D4-E6F0EFB0D627}"/>
              </a:ext>
            </a:extLst>
          </p:cNvPr>
          <p:cNvSpPr/>
          <p:nvPr/>
        </p:nvSpPr>
        <p:spPr>
          <a:xfrm>
            <a:off x="674722" y="2679191"/>
            <a:ext cx="5264902" cy="278587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3E6F104-5336-D78E-515A-D85CDA2F7829}"/>
              </a:ext>
            </a:extLst>
          </p:cNvPr>
          <p:cNvSpPr txBox="1"/>
          <p:nvPr/>
        </p:nvSpPr>
        <p:spPr>
          <a:xfrm>
            <a:off x="805728" y="2600325"/>
            <a:ext cx="567053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r>
              <a:rPr lang="en-GB" dirty="0">
                <a:highlight>
                  <a:srgbClr val="FFFF00"/>
                </a:highlight>
              </a:rPr>
              <a:t>Need to be able to: </a:t>
            </a:r>
          </a:p>
          <a:p>
            <a:endParaRPr lang="en-GB" dirty="0"/>
          </a:p>
          <a:p>
            <a:r>
              <a:rPr lang="en-GB" dirty="0"/>
              <a:t>•Knows times tables</a:t>
            </a:r>
          </a:p>
          <a:p>
            <a:r>
              <a:rPr lang="en-GB" dirty="0"/>
              <a:t>•Have place value awareness.</a:t>
            </a:r>
          </a:p>
          <a:p>
            <a:r>
              <a:rPr lang="en-GB" dirty="0"/>
              <a:t>•Procedural fluency.</a:t>
            </a:r>
          </a:p>
          <a:p>
            <a:r>
              <a:rPr lang="en-GB" dirty="0"/>
              <a:t>•Organisation (layout)</a:t>
            </a:r>
          </a:p>
          <a:p>
            <a:r>
              <a:rPr lang="en-GB" dirty="0"/>
              <a:t>•Ability to estimate</a:t>
            </a:r>
          </a:p>
          <a:p>
            <a:r>
              <a:rPr lang="en-GB" dirty="0"/>
              <a:t>•Can check for errors.</a:t>
            </a:r>
          </a:p>
        </p:txBody>
      </p:sp>
    </p:spTree>
    <p:extLst>
      <p:ext uri="{BB962C8B-B14F-4D97-AF65-F5344CB8AC3E}">
        <p14:creationId xmlns:p14="http://schemas.microsoft.com/office/powerpoint/2010/main" val="22410150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F5E1112-28A3-1A06-924B-303341D2043F}"/>
              </a:ext>
            </a:extLst>
          </p:cNvPr>
          <p:cNvSpPr/>
          <p:nvPr/>
        </p:nvSpPr>
        <p:spPr>
          <a:xfrm>
            <a:off x="292628" y="1911701"/>
            <a:ext cx="5403049" cy="228559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23BAB47-5B2C-D715-F6AB-DF7D9A4D9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390525"/>
            <a:ext cx="10364451" cy="530039"/>
          </a:xfrm>
        </p:spPr>
        <p:txBody>
          <a:bodyPr>
            <a:normAutofit fontScale="90000"/>
          </a:bodyPr>
          <a:lstStyle/>
          <a:p>
            <a:r>
              <a:rPr lang="en-GB" dirty="0"/>
              <a:t>division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3B9167-B35C-069B-08B4-DA6E308C78D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05735" y="805637"/>
            <a:ext cx="10292263" cy="5628362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GB" sz="1400" cap="none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Expanded horizontal method, leading to columnar </a:t>
            </a:r>
            <a:r>
              <a:rPr lang="en-GB" sz="1400" cap="none" dirty="0">
                <a:latin typeface="Arial" panose="020B0604020202020204" pitchFamily="34" charset="0"/>
                <a:ea typeface="Calibri" panose="020F0502020204030204" pitchFamily="34" charset="0"/>
              </a:rPr>
              <a:t>division</a:t>
            </a:r>
            <a:r>
              <a:rPr lang="en-GB" sz="1400" cap="none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: Dividing a 3 or 2-digit by 1-digit number, representing this efficiently on a number line, also in relation to long division: </a:t>
            </a:r>
          </a:p>
          <a:p>
            <a:pPr marL="0" lvl="0" indent="0">
              <a:buNone/>
            </a:pPr>
            <a:r>
              <a:rPr lang="en-GB" sz="1400" cap="none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The concept of exchange is reinforced through continued use of manipulatives. </a:t>
            </a:r>
          </a:p>
          <a:p>
            <a:pPr marL="0" lvl="0" indent="0">
              <a:buNone/>
            </a:pPr>
            <a:r>
              <a:rPr lang="en-GB" sz="1400" cap="none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Teachers </a:t>
            </a:r>
            <a:r>
              <a:rPr lang="en-GB" sz="1400" cap="none" dirty="0">
                <a:latin typeface="Arial" panose="020B0604020202020204" pitchFamily="34" charset="0"/>
                <a:ea typeface="Calibri" panose="020F0502020204030204" pitchFamily="34" charset="0"/>
              </a:rPr>
              <a:t>model:</a:t>
            </a:r>
            <a:endParaRPr lang="en-GB" sz="1400" cap="none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1276163-847E-C42F-9C7C-A0D445094389}"/>
              </a:ext>
            </a:extLst>
          </p:cNvPr>
          <p:cNvSpPr/>
          <p:nvPr/>
        </p:nvSpPr>
        <p:spPr>
          <a:xfrm>
            <a:off x="5991791" y="4404120"/>
            <a:ext cx="5403049" cy="228559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u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6071DBD-B664-B2E6-79FF-2FABCB258BF1}"/>
              </a:ext>
            </a:extLst>
          </p:cNvPr>
          <p:cNvSpPr/>
          <p:nvPr/>
        </p:nvSpPr>
        <p:spPr>
          <a:xfrm>
            <a:off x="292629" y="4404121"/>
            <a:ext cx="5403049" cy="228559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BB98515-A9EB-307A-4804-54926045D160}"/>
              </a:ext>
            </a:extLst>
          </p:cNvPr>
          <p:cNvSpPr/>
          <p:nvPr/>
        </p:nvSpPr>
        <p:spPr>
          <a:xfrm>
            <a:off x="6096000" y="1862812"/>
            <a:ext cx="5403049" cy="228559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7E8403D-451B-C839-D543-A33E34169650}"/>
              </a:ext>
            </a:extLst>
          </p:cNvPr>
          <p:cNvSpPr txBox="1"/>
          <p:nvPr/>
        </p:nvSpPr>
        <p:spPr>
          <a:xfrm>
            <a:off x="6193836" y="2069642"/>
            <a:ext cx="470951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Step 1: Using known multiplication facts subtract these amounts from the larger number. Continue until you have reached 0 or the remainder is smaller than the divisor. Now count the number of chunks e.g. 20 + 8 = 28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6831D56-7362-20A3-0717-AA2791216B7C}"/>
              </a:ext>
            </a:extLst>
          </p:cNvPr>
          <p:cNvSpPr txBox="1"/>
          <p:nvPr/>
        </p:nvSpPr>
        <p:spPr>
          <a:xfrm>
            <a:off x="5991791" y="4530531"/>
            <a:ext cx="51899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Step 2: we now move to vertical layout but continue to subtract chunks using known multiplication facts.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6D3D27E-2A8D-5487-21F9-176E48F58D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760" y="2137121"/>
            <a:ext cx="3255839" cy="176673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C1231F7-9BDD-4DDC-8043-FADD46759D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162" y="4422714"/>
            <a:ext cx="2447990" cy="1866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4795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>
            <a:extLst>
              <a:ext uri="{FF2B5EF4-FFF2-40B4-BE49-F238E27FC236}">
                <a16:creationId xmlns:a16="http://schemas.microsoft.com/office/drawing/2014/main" id="{22790EC5-ACA7-4536-8066-B60199F3C6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F86BEAF-FD24-4827-AD37-6785EBC9C2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D20EF05B-48CD-41DE-82FE-C25A5A3008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2">
            <a:extLst>
              <a:ext uri="{FF2B5EF4-FFF2-40B4-BE49-F238E27FC236}">
                <a16:creationId xmlns:a16="http://schemas.microsoft.com/office/drawing/2014/main" id="{C9DFF8EB-B522-4773-B8CF-C10622C1FA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81991" y="887150"/>
            <a:ext cx="4104281" cy="4940394"/>
          </a:xfrm>
          <a:prstGeom prst="roundRect">
            <a:avLst>
              <a:gd name="adj" fmla="val 4448"/>
            </a:avLst>
          </a:prstGeom>
          <a:solidFill>
            <a:srgbClr val="FFFFFF"/>
          </a:solidFill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None/>
            </a:pPr>
            <a:endParaRPr lang="en-US" sz="3200" cap="all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6EA99E25-F57B-4182-929C-D5A100153A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2E090AAD-A3F7-390F-53D4-E6F0EFB0D627}"/>
              </a:ext>
            </a:extLst>
          </p:cNvPr>
          <p:cNvSpPr/>
          <p:nvPr/>
        </p:nvSpPr>
        <p:spPr>
          <a:xfrm>
            <a:off x="674722" y="2679191"/>
            <a:ext cx="5264902" cy="278587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3E6F104-5336-D78E-515A-D85CDA2F7829}"/>
              </a:ext>
            </a:extLst>
          </p:cNvPr>
          <p:cNvSpPr txBox="1"/>
          <p:nvPr/>
        </p:nvSpPr>
        <p:spPr>
          <a:xfrm>
            <a:off x="805728" y="2600325"/>
            <a:ext cx="567053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r>
              <a:rPr lang="en-GB" dirty="0">
                <a:highlight>
                  <a:srgbClr val="FFFF00"/>
                </a:highlight>
              </a:rPr>
              <a:t>Need to be able to: </a:t>
            </a:r>
          </a:p>
          <a:p>
            <a:endParaRPr lang="en-GB" dirty="0"/>
          </a:p>
          <a:p>
            <a:r>
              <a:rPr lang="en-GB" dirty="0"/>
              <a:t>•Know times tables</a:t>
            </a:r>
          </a:p>
          <a:p>
            <a:r>
              <a:rPr lang="en-GB" dirty="0"/>
              <a:t>•Understand the effect of x ÷ by 10 and 100.</a:t>
            </a:r>
          </a:p>
          <a:p>
            <a:r>
              <a:rPr lang="en-GB" dirty="0"/>
              <a:t>•Have place value awareness.</a:t>
            </a:r>
          </a:p>
          <a:p>
            <a:r>
              <a:rPr lang="en-GB" dirty="0"/>
              <a:t>•Can subtract HTO from HTO.</a:t>
            </a:r>
          </a:p>
          <a:p>
            <a:r>
              <a:rPr lang="en-GB" dirty="0"/>
              <a:t>•Organisation (layout)</a:t>
            </a:r>
          </a:p>
          <a:p>
            <a:r>
              <a:rPr lang="en-GB" dirty="0"/>
              <a:t>•Ability to estimate</a:t>
            </a:r>
          </a:p>
          <a:p>
            <a:r>
              <a:rPr lang="en-GB" dirty="0"/>
              <a:t>•Can check for errors</a:t>
            </a:r>
          </a:p>
        </p:txBody>
      </p:sp>
    </p:spTree>
    <p:extLst>
      <p:ext uri="{BB962C8B-B14F-4D97-AF65-F5344CB8AC3E}">
        <p14:creationId xmlns:p14="http://schemas.microsoft.com/office/powerpoint/2010/main" val="6668611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5A2AD3-DE0C-185B-116F-6A23FA0EFA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Year 4 National Curriculum objectives.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836D278-D2BB-6077-543D-C7F5C5A3477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725798"/>
          </a:xfrm>
        </p:spPr>
        <p:txBody>
          <a:bodyPr>
            <a:normAutofit fontScale="62500" lnSpcReduction="20000"/>
          </a:bodyPr>
          <a:lstStyle/>
          <a:p>
            <a:pPr algn="l" rtl="0" fontAlgn="base"/>
            <a:r>
              <a:rPr lang="en-GB" sz="1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Year 4: </a:t>
            </a:r>
            <a:endParaRPr lang="en-GB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en-GB" sz="1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Pupils should be taught to:  </a:t>
            </a:r>
            <a:endParaRPr lang="en-GB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en-GB" sz="1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add and subtract numbers with up to 4 digits using the formal written methods of columnar addition and subtraction where appropriate  </a:t>
            </a:r>
            <a:endParaRPr lang="en-GB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en-GB" sz="1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estimate and use inverse operations to check answers to a calculation  </a:t>
            </a:r>
            <a:endParaRPr lang="en-GB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en-GB" sz="1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solve addition and subtraction two-step problems in contexts, deciding which operations and methods to use and why. </a:t>
            </a:r>
            <a:endParaRPr lang="en-GB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en-GB" sz="1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recall multiplication and division facts for multiplication tables up to 12 × 12  </a:t>
            </a:r>
            <a:endParaRPr lang="en-GB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en-GB" sz="1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use place value, known and derived facts to multiply and divide mentally, including: multiplying by 0 and 1; dividing by 1; multiplying together three numbers  </a:t>
            </a:r>
            <a:endParaRPr lang="en-GB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en-GB" sz="1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recognise and use factor pairs and commutativity in mental calculations  </a:t>
            </a:r>
            <a:endParaRPr lang="en-GB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en-GB" sz="1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multiply two-digit and three-digit numbers by a one-digit number using formal written layout  </a:t>
            </a:r>
            <a:endParaRPr lang="en-GB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en-GB" sz="1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solve problems involving multiplying and adding, including using the distributive law to multiply two digit numbers by one digit, integer scaling problems and harder correspondence problems such as n objects are connected to m objects. </a:t>
            </a:r>
            <a:endParaRPr lang="en-GB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096661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B09DAD01-7643-B5E1-8AC4-0D0AEC49143A}"/>
              </a:ext>
            </a:extLst>
          </p:cNvPr>
          <p:cNvSpPr/>
          <p:nvPr/>
        </p:nvSpPr>
        <p:spPr>
          <a:xfrm>
            <a:off x="10281056" y="2170706"/>
            <a:ext cx="1815528" cy="2739077"/>
          </a:xfrm>
          <a:prstGeom prst="rect">
            <a:avLst/>
          </a:prstGeom>
          <a:solidFill>
            <a:srgbClr val="F8265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09761FC-45C9-FF2F-C8CD-63401A2D59A8}"/>
              </a:ext>
            </a:extLst>
          </p:cNvPr>
          <p:cNvSpPr/>
          <p:nvPr/>
        </p:nvSpPr>
        <p:spPr>
          <a:xfrm>
            <a:off x="8405867" y="1813729"/>
            <a:ext cx="1624709" cy="3526403"/>
          </a:xfrm>
          <a:prstGeom prst="rect">
            <a:avLst/>
          </a:prstGeom>
          <a:solidFill>
            <a:srgbClr val="FFFF6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8B853EA-012F-C309-E89D-2557EF9EE89D}"/>
              </a:ext>
            </a:extLst>
          </p:cNvPr>
          <p:cNvSpPr/>
          <p:nvPr/>
        </p:nvSpPr>
        <p:spPr>
          <a:xfrm>
            <a:off x="6810297" y="1389692"/>
            <a:ext cx="1277509" cy="376891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E1E13FA-7F36-54B8-F7EF-2EAFF5EE2918}"/>
              </a:ext>
            </a:extLst>
          </p:cNvPr>
          <p:cNvSpPr/>
          <p:nvPr/>
        </p:nvSpPr>
        <p:spPr>
          <a:xfrm>
            <a:off x="5299545" y="1085280"/>
            <a:ext cx="1280160" cy="2393342"/>
          </a:xfrm>
          <a:prstGeom prst="rect">
            <a:avLst/>
          </a:prstGeom>
          <a:solidFill>
            <a:srgbClr val="F2A22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211E74D-B692-F261-6CC0-72C80C4D9837}"/>
              </a:ext>
            </a:extLst>
          </p:cNvPr>
          <p:cNvSpPr/>
          <p:nvPr/>
        </p:nvSpPr>
        <p:spPr>
          <a:xfrm>
            <a:off x="3068541" y="676754"/>
            <a:ext cx="1903013" cy="5039340"/>
          </a:xfrm>
          <a:prstGeom prst="rect">
            <a:avLst/>
          </a:prstGeom>
          <a:solidFill>
            <a:srgbClr val="27F79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E4A4367-A61E-A436-B3C2-D88E7E5E68DF}"/>
              </a:ext>
            </a:extLst>
          </p:cNvPr>
          <p:cNvSpPr/>
          <p:nvPr/>
        </p:nvSpPr>
        <p:spPr>
          <a:xfrm>
            <a:off x="95416" y="222638"/>
            <a:ext cx="2764403" cy="605889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51CF88C-47F3-2793-525A-86FE1A6CA84C}"/>
              </a:ext>
            </a:extLst>
          </p:cNvPr>
          <p:cNvSpPr txBox="1"/>
          <p:nvPr/>
        </p:nvSpPr>
        <p:spPr>
          <a:xfrm>
            <a:off x="2859819" y="55660"/>
            <a:ext cx="64723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highlight>
                  <a:srgbClr val="FFFF00"/>
                </a:highlight>
              </a:rPr>
              <a:t>Vocabulary related to the four calculations for Year EYFS – Year 6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743E118-B6E7-7C48-90DC-40923A2E6A59}"/>
              </a:ext>
            </a:extLst>
          </p:cNvPr>
          <p:cNvSpPr txBox="1"/>
          <p:nvPr/>
        </p:nvSpPr>
        <p:spPr>
          <a:xfrm>
            <a:off x="159026" y="637891"/>
            <a:ext cx="1311966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more (than) less (than) total </a:t>
            </a:r>
          </a:p>
          <a:p>
            <a:r>
              <a:rPr lang="en-GB" dirty="0"/>
              <a:t>fewer (than) equal (to) most </a:t>
            </a:r>
          </a:p>
          <a:p>
            <a:r>
              <a:rPr lang="en-GB" dirty="0"/>
              <a:t>least </a:t>
            </a:r>
          </a:p>
          <a:p>
            <a:r>
              <a:rPr lang="en-GB" dirty="0"/>
              <a:t>sum difference between total </a:t>
            </a:r>
          </a:p>
          <a:p>
            <a:r>
              <a:rPr lang="en-GB" dirty="0"/>
              <a:t>first </a:t>
            </a:r>
          </a:p>
          <a:p>
            <a:r>
              <a:rPr lang="en-GB" dirty="0"/>
              <a:t>plus add(</a:t>
            </a:r>
            <a:r>
              <a:rPr lang="en-GB" dirty="0" err="1"/>
              <a:t>ition</a:t>
            </a:r>
            <a:r>
              <a:rPr lang="en-GB" dirty="0"/>
              <a:t>) subtract(ion)</a:t>
            </a:r>
          </a:p>
          <a:p>
            <a:r>
              <a:rPr lang="en-GB" dirty="0"/>
              <a:t>minus ones tens column(s) multiples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E8CE38F-D252-D7D9-F7A3-02663430C26B}"/>
              </a:ext>
            </a:extLst>
          </p:cNvPr>
          <p:cNvSpPr txBox="1"/>
          <p:nvPr/>
        </p:nvSpPr>
        <p:spPr>
          <a:xfrm>
            <a:off x="1754589" y="1745886"/>
            <a:ext cx="1105230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odd even double halve pair </a:t>
            </a:r>
          </a:p>
          <a:p>
            <a:r>
              <a:rPr lang="en-GB" dirty="0"/>
              <a:t>how much how many larger smaller estimate compare together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D113123-6A45-A2DF-9111-E27305ABE4CC}"/>
              </a:ext>
            </a:extLst>
          </p:cNvPr>
          <p:cNvSpPr txBox="1"/>
          <p:nvPr/>
        </p:nvSpPr>
        <p:spPr>
          <a:xfrm>
            <a:off x="270344" y="318052"/>
            <a:ext cx="21389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EYFS/Year 1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BF4B9E3-078F-F347-331D-BD2490F1B3DC}"/>
              </a:ext>
            </a:extLst>
          </p:cNvPr>
          <p:cNvSpPr txBox="1"/>
          <p:nvPr/>
        </p:nvSpPr>
        <p:spPr>
          <a:xfrm>
            <a:off x="3154679" y="858081"/>
            <a:ext cx="1914276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Year 2</a:t>
            </a:r>
          </a:p>
          <a:p>
            <a:endParaRPr lang="en-GB" dirty="0"/>
          </a:p>
          <a:p>
            <a:r>
              <a:rPr lang="en-GB" dirty="0"/>
              <a:t>multiple commutative</a:t>
            </a:r>
          </a:p>
          <a:p>
            <a:r>
              <a:rPr lang="en-GB" dirty="0"/>
              <a:t>&gt;as ‘greater than’ </a:t>
            </a:r>
          </a:p>
          <a:p>
            <a:r>
              <a:rPr lang="en-GB" dirty="0"/>
              <a:t>&lt; as ‘less than’ partition </a:t>
            </a:r>
          </a:p>
          <a:p>
            <a:r>
              <a:rPr lang="en-GB" dirty="0"/>
              <a:t>place holder</a:t>
            </a:r>
          </a:p>
          <a:p>
            <a:r>
              <a:rPr lang="en-GB" dirty="0"/>
              <a:t>place value estimate </a:t>
            </a:r>
          </a:p>
          <a:p>
            <a:r>
              <a:rPr lang="en-GB" dirty="0"/>
              <a:t>estimation </a:t>
            </a:r>
          </a:p>
          <a:p>
            <a:r>
              <a:rPr lang="en-GB" dirty="0"/>
              <a:t>inverse </a:t>
            </a:r>
          </a:p>
          <a:p>
            <a:r>
              <a:rPr lang="en-GB" dirty="0"/>
              <a:t>array </a:t>
            </a:r>
          </a:p>
          <a:p>
            <a:r>
              <a:rPr lang="en-GB" dirty="0"/>
              <a:t>calculate</a:t>
            </a:r>
          </a:p>
          <a:p>
            <a:r>
              <a:rPr lang="en-GB" dirty="0"/>
              <a:t>multiplication division </a:t>
            </a:r>
          </a:p>
          <a:p>
            <a:r>
              <a:rPr lang="en-GB" dirty="0"/>
              <a:t>times tables</a:t>
            </a:r>
          </a:p>
          <a:p>
            <a:endParaRPr lang="en-GB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64DCABD-06CA-882D-8552-F963E16541EA}"/>
              </a:ext>
            </a:extLst>
          </p:cNvPr>
          <p:cNvSpPr txBox="1"/>
          <p:nvPr/>
        </p:nvSpPr>
        <p:spPr>
          <a:xfrm>
            <a:off x="5342283" y="1170298"/>
            <a:ext cx="1194685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Year 3</a:t>
            </a:r>
          </a:p>
          <a:p>
            <a:endParaRPr lang="en-GB" dirty="0"/>
          </a:p>
          <a:p>
            <a:r>
              <a:rPr lang="en-GB" dirty="0"/>
              <a:t>multiple(s) inverse operations integer(s) decimal(s) remainder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EDE1603-0C06-740A-4EE1-95AA168D3430}"/>
              </a:ext>
            </a:extLst>
          </p:cNvPr>
          <p:cNvSpPr txBox="1"/>
          <p:nvPr/>
        </p:nvSpPr>
        <p:spPr>
          <a:xfrm>
            <a:off x="6949440" y="1389692"/>
            <a:ext cx="1205947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Year 4</a:t>
            </a:r>
          </a:p>
          <a:p>
            <a:endParaRPr lang="en-GB" dirty="0"/>
          </a:p>
          <a:p>
            <a:r>
              <a:rPr lang="en-GB" dirty="0"/>
              <a:t>round rounding</a:t>
            </a:r>
          </a:p>
          <a:p>
            <a:r>
              <a:rPr lang="en-GB" dirty="0"/>
              <a:t>negative </a:t>
            </a:r>
          </a:p>
          <a:p>
            <a:r>
              <a:rPr lang="en-GB" dirty="0"/>
              <a:t>operation </a:t>
            </a:r>
          </a:p>
          <a:p>
            <a:r>
              <a:rPr lang="en-GB" dirty="0"/>
              <a:t>Factor</a:t>
            </a:r>
          </a:p>
          <a:p>
            <a:r>
              <a:rPr lang="en-GB" dirty="0"/>
              <a:t>factor pairs distributive associative derive remainder</a:t>
            </a:r>
          </a:p>
          <a:p>
            <a:endParaRPr lang="en-GB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328E239-28C6-9940-8E75-BE7D87AB45FD}"/>
              </a:ext>
            </a:extLst>
          </p:cNvPr>
          <p:cNvSpPr txBox="1"/>
          <p:nvPr/>
        </p:nvSpPr>
        <p:spPr>
          <a:xfrm>
            <a:off x="8473448" y="2047461"/>
            <a:ext cx="1355699" cy="2862322"/>
          </a:xfrm>
          <a:prstGeom prst="rect">
            <a:avLst/>
          </a:prstGeom>
          <a:solidFill>
            <a:srgbClr val="FFFF66"/>
          </a:solidFill>
        </p:spPr>
        <p:txBody>
          <a:bodyPr wrap="square">
            <a:spAutoFit/>
          </a:bodyPr>
          <a:lstStyle/>
          <a:p>
            <a:r>
              <a:rPr lang="en-GB" dirty="0"/>
              <a:t>Year 5</a:t>
            </a:r>
          </a:p>
          <a:p>
            <a:endParaRPr lang="en-GB" dirty="0"/>
          </a:p>
          <a:p>
            <a:r>
              <a:rPr lang="en-GB" dirty="0"/>
              <a:t>power(s) prime complement</a:t>
            </a:r>
          </a:p>
          <a:p>
            <a:r>
              <a:rPr lang="en-GB" dirty="0"/>
              <a:t>composite prime factor square(d)</a:t>
            </a:r>
            <a:r>
              <a:rPr lang="en-GB" sz="1200" dirty="0"/>
              <a:t>2</a:t>
            </a:r>
            <a:r>
              <a:rPr lang="en-GB" dirty="0"/>
              <a:t> cube(d)</a:t>
            </a:r>
            <a:r>
              <a:rPr lang="en-GB" sz="1200" dirty="0"/>
              <a:t>3</a:t>
            </a:r>
            <a:r>
              <a:rPr lang="en-GB" dirty="0"/>
              <a:t> equivalence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39C65FD-91CC-FB7D-FDBC-91B9F5EF65AF}"/>
              </a:ext>
            </a:extLst>
          </p:cNvPr>
          <p:cNvSpPr txBox="1"/>
          <p:nvPr/>
        </p:nvSpPr>
        <p:spPr>
          <a:xfrm>
            <a:off x="10381090" y="2557396"/>
            <a:ext cx="171549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Year 6</a:t>
            </a:r>
          </a:p>
          <a:p>
            <a:endParaRPr lang="en-GB" dirty="0"/>
          </a:p>
          <a:p>
            <a:r>
              <a:rPr lang="en-GB" dirty="0"/>
              <a:t>long division Multi-step common factors common multiple</a:t>
            </a:r>
          </a:p>
        </p:txBody>
      </p:sp>
    </p:spTree>
    <p:extLst>
      <p:ext uri="{BB962C8B-B14F-4D97-AF65-F5344CB8AC3E}">
        <p14:creationId xmlns:p14="http://schemas.microsoft.com/office/powerpoint/2010/main" val="6532204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F5E1112-28A3-1A06-924B-303341D2043F}"/>
              </a:ext>
            </a:extLst>
          </p:cNvPr>
          <p:cNvSpPr/>
          <p:nvPr/>
        </p:nvSpPr>
        <p:spPr>
          <a:xfrm>
            <a:off x="292628" y="1911701"/>
            <a:ext cx="5403049" cy="228559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23BAB47-5B2C-D715-F6AB-DF7D9A4D9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390525"/>
            <a:ext cx="10364451" cy="530039"/>
          </a:xfrm>
        </p:spPr>
        <p:txBody>
          <a:bodyPr>
            <a:normAutofit fontScale="90000"/>
          </a:bodyPr>
          <a:lstStyle/>
          <a:p>
            <a:r>
              <a:rPr lang="en-GB" dirty="0"/>
              <a:t>Addition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3B9167-B35C-069B-08B4-DA6E308C78D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05735" y="805637"/>
            <a:ext cx="10292263" cy="5628362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GB" sz="1400" cap="none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Expanded horizontal method, leading to columnar addition: </a:t>
            </a:r>
          </a:p>
          <a:p>
            <a:pPr marL="0" lvl="0" indent="0">
              <a:buNone/>
            </a:pPr>
            <a:r>
              <a:rPr lang="en-GB" sz="1400" cap="none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The concept of exchange is reinforced through continued use of manipulatives. </a:t>
            </a:r>
          </a:p>
          <a:p>
            <a:pPr marL="0" lvl="0" indent="0">
              <a:buNone/>
            </a:pPr>
            <a:r>
              <a:rPr lang="en-GB" sz="1400" cap="none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Teachers </a:t>
            </a:r>
            <a:r>
              <a:rPr lang="en-GB" sz="1400" cap="none" dirty="0">
                <a:latin typeface="Arial" panose="020B0604020202020204" pitchFamily="34" charset="0"/>
                <a:ea typeface="Calibri" panose="020F0502020204030204" pitchFamily="34" charset="0"/>
              </a:rPr>
              <a:t>model:</a:t>
            </a:r>
            <a:endParaRPr lang="en-GB" sz="1400" cap="none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7F255FC-E94C-1A24-24D5-3018449637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3662" y="1929329"/>
            <a:ext cx="2967376" cy="2322294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01276163-847E-C42F-9C7C-A0D445094389}"/>
              </a:ext>
            </a:extLst>
          </p:cNvPr>
          <p:cNvSpPr/>
          <p:nvPr/>
        </p:nvSpPr>
        <p:spPr>
          <a:xfrm>
            <a:off x="5991791" y="4404120"/>
            <a:ext cx="5403049" cy="228559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6071DBD-B664-B2E6-79FF-2FABCB258BF1}"/>
              </a:ext>
            </a:extLst>
          </p:cNvPr>
          <p:cNvSpPr/>
          <p:nvPr/>
        </p:nvSpPr>
        <p:spPr>
          <a:xfrm>
            <a:off x="292629" y="4404121"/>
            <a:ext cx="5403049" cy="228559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BB98515-A9EB-307A-4804-54926045D160}"/>
              </a:ext>
            </a:extLst>
          </p:cNvPr>
          <p:cNvSpPr/>
          <p:nvPr/>
        </p:nvSpPr>
        <p:spPr>
          <a:xfrm>
            <a:off x="6096000" y="1862812"/>
            <a:ext cx="5403049" cy="228559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13EB80E7-8F98-2E3F-52F1-6E6E1A35B1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2834" y="4453009"/>
            <a:ext cx="2949032" cy="223670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D4E9620-1647-C456-F29C-90EB03B1B5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31673" y="1873463"/>
            <a:ext cx="2967376" cy="229867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05AAC60-C1F2-E779-CA8F-14E6E5D3D3C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05883" y="4435511"/>
            <a:ext cx="3295495" cy="2217245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67E8403D-451B-C839-D543-A33E34169650}"/>
              </a:ext>
            </a:extLst>
          </p:cNvPr>
          <p:cNvSpPr txBox="1"/>
          <p:nvPr/>
        </p:nvSpPr>
        <p:spPr>
          <a:xfrm>
            <a:off x="437656" y="2228671"/>
            <a:ext cx="16760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Step 1: Partition the numbers into hundred, tens and ones.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6831D56-7362-20A3-0717-AA2791216B7C}"/>
              </a:ext>
            </a:extLst>
          </p:cNvPr>
          <p:cNvSpPr txBox="1"/>
          <p:nvPr/>
        </p:nvSpPr>
        <p:spPr>
          <a:xfrm>
            <a:off x="505735" y="4744889"/>
            <a:ext cx="16760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Step 2: add the ones together write this total below. 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D757E33-B2F8-7463-09AA-463D08851CFA}"/>
              </a:ext>
            </a:extLst>
          </p:cNvPr>
          <p:cNvSpPr txBox="1"/>
          <p:nvPr/>
        </p:nvSpPr>
        <p:spPr>
          <a:xfrm>
            <a:off x="6375428" y="2070147"/>
            <a:ext cx="16760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Step 3: add the tens together write this total below.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8790511-791D-0D98-7734-88D175782B10}"/>
              </a:ext>
            </a:extLst>
          </p:cNvPr>
          <p:cNvSpPr txBox="1"/>
          <p:nvPr/>
        </p:nvSpPr>
        <p:spPr>
          <a:xfrm>
            <a:off x="6089941" y="4490488"/>
            <a:ext cx="167601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Step 4: add the hundreds together write this total below.</a:t>
            </a:r>
          </a:p>
          <a:p>
            <a:r>
              <a:rPr lang="en-GB" dirty="0"/>
              <a:t>Step 5: add all totals together. </a:t>
            </a:r>
          </a:p>
        </p:txBody>
      </p:sp>
    </p:spTree>
    <p:extLst>
      <p:ext uri="{BB962C8B-B14F-4D97-AF65-F5344CB8AC3E}">
        <p14:creationId xmlns:p14="http://schemas.microsoft.com/office/powerpoint/2010/main" val="275247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F5371B-7EDA-3FE5-FFC6-694B77B913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Addition continued…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CB249E1-83D8-6657-6C13-F69D4BCAA64A}"/>
              </a:ext>
            </a:extLst>
          </p:cNvPr>
          <p:cNvSpPr txBox="1"/>
          <p:nvPr/>
        </p:nvSpPr>
        <p:spPr>
          <a:xfrm>
            <a:off x="3870960" y="3227341"/>
            <a:ext cx="45906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Add the ones first</a:t>
            </a:r>
          </a:p>
          <a:p>
            <a:r>
              <a:rPr lang="en-GB" dirty="0"/>
              <a:t>Then add the tens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8ACD5C5-5030-868B-7E73-6337B5830DF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4400" y="2366963"/>
            <a:ext cx="10363200" cy="3424237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cap="none" dirty="0"/>
              <a:t>Children then advance to model the addition of two 3-digit numbers through method as shown.</a:t>
            </a:r>
          </a:p>
          <a:p>
            <a:pPr marL="0"/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9538F74-5474-03D0-3CA1-6CEC916960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5338" y="2826900"/>
            <a:ext cx="2309060" cy="275867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0F469D2-095D-F510-59B3-B9DAF7EFDF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6019962" y="3227957"/>
            <a:ext cx="2489640" cy="1956564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A1C293E1-3745-4033-1250-2F985C1F0884}"/>
              </a:ext>
            </a:extLst>
          </p:cNvPr>
          <p:cNvSpPr txBox="1"/>
          <p:nvPr/>
        </p:nvSpPr>
        <p:spPr>
          <a:xfrm>
            <a:off x="8363273" y="3605627"/>
            <a:ext cx="45906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Then add to reach the total. </a:t>
            </a:r>
          </a:p>
        </p:txBody>
      </p:sp>
    </p:spTree>
    <p:extLst>
      <p:ext uri="{BB962C8B-B14F-4D97-AF65-F5344CB8AC3E}">
        <p14:creationId xmlns:p14="http://schemas.microsoft.com/office/powerpoint/2010/main" val="4016106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>
            <a:extLst>
              <a:ext uri="{FF2B5EF4-FFF2-40B4-BE49-F238E27FC236}">
                <a16:creationId xmlns:a16="http://schemas.microsoft.com/office/drawing/2014/main" id="{22790EC5-ACA7-4536-8066-B60199F3C6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F86BEAF-FD24-4827-AD37-6785EBC9C2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D20EF05B-48CD-41DE-82FE-C25A5A3008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2">
            <a:extLst>
              <a:ext uri="{FF2B5EF4-FFF2-40B4-BE49-F238E27FC236}">
                <a16:creationId xmlns:a16="http://schemas.microsoft.com/office/drawing/2014/main" id="{C9DFF8EB-B522-4773-B8CF-C10622C1FA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81991" y="887150"/>
            <a:ext cx="4104281" cy="4940394"/>
          </a:xfrm>
          <a:prstGeom prst="roundRect">
            <a:avLst>
              <a:gd name="adj" fmla="val 4448"/>
            </a:avLst>
          </a:prstGeom>
          <a:solidFill>
            <a:srgbClr val="FFFFFF"/>
          </a:solidFill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None/>
            </a:pPr>
            <a:endParaRPr lang="en-US" sz="3200" cap="all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6EA99E25-F57B-4182-929C-D5A100153A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2E090AAD-A3F7-390F-53D4-E6F0EFB0D627}"/>
              </a:ext>
            </a:extLst>
          </p:cNvPr>
          <p:cNvSpPr/>
          <p:nvPr/>
        </p:nvSpPr>
        <p:spPr>
          <a:xfrm>
            <a:off x="674722" y="2679191"/>
            <a:ext cx="5264902" cy="278587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3E6F104-5336-D78E-515A-D85CDA2F7829}"/>
              </a:ext>
            </a:extLst>
          </p:cNvPr>
          <p:cNvSpPr txBox="1"/>
          <p:nvPr/>
        </p:nvSpPr>
        <p:spPr>
          <a:xfrm>
            <a:off x="805728" y="2600325"/>
            <a:ext cx="567053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r>
              <a:rPr lang="en-GB" dirty="0">
                <a:highlight>
                  <a:srgbClr val="FFFF00"/>
                </a:highlight>
              </a:rPr>
              <a:t>Need to be able to: </a:t>
            </a:r>
          </a:p>
          <a:p>
            <a:endParaRPr lang="en-GB" dirty="0"/>
          </a:p>
          <a:p>
            <a:r>
              <a:rPr lang="en-GB" dirty="0"/>
              <a:t>•Add in columns. </a:t>
            </a:r>
          </a:p>
          <a:p>
            <a:r>
              <a:rPr lang="en-GB" dirty="0"/>
              <a:t>•Have place value awareness.</a:t>
            </a:r>
          </a:p>
          <a:p>
            <a:r>
              <a:rPr lang="en-GB" dirty="0"/>
              <a:t>•Organisation (layout) </a:t>
            </a:r>
          </a:p>
          <a:p>
            <a:r>
              <a:rPr lang="en-GB" dirty="0"/>
              <a:t>•Ability to estimate. </a:t>
            </a:r>
          </a:p>
          <a:p>
            <a:r>
              <a:rPr lang="en-GB" dirty="0"/>
              <a:t>•Can check answers for reasonableness</a:t>
            </a:r>
          </a:p>
        </p:txBody>
      </p:sp>
    </p:spTree>
    <p:extLst>
      <p:ext uri="{BB962C8B-B14F-4D97-AF65-F5344CB8AC3E}">
        <p14:creationId xmlns:p14="http://schemas.microsoft.com/office/powerpoint/2010/main" val="10018237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F5E1112-28A3-1A06-924B-303341D2043F}"/>
              </a:ext>
            </a:extLst>
          </p:cNvPr>
          <p:cNvSpPr/>
          <p:nvPr/>
        </p:nvSpPr>
        <p:spPr>
          <a:xfrm>
            <a:off x="292628" y="1911701"/>
            <a:ext cx="5403049" cy="228559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23BAB47-5B2C-D715-F6AB-DF7D9A4D9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390525"/>
            <a:ext cx="10364451" cy="530039"/>
          </a:xfrm>
        </p:spPr>
        <p:txBody>
          <a:bodyPr>
            <a:normAutofit fontScale="90000"/>
          </a:bodyPr>
          <a:lstStyle/>
          <a:p>
            <a:r>
              <a:rPr lang="en-GB" dirty="0"/>
              <a:t>subtraction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3B9167-B35C-069B-08B4-DA6E308C78D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05735" y="805637"/>
            <a:ext cx="10292263" cy="5628362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GB" sz="1400" cap="none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Expanded horizontal method, leading to columnar </a:t>
            </a:r>
            <a:r>
              <a:rPr lang="en-GB" sz="1400" cap="none" dirty="0">
                <a:latin typeface="Arial" panose="020B0604020202020204" pitchFamily="34" charset="0"/>
                <a:ea typeface="Calibri" panose="020F0502020204030204" pitchFamily="34" charset="0"/>
              </a:rPr>
              <a:t>subtrac</a:t>
            </a:r>
            <a:r>
              <a:rPr lang="en-GB" sz="1400" cap="none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tion: </a:t>
            </a:r>
          </a:p>
          <a:p>
            <a:pPr marL="0" lvl="0" indent="0">
              <a:buNone/>
            </a:pPr>
            <a:r>
              <a:rPr lang="en-GB" sz="1400" cap="none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The concept of exchange is reinforced through continued use of manipulatives. </a:t>
            </a:r>
          </a:p>
          <a:p>
            <a:pPr marL="0" lvl="0" indent="0">
              <a:buNone/>
            </a:pPr>
            <a:r>
              <a:rPr lang="en-GB" sz="1400" cap="none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Teachers </a:t>
            </a:r>
            <a:r>
              <a:rPr lang="en-GB" sz="1400" cap="none" dirty="0">
                <a:latin typeface="Arial" panose="020B0604020202020204" pitchFamily="34" charset="0"/>
                <a:ea typeface="Calibri" panose="020F0502020204030204" pitchFamily="34" charset="0"/>
              </a:rPr>
              <a:t>model:</a:t>
            </a:r>
            <a:endParaRPr lang="en-GB" sz="1400" cap="none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1276163-847E-C42F-9C7C-A0D445094389}"/>
              </a:ext>
            </a:extLst>
          </p:cNvPr>
          <p:cNvSpPr/>
          <p:nvPr/>
        </p:nvSpPr>
        <p:spPr>
          <a:xfrm>
            <a:off x="5991791" y="4404120"/>
            <a:ext cx="5403049" cy="228559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6071DBD-B664-B2E6-79FF-2FABCB258BF1}"/>
              </a:ext>
            </a:extLst>
          </p:cNvPr>
          <p:cNvSpPr/>
          <p:nvPr/>
        </p:nvSpPr>
        <p:spPr>
          <a:xfrm>
            <a:off x="292629" y="4404121"/>
            <a:ext cx="5403049" cy="228559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BB98515-A9EB-307A-4804-54926045D160}"/>
              </a:ext>
            </a:extLst>
          </p:cNvPr>
          <p:cNvSpPr/>
          <p:nvPr/>
        </p:nvSpPr>
        <p:spPr>
          <a:xfrm>
            <a:off x="6096000" y="1862812"/>
            <a:ext cx="5403049" cy="228559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7E8403D-451B-C839-D543-A33E34169650}"/>
              </a:ext>
            </a:extLst>
          </p:cNvPr>
          <p:cNvSpPr txBox="1"/>
          <p:nvPr/>
        </p:nvSpPr>
        <p:spPr>
          <a:xfrm>
            <a:off x="437656" y="2228671"/>
            <a:ext cx="16760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Step 1: Partition the numbers into hundred, tens and ones.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6831D56-7362-20A3-0717-AA2791216B7C}"/>
              </a:ext>
            </a:extLst>
          </p:cNvPr>
          <p:cNvSpPr txBox="1"/>
          <p:nvPr/>
        </p:nvSpPr>
        <p:spPr>
          <a:xfrm>
            <a:off x="499960" y="4490488"/>
            <a:ext cx="167601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Step 2: subtract the ones write the answer below. We need to exchange a ten for 10 ones.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D757E33-B2F8-7463-09AA-463D08851CFA}"/>
              </a:ext>
            </a:extLst>
          </p:cNvPr>
          <p:cNvSpPr txBox="1"/>
          <p:nvPr/>
        </p:nvSpPr>
        <p:spPr>
          <a:xfrm>
            <a:off x="6375428" y="2070147"/>
            <a:ext cx="16760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Step 3: subtract the tens write the answer below.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8790511-791D-0D98-7734-88D175782B10}"/>
              </a:ext>
            </a:extLst>
          </p:cNvPr>
          <p:cNvSpPr txBox="1"/>
          <p:nvPr/>
        </p:nvSpPr>
        <p:spPr>
          <a:xfrm>
            <a:off x="6089941" y="4490488"/>
            <a:ext cx="16760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Step 4: subtract the hundreds write the answer below.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E1889E4B-B579-1FA2-CAD6-06F1B0CF1E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1209" y="1880001"/>
            <a:ext cx="2501644" cy="2285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5A4A1D0B-B77F-5C71-4EAA-A4F8210EA3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6243" y="4575263"/>
            <a:ext cx="2124075" cy="1962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2896E0EF-E2B5-D618-322C-7095CCB87D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7058" y="2069642"/>
            <a:ext cx="2200275" cy="1962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>
            <a:extLst>
              <a:ext uri="{FF2B5EF4-FFF2-40B4-BE49-F238E27FC236}">
                <a16:creationId xmlns:a16="http://schemas.microsoft.com/office/drawing/2014/main" id="{7301E01B-EB5B-A38C-8A4E-B3C7CECBD9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8340" y="4744889"/>
            <a:ext cx="1809750" cy="1666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7FB60AC-F419-9C9C-A091-91FE5BA6B74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06042" y="115937"/>
            <a:ext cx="1894988" cy="1687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6882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BA7112-0486-B33A-6C0E-0D24968263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Subtraction continued…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91EFFD3A-3D46-F0EF-C79C-DAD2B9301E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775" y="3499466"/>
            <a:ext cx="8565257" cy="1395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B1B155C-0FC0-17F1-BD61-B9EAFD8F5C45}"/>
              </a:ext>
            </a:extLst>
          </p:cNvPr>
          <p:cNvSpPr txBox="1"/>
          <p:nvPr/>
        </p:nvSpPr>
        <p:spPr>
          <a:xfrm>
            <a:off x="762778" y="2228671"/>
            <a:ext cx="609755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 fontAlgn="base"/>
            <a:r>
              <a:rPr lang="en-GB" sz="18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Finding the difference:</a:t>
            </a:r>
            <a:r>
              <a:rPr lang="en-GB" sz="1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</a:t>
            </a:r>
            <a:endParaRPr lang="en-GB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Finding the difference </a:t>
            </a:r>
            <a:r>
              <a:rPr lang="en-GB" dirty="0">
                <a:solidFill>
                  <a:srgbClr val="000000"/>
                </a:solidFill>
                <a:latin typeface="Arial" panose="020B0604020202020204" pitchFamily="34" charset="0"/>
              </a:rPr>
              <a:t>is used when</a:t>
            </a:r>
            <a:r>
              <a:rPr lang="en-GB" sz="1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two numbers are close together – using a number line on a strip of paper. </a:t>
            </a:r>
          </a:p>
        </p:txBody>
      </p:sp>
    </p:spTree>
    <p:extLst>
      <p:ext uri="{BB962C8B-B14F-4D97-AF65-F5344CB8AC3E}">
        <p14:creationId xmlns:p14="http://schemas.microsoft.com/office/powerpoint/2010/main" val="637134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>
            <a:extLst>
              <a:ext uri="{FF2B5EF4-FFF2-40B4-BE49-F238E27FC236}">
                <a16:creationId xmlns:a16="http://schemas.microsoft.com/office/drawing/2014/main" id="{22790EC5-ACA7-4536-8066-B60199F3C6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F86BEAF-FD24-4827-AD37-6785EBC9C2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D20EF05B-48CD-41DE-82FE-C25A5A3008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2">
            <a:extLst>
              <a:ext uri="{FF2B5EF4-FFF2-40B4-BE49-F238E27FC236}">
                <a16:creationId xmlns:a16="http://schemas.microsoft.com/office/drawing/2014/main" id="{C9DFF8EB-B522-4773-B8CF-C10622C1FA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81991" y="887150"/>
            <a:ext cx="4104281" cy="4940394"/>
          </a:xfrm>
          <a:prstGeom prst="roundRect">
            <a:avLst>
              <a:gd name="adj" fmla="val 4448"/>
            </a:avLst>
          </a:prstGeom>
          <a:solidFill>
            <a:srgbClr val="FFFFFF"/>
          </a:solidFill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None/>
            </a:pPr>
            <a:endParaRPr lang="en-US" sz="3200" cap="all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6EA99E25-F57B-4182-929C-D5A100153A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2E090AAD-A3F7-390F-53D4-E6F0EFB0D627}"/>
              </a:ext>
            </a:extLst>
          </p:cNvPr>
          <p:cNvSpPr/>
          <p:nvPr/>
        </p:nvSpPr>
        <p:spPr>
          <a:xfrm>
            <a:off x="674722" y="2679191"/>
            <a:ext cx="5954678" cy="375845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3E6F104-5336-D78E-515A-D85CDA2F7829}"/>
              </a:ext>
            </a:extLst>
          </p:cNvPr>
          <p:cNvSpPr txBox="1"/>
          <p:nvPr/>
        </p:nvSpPr>
        <p:spPr>
          <a:xfrm>
            <a:off x="958865" y="2515373"/>
            <a:ext cx="567053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r>
              <a:rPr lang="en-GB" dirty="0">
                <a:highlight>
                  <a:srgbClr val="FFFF00"/>
                </a:highlight>
              </a:rPr>
              <a:t>Need to be able to: </a:t>
            </a:r>
            <a:endParaRPr lang="en-GB" dirty="0"/>
          </a:p>
          <a:p>
            <a:r>
              <a:rPr lang="en-GB" dirty="0"/>
              <a:t>•Subtract Ones from Ones; Ones from Tens and Ones</a:t>
            </a:r>
          </a:p>
          <a:p>
            <a:r>
              <a:rPr lang="en-GB" dirty="0"/>
              <a:t>•Have place value awareness.</a:t>
            </a:r>
          </a:p>
          <a:p>
            <a:r>
              <a:rPr lang="en-GB" dirty="0"/>
              <a:t>•Organisation (layout).</a:t>
            </a:r>
          </a:p>
          <a:p>
            <a:r>
              <a:rPr lang="en-GB" dirty="0"/>
              <a:t>•Knows to work from right to left.</a:t>
            </a:r>
          </a:p>
          <a:p>
            <a:r>
              <a:rPr lang="en-GB" dirty="0"/>
              <a:t>•Understands conservation of number.</a:t>
            </a:r>
          </a:p>
          <a:p>
            <a:r>
              <a:rPr lang="en-GB" dirty="0"/>
              <a:t>•Knows larger number goes “on top”.</a:t>
            </a:r>
          </a:p>
          <a:p>
            <a:r>
              <a:rPr lang="en-GB" dirty="0"/>
              <a:t>•Knows you can only exchange one ten , hundred, </a:t>
            </a:r>
          </a:p>
          <a:p>
            <a:r>
              <a:rPr lang="en-GB" dirty="0"/>
              <a:t>thousand etc. </a:t>
            </a:r>
          </a:p>
          <a:p>
            <a:r>
              <a:rPr lang="en-GB" dirty="0"/>
              <a:t>•Ability to estimate.</a:t>
            </a:r>
          </a:p>
          <a:p>
            <a:r>
              <a:rPr lang="en-GB" dirty="0"/>
              <a:t>•Can check answer for reasonableness</a:t>
            </a:r>
          </a:p>
        </p:txBody>
      </p:sp>
    </p:spTree>
    <p:extLst>
      <p:ext uri="{BB962C8B-B14F-4D97-AF65-F5344CB8AC3E}">
        <p14:creationId xmlns:p14="http://schemas.microsoft.com/office/powerpoint/2010/main" val="3841659531"/>
      </p:ext>
    </p:extLst>
  </p:cSld>
  <p:clrMapOvr>
    <a:masterClrMapping/>
  </p:clrMapOvr>
</p:sld>
</file>

<file path=ppt/theme/theme1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938103876BACA4FB2AAFD41A6FF24D8" ma:contentTypeVersion="17" ma:contentTypeDescription="Create a new document." ma:contentTypeScope="" ma:versionID="e5e635b1fe58e5eb92f21d83087d0213">
  <xsd:schema xmlns:xsd="http://www.w3.org/2001/XMLSchema" xmlns:xs="http://www.w3.org/2001/XMLSchema" xmlns:p="http://schemas.microsoft.com/office/2006/metadata/properties" xmlns:ns2="f77ace77-ab10-4261-99cf-97889a954fcf" xmlns:ns3="b4d61ad6-f70c-4f95-88f3-46bd2445b4a1" targetNamespace="http://schemas.microsoft.com/office/2006/metadata/properties" ma:root="true" ma:fieldsID="82d9f5d57d7c4359fc06a913046b1886" ns2:_="" ns3:_="">
    <xsd:import namespace="f77ace77-ab10-4261-99cf-97889a954fcf"/>
    <xsd:import namespace="b4d61ad6-f70c-4f95-88f3-46bd2445b4a1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AutoTags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77ace77-ab10-4261-99cf-97889a954fcf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77237a4c-7c83-46a3-920c-320c2cdf27a4}" ma:internalName="TaxCatchAll" ma:showField="CatchAllData" ma:web="f77ace77-ab10-4261-99cf-97889a954fc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d61ad6-f70c-4f95-88f3-46bd2445b4a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c70f5cee-14f7-485b-96e1-50dfad805bb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4d61ad6-f70c-4f95-88f3-46bd2445b4a1">
      <Terms xmlns="http://schemas.microsoft.com/office/infopath/2007/PartnerControls"/>
    </lcf76f155ced4ddcb4097134ff3c332f>
    <TaxCatchAll xmlns="f77ace77-ab10-4261-99cf-97889a954fcf" xsi:nil="true"/>
  </documentManagement>
</p:properties>
</file>

<file path=customXml/itemProps1.xml><?xml version="1.0" encoding="utf-8"?>
<ds:datastoreItem xmlns:ds="http://schemas.openxmlformats.org/officeDocument/2006/customXml" ds:itemID="{74792016-A171-40FA-B1AF-FDB87E8D3503}"/>
</file>

<file path=customXml/itemProps2.xml><?xml version="1.0" encoding="utf-8"?>
<ds:datastoreItem xmlns:ds="http://schemas.openxmlformats.org/officeDocument/2006/customXml" ds:itemID="{0913EF8E-3E10-400D-B60E-83952C6B7EFA}"/>
</file>

<file path=customXml/itemProps3.xml><?xml version="1.0" encoding="utf-8"?>
<ds:datastoreItem xmlns:ds="http://schemas.openxmlformats.org/officeDocument/2006/customXml" ds:itemID="{FEF33A82-E21E-41E9-A948-FAFFBEA02F9C}"/>
</file>

<file path=docProps/app.xml><?xml version="1.0" encoding="utf-8"?>
<Properties xmlns="http://schemas.openxmlformats.org/officeDocument/2006/extended-properties" xmlns:vt="http://schemas.openxmlformats.org/officeDocument/2006/docPropsVTypes">
  <Template>Droplet</Template>
  <TotalTime>206</TotalTime>
  <Words>960</Words>
  <Application>Microsoft Office PowerPoint</Application>
  <PresentationFormat>Widescreen</PresentationFormat>
  <Paragraphs>134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Segoe UI</vt:lpstr>
      <vt:lpstr>Tw Cen MT</vt:lpstr>
      <vt:lpstr>Droplet</vt:lpstr>
      <vt:lpstr>Maths Calculations  Year 4</vt:lpstr>
      <vt:lpstr>Year 4 National Curriculum objectives. </vt:lpstr>
      <vt:lpstr>PowerPoint Presentation</vt:lpstr>
      <vt:lpstr>Addition</vt:lpstr>
      <vt:lpstr>Addition continued…</vt:lpstr>
      <vt:lpstr>PowerPoint Presentation</vt:lpstr>
      <vt:lpstr>subtraction</vt:lpstr>
      <vt:lpstr>Subtraction continued…</vt:lpstr>
      <vt:lpstr>PowerPoint Presentation</vt:lpstr>
      <vt:lpstr>multiplication</vt:lpstr>
      <vt:lpstr>PowerPoint Presentation</vt:lpstr>
      <vt:lpstr>division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Maths Calculations  Year 6</dc:title>
  <dc:creator>Mrs S Green</dc:creator>
  <cp:lastModifiedBy>Mrs S Green</cp:lastModifiedBy>
  <cp:revision>2</cp:revision>
  <dcterms:created xsi:type="dcterms:W3CDTF">2024-03-21T09:56:00Z</dcterms:created>
  <dcterms:modified xsi:type="dcterms:W3CDTF">2024-07-17T15:35:36Z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0x010100F938103876BACA4FB2AAFD41A6FF24D8</vt:lpwstr>
  </property>
</Properties>
</file>