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06" autoAdjust="0"/>
  </p:normalViewPr>
  <p:slideViewPr>
    <p:cSldViewPr snapToGrid="0">
      <p:cViewPr>
        <p:scale>
          <a:sx n="100" d="100"/>
          <a:sy n="100" d="100"/>
        </p:scale>
        <p:origin x="24" y="-1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D2A0-33A5-4CA0-9EAF-6BA0A5D6E6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351323-E51E-432F-932E-17736FBBF1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75B59B-B330-4179-9BF3-2859F1A7593E}"/>
              </a:ext>
            </a:extLst>
          </p:cNvPr>
          <p:cNvSpPr>
            <a:spLocks noGrp="1"/>
          </p:cNvSpPr>
          <p:nvPr>
            <p:ph type="dt" sz="half" idx="10"/>
          </p:nvPr>
        </p:nvSpPr>
        <p:spPr/>
        <p:txBody>
          <a:bodyPr/>
          <a:lstStyle/>
          <a:p>
            <a:fld id="{1E06C867-09EB-46CF-9B8B-E51DA52769AF}" type="datetimeFigureOut">
              <a:rPr lang="en-GB" smtClean="0"/>
              <a:t>07/06/2022</a:t>
            </a:fld>
            <a:endParaRPr lang="en-GB"/>
          </a:p>
        </p:txBody>
      </p:sp>
      <p:sp>
        <p:nvSpPr>
          <p:cNvPr id="5" name="Footer Placeholder 4">
            <a:extLst>
              <a:ext uri="{FF2B5EF4-FFF2-40B4-BE49-F238E27FC236}">
                <a16:creationId xmlns:a16="http://schemas.microsoft.com/office/drawing/2014/main" id="{637B8E6F-BB0C-45B4-8E00-B1B539A2A1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DD41FF-7D5A-4336-9098-9C6FB0B2024A}"/>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3772020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B9F41-7D1C-4BAA-9DF6-5A0FC53FA9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98FC22-56D0-419D-86BE-5CD4665D58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D37023-CA6B-4AE5-AF28-6E71DD50DBF3}"/>
              </a:ext>
            </a:extLst>
          </p:cNvPr>
          <p:cNvSpPr>
            <a:spLocks noGrp="1"/>
          </p:cNvSpPr>
          <p:nvPr>
            <p:ph type="dt" sz="half" idx="10"/>
          </p:nvPr>
        </p:nvSpPr>
        <p:spPr/>
        <p:txBody>
          <a:bodyPr/>
          <a:lstStyle/>
          <a:p>
            <a:fld id="{1E06C867-09EB-46CF-9B8B-E51DA52769AF}" type="datetimeFigureOut">
              <a:rPr lang="en-GB" smtClean="0"/>
              <a:t>07/06/2022</a:t>
            </a:fld>
            <a:endParaRPr lang="en-GB"/>
          </a:p>
        </p:txBody>
      </p:sp>
      <p:sp>
        <p:nvSpPr>
          <p:cNvPr id="5" name="Footer Placeholder 4">
            <a:extLst>
              <a:ext uri="{FF2B5EF4-FFF2-40B4-BE49-F238E27FC236}">
                <a16:creationId xmlns:a16="http://schemas.microsoft.com/office/drawing/2014/main" id="{1676B679-2B03-4D8E-900D-BC14C7E30F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ECD9B-5B6D-40EE-81E8-DF56CF6FC384}"/>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269035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2CD97-1598-4034-A67D-3B01054C16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0C59B2-DD6B-4A69-BB15-998B38E0B45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F73CA9-91C9-4352-AAF0-683AD39FA23F}"/>
              </a:ext>
            </a:extLst>
          </p:cNvPr>
          <p:cNvSpPr>
            <a:spLocks noGrp="1"/>
          </p:cNvSpPr>
          <p:nvPr>
            <p:ph type="dt" sz="half" idx="10"/>
          </p:nvPr>
        </p:nvSpPr>
        <p:spPr/>
        <p:txBody>
          <a:bodyPr/>
          <a:lstStyle/>
          <a:p>
            <a:fld id="{1E06C867-09EB-46CF-9B8B-E51DA52769AF}" type="datetimeFigureOut">
              <a:rPr lang="en-GB" smtClean="0"/>
              <a:t>07/06/2022</a:t>
            </a:fld>
            <a:endParaRPr lang="en-GB"/>
          </a:p>
        </p:txBody>
      </p:sp>
      <p:sp>
        <p:nvSpPr>
          <p:cNvPr id="5" name="Footer Placeholder 4">
            <a:extLst>
              <a:ext uri="{FF2B5EF4-FFF2-40B4-BE49-F238E27FC236}">
                <a16:creationId xmlns:a16="http://schemas.microsoft.com/office/drawing/2014/main" id="{789A7C27-FC12-4430-A916-FA02744675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51F0F5-93D7-4096-B583-095FA355E413}"/>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283773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E5C28-3396-4CDA-8718-AB131A076F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ABB216-8499-44F2-ADB7-10C6977E46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A0852A-DD21-49A6-A684-95ECA8A18478}"/>
              </a:ext>
            </a:extLst>
          </p:cNvPr>
          <p:cNvSpPr>
            <a:spLocks noGrp="1"/>
          </p:cNvSpPr>
          <p:nvPr>
            <p:ph type="dt" sz="half" idx="10"/>
          </p:nvPr>
        </p:nvSpPr>
        <p:spPr/>
        <p:txBody>
          <a:bodyPr/>
          <a:lstStyle/>
          <a:p>
            <a:fld id="{1E06C867-09EB-46CF-9B8B-E51DA52769AF}" type="datetimeFigureOut">
              <a:rPr lang="en-GB" smtClean="0"/>
              <a:t>07/06/2022</a:t>
            </a:fld>
            <a:endParaRPr lang="en-GB"/>
          </a:p>
        </p:txBody>
      </p:sp>
      <p:sp>
        <p:nvSpPr>
          <p:cNvPr id="5" name="Footer Placeholder 4">
            <a:extLst>
              <a:ext uri="{FF2B5EF4-FFF2-40B4-BE49-F238E27FC236}">
                <a16:creationId xmlns:a16="http://schemas.microsoft.com/office/drawing/2014/main" id="{DCC5F6F9-C6C3-473B-90C0-40128AC511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CB5DDC-E72A-4F6D-BA6F-A33D3D99158E}"/>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159703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2B46-80BC-4E2A-AD8E-7ED06FB99D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B593FC-2361-4F59-913B-E72D49C024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AF3E23-0050-4BD9-B9B6-53046411C33E}"/>
              </a:ext>
            </a:extLst>
          </p:cNvPr>
          <p:cNvSpPr>
            <a:spLocks noGrp="1"/>
          </p:cNvSpPr>
          <p:nvPr>
            <p:ph type="dt" sz="half" idx="10"/>
          </p:nvPr>
        </p:nvSpPr>
        <p:spPr/>
        <p:txBody>
          <a:bodyPr/>
          <a:lstStyle/>
          <a:p>
            <a:fld id="{1E06C867-09EB-46CF-9B8B-E51DA52769AF}" type="datetimeFigureOut">
              <a:rPr lang="en-GB" smtClean="0"/>
              <a:t>07/06/2022</a:t>
            </a:fld>
            <a:endParaRPr lang="en-GB"/>
          </a:p>
        </p:txBody>
      </p:sp>
      <p:sp>
        <p:nvSpPr>
          <p:cNvPr id="5" name="Footer Placeholder 4">
            <a:extLst>
              <a:ext uri="{FF2B5EF4-FFF2-40B4-BE49-F238E27FC236}">
                <a16:creationId xmlns:a16="http://schemas.microsoft.com/office/drawing/2014/main" id="{5D91F1AF-780E-4E79-92E5-08DC7B05F3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6D2E74-53EB-41E8-A715-E39530D7F0B0}"/>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407203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688A5-5E7A-47C2-A8C8-619196AF55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5A6398-C091-4CB4-8241-B404842521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76C35D-A490-44E5-BF8F-55E9C829B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2D9DDC-A409-49AD-A2A7-20D909F0D3E7}"/>
              </a:ext>
            </a:extLst>
          </p:cNvPr>
          <p:cNvSpPr>
            <a:spLocks noGrp="1"/>
          </p:cNvSpPr>
          <p:nvPr>
            <p:ph type="dt" sz="half" idx="10"/>
          </p:nvPr>
        </p:nvSpPr>
        <p:spPr/>
        <p:txBody>
          <a:bodyPr/>
          <a:lstStyle/>
          <a:p>
            <a:fld id="{1E06C867-09EB-46CF-9B8B-E51DA52769AF}" type="datetimeFigureOut">
              <a:rPr lang="en-GB" smtClean="0"/>
              <a:t>07/06/2022</a:t>
            </a:fld>
            <a:endParaRPr lang="en-GB"/>
          </a:p>
        </p:txBody>
      </p:sp>
      <p:sp>
        <p:nvSpPr>
          <p:cNvPr id="6" name="Footer Placeholder 5">
            <a:extLst>
              <a:ext uri="{FF2B5EF4-FFF2-40B4-BE49-F238E27FC236}">
                <a16:creationId xmlns:a16="http://schemas.microsoft.com/office/drawing/2014/main" id="{2AB5E5CB-32DE-4FE1-909F-BEB81AD160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350ACD-AF58-4B03-97A1-1F3F0D9564AE}"/>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1573276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F4838-6E42-4E5F-8FDC-5632F5A112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21B782-BC0A-4BAB-BED5-B04C433BAA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3FA6A5-E400-4E04-B5A2-2FF9F4E69B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C8B0C0-C464-4A65-A740-B600CF802A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FB045C-7F7D-4C82-802D-04DC539AAEA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072DCA-F731-4799-99B2-C407DF7149CC}"/>
              </a:ext>
            </a:extLst>
          </p:cNvPr>
          <p:cNvSpPr>
            <a:spLocks noGrp="1"/>
          </p:cNvSpPr>
          <p:nvPr>
            <p:ph type="dt" sz="half" idx="10"/>
          </p:nvPr>
        </p:nvSpPr>
        <p:spPr/>
        <p:txBody>
          <a:bodyPr/>
          <a:lstStyle/>
          <a:p>
            <a:fld id="{1E06C867-09EB-46CF-9B8B-E51DA52769AF}" type="datetimeFigureOut">
              <a:rPr lang="en-GB" smtClean="0"/>
              <a:t>07/06/2022</a:t>
            </a:fld>
            <a:endParaRPr lang="en-GB"/>
          </a:p>
        </p:txBody>
      </p:sp>
      <p:sp>
        <p:nvSpPr>
          <p:cNvPr id="8" name="Footer Placeholder 7">
            <a:extLst>
              <a:ext uri="{FF2B5EF4-FFF2-40B4-BE49-F238E27FC236}">
                <a16:creationId xmlns:a16="http://schemas.microsoft.com/office/drawing/2014/main" id="{7CFB457D-8934-4BC5-A1D8-46A0A70692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7F0285-82B4-4352-ACD8-D9867B625992}"/>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2963847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EC5E-6523-4CAA-ABB4-4DC61CA8A4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DA2386-9F17-4BB7-A966-2B12391FCEF8}"/>
              </a:ext>
            </a:extLst>
          </p:cNvPr>
          <p:cNvSpPr>
            <a:spLocks noGrp="1"/>
          </p:cNvSpPr>
          <p:nvPr>
            <p:ph type="dt" sz="half" idx="10"/>
          </p:nvPr>
        </p:nvSpPr>
        <p:spPr/>
        <p:txBody>
          <a:bodyPr/>
          <a:lstStyle/>
          <a:p>
            <a:fld id="{1E06C867-09EB-46CF-9B8B-E51DA52769AF}" type="datetimeFigureOut">
              <a:rPr lang="en-GB" smtClean="0"/>
              <a:t>07/06/2022</a:t>
            </a:fld>
            <a:endParaRPr lang="en-GB"/>
          </a:p>
        </p:txBody>
      </p:sp>
      <p:sp>
        <p:nvSpPr>
          <p:cNvPr id="4" name="Footer Placeholder 3">
            <a:extLst>
              <a:ext uri="{FF2B5EF4-FFF2-40B4-BE49-F238E27FC236}">
                <a16:creationId xmlns:a16="http://schemas.microsoft.com/office/drawing/2014/main" id="{28A7B1FF-162C-4B69-A494-1CBBBA1357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654F1E-39D8-4ED3-8044-92734A4FAE3E}"/>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69050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088523-2DB8-4AA1-9C49-15C8B06F3E02}"/>
              </a:ext>
            </a:extLst>
          </p:cNvPr>
          <p:cNvSpPr>
            <a:spLocks noGrp="1"/>
          </p:cNvSpPr>
          <p:nvPr>
            <p:ph type="dt" sz="half" idx="10"/>
          </p:nvPr>
        </p:nvSpPr>
        <p:spPr/>
        <p:txBody>
          <a:bodyPr/>
          <a:lstStyle/>
          <a:p>
            <a:fld id="{1E06C867-09EB-46CF-9B8B-E51DA52769AF}" type="datetimeFigureOut">
              <a:rPr lang="en-GB" smtClean="0"/>
              <a:t>07/06/2022</a:t>
            </a:fld>
            <a:endParaRPr lang="en-GB"/>
          </a:p>
        </p:txBody>
      </p:sp>
      <p:sp>
        <p:nvSpPr>
          <p:cNvPr id="3" name="Footer Placeholder 2">
            <a:extLst>
              <a:ext uri="{FF2B5EF4-FFF2-40B4-BE49-F238E27FC236}">
                <a16:creationId xmlns:a16="http://schemas.microsoft.com/office/drawing/2014/main" id="{7712F8C3-8774-469D-BBF3-4A4E2D751B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7E9AC1-7DFC-422D-B5CD-BE6F4D8814B5}"/>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72062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9F7B-9719-4C84-9C71-6F8FC7423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3EA48D-A266-4217-8550-312D0902DC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B9D569-581F-4915-B579-2F1D82E04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5C9A6F-005F-4AC3-8158-2143955AB52E}"/>
              </a:ext>
            </a:extLst>
          </p:cNvPr>
          <p:cNvSpPr>
            <a:spLocks noGrp="1"/>
          </p:cNvSpPr>
          <p:nvPr>
            <p:ph type="dt" sz="half" idx="10"/>
          </p:nvPr>
        </p:nvSpPr>
        <p:spPr/>
        <p:txBody>
          <a:bodyPr/>
          <a:lstStyle/>
          <a:p>
            <a:fld id="{1E06C867-09EB-46CF-9B8B-E51DA52769AF}" type="datetimeFigureOut">
              <a:rPr lang="en-GB" smtClean="0"/>
              <a:t>07/06/2022</a:t>
            </a:fld>
            <a:endParaRPr lang="en-GB"/>
          </a:p>
        </p:txBody>
      </p:sp>
      <p:sp>
        <p:nvSpPr>
          <p:cNvPr id="6" name="Footer Placeholder 5">
            <a:extLst>
              <a:ext uri="{FF2B5EF4-FFF2-40B4-BE49-F238E27FC236}">
                <a16:creationId xmlns:a16="http://schemas.microsoft.com/office/drawing/2014/main" id="{153B547D-5D2F-4261-9697-4002580B5C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B05B29-76D1-4E5A-B856-410DD50A9CBE}"/>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367575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999E-E77F-46E6-95A0-BBC83CDD8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5D22BB-5384-4774-BBAE-C59484BC2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674745-2A42-4927-A3FD-22E18B3DA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A70B2D-BCDF-46D3-99A2-FEFCF48734C8}"/>
              </a:ext>
            </a:extLst>
          </p:cNvPr>
          <p:cNvSpPr>
            <a:spLocks noGrp="1"/>
          </p:cNvSpPr>
          <p:nvPr>
            <p:ph type="dt" sz="half" idx="10"/>
          </p:nvPr>
        </p:nvSpPr>
        <p:spPr/>
        <p:txBody>
          <a:bodyPr/>
          <a:lstStyle/>
          <a:p>
            <a:fld id="{1E06C867-09EB-46CF-9B8B-E51DA52769AF}" type="datetimeFigureOut">
              <a:rPr lang="en-GB" smtClean="0"/>
              <a:t>07/06/2022</a:t>
            </a:fld>
            <a:endParaRPr lang="en-GB"/>
          </a:p>
        </p:txBody>
      </p:sp>
      <p:sp>
        <p:nvSpPr>
          <p:cNvPr id="6" name="Footer Placeholder 5">
            <a:extLst>
              <a:ext uri="{FF2B5EF4-FFF2-40B4-BE49-F238E27FC236}">
                <a16:creationId xmlns:a16="http://schemas.microsoft.com/office/drawing/2014/main" id="{D3D20FF8-C96C-47D7-A880-FBB1EAFAF0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299EB5-C8CE-4D35-AE5A-3601BDECA101}"/>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111409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C7F159-F29D-4736-B851-CA46DBF608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F5E4CA-05E0-4C32-9A8C-164554B2C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0E9263-94A8-4325-A1DC-2D38E472C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6C867-09EB-46CF-9B8B-E51DA52769AF}" type="datetimeFigureOut">
              <a:rPr lang="en-GB" smtClean="0"/>
              <a:t>07/06/2022</a:t>
            </a:fld>
            <a:endParaRPr lang="en-GB"/>
          </a:p>
        </p:txBody>
      </p:sp>
      <p:sp>
        <p:nvSpPr>
          <p:cNvPr id="5" name="Footer Placeholder 4">
            <a:extLst>
              <a:ext uri="{FF2B5EF4-FFF2-40B4-BE49-F238E27FC236}">
                <a16:creationId xmlns:a16="http://schemas.microsoft.com/office/drawing/2014/main" id="{874A74A7-03DA-42E1-A4F8-07446917D1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603EF0-8C43-4971-BD3C-4EDA4A89B4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9CF408-EA44-4CB3-B6AE-ADF32EB24BD7}" type="slidenum">
              <a:rPr lang="en-GB" smtClean="0"/>
              <a:t>‹#›</a:t>
            </a:fld>
            <a:endParaRPr lang="en-GB"/>
          </a:p>
        </p:txBody>
      </p:sp>
    </p:spTree>
    <p:extLst>
      <p:ext uri="{BB962C8B-B14F-4D97-AF65-F5344CB8AC3E}">
        <p14:creationId xmlns:p14="http://schemas.microsoft.com/office/powerpoint/2010/main" val="516139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459D96-88F2-415C-A4AE-B68655C39186}"/>
              </a:ext>
            </a:extLst>
          </p:cNvPr>
          <p:cNvSpPr/>
          <p:nvPr/>
        </p:nvSpPr>
        <p:spPr>
          <a:xfrm>
            <a:off x="3405258" y="30246"/>
            <a:ext cx="2780520" cy="57791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u="sng" dirty="0">
                <a:latin typeface="XCCW Joined 1a" panose="03050602040000000000" pitchFamily="66" charset="0"/>
              </a:rPr>
              <a:t>Christianity Y3/4</a:t>
            </a:r>
          </a:p>
        </p:txBody>
      </p:sp>
      <p:sp>
        <p:nvSpPr>
          <p:cNvPr id="20" name="Text Box 2">
            <a:extLst>
              <a:ext uri="{FF2B5EF4-FFF2-40B4-BE49-F238E27FC236}">
                <a16:creationId xmlns:a16="http://schemas.microsoft.com/office/drawing/2014/main" id="{1F7845E8-FAEF-4129-9D5A-C316C8A7EABD}"/>
              </a:ext>
            </a:extLst>
          </p:cNvPr>
          <p:cNvSpPr txBox="1">
            <a:spLocks noChangeArrowheads="1"/>
          </p:cNvSpPr>
          <p:nvPr/>
        </p:nvSpPr>
        <p:spPr bwMode="auto">
          <a:xfrm>
            <a:off x="13030" y="86601"/>
            <a:ext cx="2747756" cy="3799600"/>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900" b="1" u="sng" dirty="0">
                <a:effectLst/>
                <a:latin typeface="Comic Sans MS" panose="030F0702030302020204" pitchFamily="66" charset="0"/>
                <a:ea typeface="Times New Roman" panose="02020603050405020304" pitchFamily="18" charset="0"/>
                <a:cs typeface="Times New Roman" panose="02020603050405020304" pitchFamily="18" charset="0"/>
              </a:rPr>
              <a:t>Vocabulary</a:t>
            </a:r>
          </a:p>
          <a:p>
            <a:pPr>
              <a:lnSpc>
                <a:spcPct val="107000"/>
              </a:lnSpc>
              <a:spcAft>
                <a:spcPts val="800"/>
              </a:spcAft>
            </a:pPr>
            <a:r>
              <a:rPr lang="en-GB" sz="900" b="1" dirty="0">
                <a:effectLst/>
                <a:latin typeface="Comic Sans MS" panose="030F0702030302020204" pitchFamily="66" charset="0"/>
                <a:ea typeface="Times New Roman" panose="02020603050405020304" pitchFamily="18" charset="0"/>
                <a:cs typeface="Times New Roman" panose="02020603050405020304" pitchFamily="18" charset="0"/>
              </a:rPr>
              <a:t>Bible – Holy Book of Christianity</a:t>
            </a:r>
          </a:p>
          <a:p>
            <a:pPr>
              <a:lnSpc>
                <a:spcPct val="107000"/>
              </a:lnSpc>
              <a:spcAft>
                <a:spcPts val="800"/>
              </a:spcAft>
            </a:pPr>
            <a:r>
              <a:rPr lang="en-GB" sz="900" b="1" dirty="0">
                <a:latin typeface="Comic Sans MS" panose="030F0702030302020204" pitchFamily="66" charset="0"/>
                <a:ea typeface="Times New Roman" panose="02020603050405020304" pitchFamily="18" charset="0"/>
                <a:cs typeface="Times New Roman" panose="02020603050405020304" pitchFamily="18" charset="0"/>
              </a:rPr>
              <a:t>Charity – An organisation that helps people by raising money.</a:t>
            </a:r>
            <a:endParaRPr lang="en-GB" sz="9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nSpc>
                <a:spcPct val="107000"/>
              </a:lnSpc>
              <a:spcAft>
                <a:spcPts val="800"/>
              </a:spcAft>
            </a:pPr>
            <a:r>
              <a:rPr lang="en-GB" sz="900" b="1" dirty="0">
                <a:effectLst/>
                <a:latin typeface="Comic Sans MS" panose="030F0702030302020204" pitchFamily="66" charset="0"/>
                <a:ea typeface="Times New Roman" panose="02020603050405020304" pitchFamily="18" charset="0"/>
                <a:cs typeface="Times New Roman" panose="02020603050405020304" pitchFamily="18" charset="0"/>
              </a:rPr>
              <a:t>Church – Christian place of worship.</a:t>
            </a:r>
          </a:p>
          <a:p>
            <a:pPr>
              <a:lnSpc>
                <a:spcPct val="107000"/>
              </a:lnSpc>
              <a:spcAft>
                <a:spcPts val="800"/>
              </a:spcAft>
            </a:pPr>
            <a:r>
              <a:rPr lang="en-GB" sz="900" b="1" dirty="0">
                <a:latin typeface="Comic Sans MS" panose="030F0702030302020204" pitchFamily="66" charset="0"/>
                <a:ea typeface="Times New Roman" panose="02020603050405020304" pitchFamily="18" charset="0"/>
                <a:cs typeface="Times New Roman" panose="02020603050405020304" pitchFamily="18" charset="0"/>
              </a:rPr>
              <a:t>Crucifixion – A form of Roman punishment used on Jesus. It involves putting someone on a cross to die.</a:t>
            </a:r>
          </a:p>
          <a:p>
            <a:pPr>
              <a:lnSpc>
                <a:spcPct val="107000"/>
              </a:lnSpc>
              <a:spcAft>
                <a:spcPts val="800"/>
              </a:spcAft>
            </a:pPr>
            <a:r>
              <a:rPr lang="en-GB" sz="900" b="1" dirty="0">
                <a:latin typeface="Comic Sans MS" panose="030F0702030302020204" pitchFamily="66" charset="0"/>
                <a:ea typeface="Times New Roman" panose="02020603050405020304" pitchFamily="18" charset="0"/>
                <a:cs typeface="Times New Roman" panose="02020603050405020304" pitchFamily="18" charset="0"/>
              </a:rPr>
              <a:t>Disciple – A loyal servant and friend to Jesus</a:t>
            </a:r>
            <a:endParaRPr lang="en-GB" sz="9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nSpc>
                <a:spcPct val="107000"/>
              </a:lnSpc>
              <a:spcAft>
                <a:spcPts val="800"/>
              </a:spcAft>
            </a:pPr>
            <a:r>
              <a:rPr lang="en-GB" sz="900" b="1" dirty="0">
                <a:latin typeface="Comic Sans MS" panose="030F0702030302020204" pitchFamily="66" charset="0"/>
                <a:ea typeface="Times New Roman" panose="02020603050405020304" pitchFamily="18" charset="0"/>
                <a:cs typeface="Times New Roman" panose="02020603050405020304" pitchFamily="18" charset="0"/>
              </a:rPr>
              <a:t>Holy Spirit – This is God’s power in action. Christians believe the Holy Spirit is with us at all times.</a:t>
            </a:r>
          </a:p>
          <a:p>
            <a:pPr>
              <a:lnSpc>
                <a:spcPct val="107000"/>
              </a:lnSpc>
              <a:spcAft>
                <a:spcPts val="800"/>
              </a:spcAft>
            </a:pPr>
            <a:r>
              <a:rPr lang="en-GB" sz="900" b="1" dirty="0">
                <a:latin typeface="Comic Sans MS" panose="030F0702030302020204" pitchFamily="66" charset="0"/>
                <a:ea typeface="Times New Roman" panose="02020603050405020304" pitchFamily="18" charset="0"/>
                <a:cs typeface="Times New Roman" panose="02020603050405020304" pitchFamily="18" charset="0"/>
              </a:rPr>
              <a:t>Parable – stories Jesus told</a:t>
            </a:r>
          </a:p>
          <a:p>
            <a:pPr>
              <a:lnSpc>
                <a:spcPct val="107000"/>
              </a:lnSpc>
              <a:spcAft>
                <a:spcPts val="800"/>
              </a:spcAft>
            </a:pPr>
            <a:r>
              <a:rPr lang="en-GB" sz="900" b="1" dirty="0">
                <a:latin typeface="Comic Sans MS" panose="030F0702030302020204" pitchFamily="66" charset="0"/>
                <a:ea typeface="Times New Roman" panose="02020603050405020304" pitchFamily="18" charset="0"/>
                <a:cs typeface="Times New Roman" panose="02020603050405020304" pitchFamily="18" charset="0"/>
              </a:rPr>
              <a:t>Prophet – Is a person who God has spoken to</a:t>
            </a:r>
            <a:endParaRPr lang="en-GB" sz="900" b="1" dirty="0">
              <a:effectLst/>
              <a:latin typeface="Comic Sans MS" panose="030F0702030302020204" pitchFamily="66" charset="0"/>
              <a:ea typeface="Times New Roman" panose="02020603050405020304" pitchFamily="18" charset="0"/>
              <a:cs typeface="Times New Roman" panose="02020603050405020304" pitchFamily="18" charset="0"/>
            </a:endParaRPr>
          </a:p>
          <a:p>
            <a:pPr>
              <a:lnSpc>
                <a:spcPct val="107000"/>
              </a:lnSpc>
              <a:spcAft>
                <a:spcPts val="800"/>
              </a:spcAft>
            </a:pPr>
            <a:r>
              <a:rPr lang="en-GB" sz="900" b="1" dirty="0">
                <a:effectLst/>
                <a:latin typeface="Comic Sans MS" panose="030F0702030302020204" pitchFamily="66" charset="0"/>
                <a:ea typeface="Times New Roman" panose="02020603050405020304" pitchFamily="18" charset="0"/>
                <a:cs typeface="Times New Roman" panose="02020603050405020304" pitchFamily="18" charset="0"/>
              </a:rPr>
              <a:t>Sacrifice – To think of somebody else before yourself</a:t>
            </a:r>
          </a:p>
          <a:p>
            <a:pPr>
              <a:lnSpc>
                <a:spcPct val="107000"/>
              </a:lnSpc>
              <a:spcAft>
                <a:spcPts val="800"/>
              </a:spcAft>
            </a:pPr>
            <a:r>
              <a:rPr lang="en-GB" sz="900" b="1" dirty="0">
                <a:latin typeface="Comic Sans MS" panose="030F0702030302020204" pitchFamily="66" charset="0"/>
                <a:ea typeface="Times New Roman" panose="02020603050405020304" pitchFamily="18" charset="0"/>
                <a:cs typeface="Times New Roman" panose="02020603050405020304" pitchFamily="18" charset="0"/>
              </a:rPr>
              <a:t>Testament – There is an old Testament and a new Testament they are parts of the Bible.</a:t>
            </a:r>
          </a:p>
          <a:p>
            <a:pPr>
              <a:lnSpc>
                <a:spcPct val="107000"/>
              </a:lnSpc>
              <a:spcAft>
                <a:spcPts val="800"/>
              </a:spcAft>
            </a:pPr>
            <a:endParaRPr lang="en-GB" sz="600" b="1" dirty="0">
              <a:effectLst/>
              <a:latin typeface="XCCW Joined 1a" panose="03050602040000000000" pitchFamily="66" charset="0"/>
              <a:ea typeface="Times New Roman" panose="02020603050405020304" pitchFamily="18" charset="0"/>
              <a:cs typeface="Times New Roman" panose="02020603050405020304" pitchFamily="18" charset="0"/>
            </a:endParaRPr>
          </a:p>
          <a:p>
            <a:pPr>
              <a:lnSpc>
                <a:spcPct val="107000"/>
              </a:lnSpc>
              <a:spcAft>
                <a:spcPts val="800"/>
              </a:spcAft>
            </a:pPr>
            <a:endParaRPr lang="en-GB" sz="800" b="1" dirty="0">
              <a:effectLst/>
              <a:latin typeface="XCCW Joined 1a" panose="03050602040000000000" pitchFamily="66" charset="0"/>
              <a:ea typeface="Times New Roman" panose="02020603050405020304" pitchFamily="18" charset="0"/>
              <a:cs typeface="Times New Roman" panose="02020603050405020304" pitchFamily="18" charset="0"/>
            </a:endParaRPr>
          </a:p>
          <a:p>
            <a:pPr>
              <a:lnSpc>
                <a:spcPct val="107000"/>
              </a:lnSpc>
              <a:spcAft>
                <a:spcPts val="800"/>
              </a:spcAft>
            </a:pPr>
            <a:r>
              <a:rPr lang="en-GB" sz="1000" dirty="0">
                <a:latin typeface="XCCW Joined 1a" panose="03050602040000000000" pitchFamily="66" charset="0"/>
                <a:ea typeface="Times New Roman" panose="02020603050405020304" pitchFamily="18" charset="0"/>
                <a:cs typeface="Times New Roman" panose="02020603050405020304" pitchFamily="18" charset="0"/>
              </a:rPr>
              <a:t>  </a:t>
            </a:r>
            <a:endParaRPr lang="en-GB" sz="1000" dirty="0">
              <a:effectLst/>
              <a:latin typeface="XCCW Joined 1a" panose="03050602040000000000" pitchFamily="66" charset="0"/>
              <a:ea typeface="Times New Roman" panose="02020603050405020304" pitchFamily="18" charset="0"/>
              <a:cs typeface="Times New Roman" panose="02020603050405020304" pitchFamily="18" charset="0"/>
            </a:endParaRPr>
          </a:p>
        </p:txBody>
      </p:sp>
      <p:sp>
        <p:nvSpPr>
          <p:cNvPr id="6" name="AutoShape 6" descr="Image result for penguin">
            <a:extLst>
              <a:ext uri="{FF2B5EF4-FFF2-40B4-BE49-F238E27FC236}">
                <a16:creationId xmlns:a16="http://schemas.microsoft.com/office/drawing/2014/main" id="{1DB35D06-B997-4621-8A5E-2276F5DEE3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a:extLst>
              <a:ext uri="{FF2B5EF4-FFF2-40B4-BE49-F238E27FC236}">
                <a16:creationId xmlns:a16="http://schemas.microsoft.com/office/drawing/2014/main" id="{7208EE24-A027-42A6-A9C6-1FBB9773B76C}"/>
              </a:ext>
            </a:extLst>
          </p:cNvPr>
          <p:cNvSpPr txBox="1"/>
          <p:nvPr/>
        </p:nvSpPr>
        <p:spPr>
          <a:xfrm>
            <a:off x="7854525" y="96217"/>
            <a:ext cx="2966359" cy="1938992"/>
          </a:xfrm>
          <a:prstGeom prst="rect">
            <a:avLst/>
          </a:prstGeom>
          <a:noFill/>
          <a:ln>
            <a:solidFill>
              <a:schemeClr val="tx1"/>
            </a:solidFill>
          </a:ln>
        </p:spPr>
        <p:txBody>
          <a:bodyPr wrap="square" lIns="91440" tIns="45720" rIns="91440" bIns="45720" rtlCol="0" anchor="t">
            <a:spAutoFit/>
          </a:bodyPr>
          <a:lstStyle/>
          <a:p>
            <a:r>
              <a:rPr lang="en-GB" sz="1100" b="1" u="sng" dirty="0">
                <a:latin typeface="XCCW Joined 1a"/>
              </a:rPr>
              <a:t>Where Christianity Began</a:t>
            </a:r>
            <a:r>
              <a:rPr lang="en-GB" sz="1100" b="1" dirty="0">
                <a:latin typeface="XCCW Joined 1a"/>
              </a:rPr>
              <a:t>:  Israel in the Middle East</a:t>
            </a:r>
            <a:endParaRPr lang="en-GB" sz="1100" b="1" dirty="0">
              <a:latin typeface="XCCW Joined 1a" panose="03050602040000000000" pitchFamily="66" charset="0"/>
            </a:endParaRPr>
          </a:p>
          <a:p>
            <a:endParaRPr lang="en-GB" sz="1100" u="sng" dirty="0">
              <a:latin typeface="XCCW Joined 1a" panose="0305060204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How Christianity Began</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Jesus Christ is the founder of Christianity.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Jesus Christ is the Son of God. He came to earth to teach about love and fellowship.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Jesus was a Jew who was born just over 2000 years ago in Bethlehem. Jesus lived for 33 years before being crucified by the Romans. After he died his teachings were firstly spread by his  disciples and eventually </a:t>
            </a:r>
            <a:r>
              <a:rPr lang="en-GB" sz="800" dirty="0">
                <a:solidFill>
                  <a:prstClr val="black"/>
                </a:solidFill>
                <a:latin typeface="Calibri" panose="020F0502020204030204"/>
              </a:rPr>
              <a:t>Christianity</a:t>
            </a: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 spread around the world.</a:t>
            </a:r>
          </a:p>
          <a:p>
            <a:endParaRPr lang="en-GB" sz="1100" u="sng" dirty="0">
              <a:latin typeface="XCCW Joined 1a" panose="03050602040000000000" pitchFamily="66" charset="0"/>
            </a:endParaRPr>
          </a:p>
        </p:txBody>
      </p:sp>
      <p:sp>
        <p:nvSpPr>
          <p:cNvPr id="44" name="TextBox 43">
            <a:extLst>
              <a:ext uri="{FF2B5EF4-FFF2-40B4-BE49-F238E27FC236}">
                <a16:creationId xmlns:a16="http://schemas.microsoft.com/office/drawing/2014/main" id="{37C86F50-65CC-4B09-A0BE-B1F48EC790E8}"/>
              </a:ext>
            </a:extLst>
          </p:cNvPr>
          <p:cNvSpPr txBox="1"/>
          <p:nvPr/>
        </p:nvSpPr>
        <p:spPr>
          <a:xfrm>
            <a:off x="26208" y="4096960"/>
            <a:ext cx="2844637" cy="1815882"/>
          </a:xfrm>
          <a:prstGeom prst="rect">
            <a:avLst/>
          </a:prstGeom>
          <a:solidFill>
            <a:schemeClr val="accent3">
              <a:lumMod val="20000"/>
              <a:lumOff val="80000"/>
            </a:schemeClr>
          </a:solidFill>
          <a:ln>
            <a:solidFill>
              <a:schemeClr val="tx1"/>
            </a:solidFill>
          </a:ln>
        </p:spPr>
        <p:txBody>
          <a:bodyPr wrap="square" rtlCol="0">
            <a:spAutoFit/>
          </a:bodyPr>
          <a:lstStyle/>
          <a:p>
            <a:r>
              <a:rPr lang="en-GB" sz="800" b="1" u="sng" dirty="0">
                <a:latin typeface="Calibri Light" panose="020F0302020204030204" pitchFamily="34" charset="0"/>
              </a:rPr>
              <a:t>Main Beliefs</a:t>
            </a:r>
          </a:p>
          <a:p>
            <a:r>
              <a:rPr lang="en-GB" sz="800" dirty="0"/>
              <a:t>Christians believe that Jesus Christ was the Son of God and that</a:t>
            </a:r>
          </a:p>
          <a:p>
            <a:r>
              <a:rPr lang="en-GB" sz="800" dirty="0"/>
              <a:t>God sent his Son to earth to save people from doing bad things. He taught people how to live a good life and help others.</a:t>
            </a:r>
          </a:p>
          <a:p>
            <a:endParaRPr lang="en-GB" sz="800" dirty="0"/>
          </a:p>
          <a:p>
            <a:r>
              <a:rPr lang="en-GB" sz="800" dirty="0"/>
              <a:t>Jesus sacrificed himself to be crucified on cross by the Romans.</a:t>
            </a:r>
          </a:p>
          <a:p>
            <a:r>
              <a:rPr lang="en-GB" sz="800" dirty="0"/>
              <a:t>Jesus rose from the dead on the third day after his Crucifixion (the Resurrection)</a:t>
            </a:r>
          </a:p>
          <a:p>
            <a:r>
              <a:rPr lang="en-GB" sz="800" dirty="0"/>
              <a:t>Christians believe that there is only one God, but that this one God consists of 3 "persons"</a:t>
            </a:r>
          </a:p>
          <a:p>
            <a:pPr lvl="1"/>
            <a:r>
              <a:rPr lang="en-GB" sz="800" dirty="0"/>
              <a:t>God the Father</a:t>
            </a:r>
          </a:p>
          <a:p>
            <a:pPr lvl="1"/>
            <a:r>
              <a:rPr lang="en-GB" sz="800" dirty="0"/>
              <a:t>God the Son</a:t>
            </a:r>
          </a:p>
          <a:p>
            <a:pPr lvl="1"/>
            <a:r>
              <a:rPr lang="en-GB" sz="800" dirty="0"/>
              <a:t>The Holy Spirit</a:t>
            </a:r>
          </a:p>
          <a:p>
            <a:r>
              <a:rPr lang="en-GB" sz="800" dirty="0"/>
              <a:t>Christians believe that God made the world.</a:t>
            </a:r>
          </a:p>
        </p:txBody>
      </p:sp>
      <p:sp>
        <p:nvSpPr>
          <p:cNvPr id="18" name="AutoShape 6" descr="Image result for compass">
            <a:extLst>
              <a:ext uri="{FF2B5EF4-FFF2-40B4-BE49-F238E27FC236}">
                <a16:creationId xmlns:a16="http://schemas.microsoft.com/office/drawing/2014/main" id="{2925C7F9-A258-40D4-8266-F0C7D29319D4}"/>
              </a:ext>
            </a:extLst>
          </p:cNvPr>
          <p:cNvSpPr>
            <a:spLocks noChangeAspect="1" noChangeArrowheads="1"/>
          </p:cNvSpPr>
          <p:nvPr/>
        </p:nvSpPr>
        <p:spPr bwMode="auto">
          <a:xfrm>
            <a:off x="6087990" y="3420990"/>
            <a:ext cx="312810" cy="3128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AutoShape 8" descr="Image result for compass">
            <a:extLst>
              <a:ext uri="{FF2B5EF4-FFF2-40B4-BE49-F238E27FC236}">
                <a16:creationId xmlns:a16="http://schemas.microsoft.com/office/drawing/2014/main" id="{5D856371-6E41-40DE-8026-4E532044B22D}"/>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12" descr="Image result for compass">
            <a:extLst>
              <a:ext uri="{FF2B5EF4-FFF2-40B4-BE49-F238E27FC236}">
                <a16:creationId xmlns:a16="http://schemas.microsoft.com/office/drawing/2014/main" id="{CBCC595C-11DC-4752-B361-51E05876B46C}"/>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TextBox 52">
            <a:extLst>
              <a:ext uri="{FF2B5EF4-FFF2-40B4-BE49-F238E27FC236}">
                <a16:creationId xmlns:a16="http://schemas.microsoft.com/office/drawing/2014/main" id="{3ED4AC21-F245-4703-8EAA-D5B34FA44FD8}"/>
              </a:ext>
            </a:extLst>
          </p:cNvPr>
          <p:cNvSpPr txBox="1"/>
          <p:nvPr/>
        </p:nvSpPr>
        <p:spPr>
          <a:xfrm>
            <a:off x="8109798" y="5856038"/>
            <a:ext cx="1291656" cy="646331"/>
          </a:xfrm>
          <a:prstGeom prst="rect">
            <a:avLst/>
          </a:prstGeom>
          <a:solidFill>
            <a:schemeClr val="accent4">
              <a:lumMod val="60000"/>
              <a:lumOff val="40000"/>
            </a:schemeClr>
          </a:solidFill>
        </p:spPr>
        <p:txBody>
          <a:bodyPr wrap="square" rtlCol="0">
            <a:spAutoFit/>
          </a:bodyPr>
          <a:lstStyle/>
          <a:p>
            <a:r>
              <a:rPr lang="en-GB" sz="900" u="sng" dirty="0"/>
              <a:t>Places of Worship</a:t>
            </a:r>
            <a:r>
              <a:rPr lang="en-GB" sz="900" dirty="0"/>
              <a:t>:</a:t>
            </a:r>
          </a:p>
          <a:p>
            <a:endParaRPr lang="en-GB" sz="900" dirty="0"/>
          </a:p>
          <a:p>
            <a:r>
              <a:rPr lang="en-GB" sz="900" dirty="0"/>
              <a:t>The Church, Chapel or Cathedral</a:t>
            </a:r>
          </a:p>
        </p:txBody>
      </p:sp>
      <p:sp>
        <p:nvSpPr>
          <p:cNvPr id="55" name="TextBox 54">
            <a:extLst>
              <a:ext uri="{FF2B5EF4-FFF2-40B4-BE49-F238E27FC236}">
                <a16:creationId xmlns:a16="http://schemas.microsoft.com/office/drawing/2014/main" id="{74880D06-6FF6-4CEE-9771-63A735948716}"/>
              </a:ext>
            </a:extLst>
          </p:cNvPr>
          <p:cNvSpPr txBox="1"/>
          <p:nvPr/>
        </p:nvSpPr>
        <p:spPr>
          <a:xfrm>
            <a:off x="3207026" y="265043"/>
            <a:ext cx="1397188" cy="702366"/>
          </a:xfrm>
          <a:prstGeom prst="rect">
            <a:avLst/>
          </a:prstGeom>
          <a:noFill/>
        </p:spPr>
        <p:txBody>
          <a:bodyPr wrap="square" rtlCol="0">
            <a:spAutoFit/>
          </a:bodyPr>
          <a:lstStyle/>
          <a:p>
            <a:endParaRPr lang="en-GB" dirty="0"/>
          </a:p>
        </p:txBody>
      </p:sp>
      <p:sp>
        <p:nvSpPr>
          <p:cNvPr id="56" name="AutoShape 4" descr="Image result for om symbol">
            <a:extLst>
              <a:ext uri="{FF2B5EF4-FFF2-40B4-BE49-F238E27FC236}">
                <a16:creationId xmlns:a16="http://schemas.microsoft.com/office/drawing/2014/main" id="{83CD277B-C1C3-409A-8B93-7844EDA920C7}"/>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TextBox 57">
            <a:extLst>
              <a:ext uri="{FF2B5EF4-FFF2-40B4-BE49-F238E27FC236}">
                <a16:creationId xmlns:a16="http://schemas.microsoft.com/office/drawing/2014/main" id="{402EC726-926A-4A68-A6CF-8F322D3BE6D8}"/>
              </a:ext>
            </a:extLst>
          </p:cNvPr>
          <p:cNvSpPr txBox="1"/>
          <p:nvPr/>
        </p:nvSpPr>
        <p:spPr>
          <a:xfrm>
            <a:off x="3207026" y="289010"/>
            <a:ext cx="1397188" cy="702366"/>
          </a:xfrm>
          <a:prstGeom prst="rect">
            <a:avLst/>
          </a:prstGeom>
          <a:noFill/>
        </p:spPr>
        <p:txBody>
          <a:bodyPr wrap="square" rtlCol="0">
            <a:spAutoFit/>
          </a:bodyPr>
          <a:lstStyle/>
          <a:p>
            <a:endParaRPr lang="en-GB" dirty="0"/>
          </a:p>
        </p:txBody>
      </p:sp>
      <p:sp>
        <p:nvSpPr>
          <p:cNvPr id="59" name="TextBox 58">
            <a:extLst>
              <a:ext uri="{FF2B5EF4-FFF2-40B4-BE49-F238E27FC236}">
                <a16:creationId xmlns:a16="http://schemas.microsoft.com/office/drawing/2014/main" id="{B423B52C-83C2-4B4E-81F8-5037DBA57AA5}"/>
              </a:ext>
            </a:extLst>
          </p:cNvPr>
          <p:cNvSpPr txBox="1"/>
          <p:nvPr/>
        </p:nvSpPr>
        <p:spPr>
          <a:xfrm>
            <a:off x="3207026" y="249626"/>
            <a:ext cx="1397188" cy="702366"/>
          </a:xfrm>
          <a:prstGeom prst="rect">
            <a:avLst/>
          </a:prstGeom>
          <a:noFill/>
        </p:spPr>
        <p:txBody>
          <a:bodyPr wrap="square" rtlCol="0">
            <a:spAutoFit/>
          </a:bodyPr>
          <a:lstStyle/>
          <a:p>
            <a:endParaRPr lang="en-GB" dirty="0"/>
          </a:p>
        </p:txBody>
      </p:sp>
      <p:sp>
        <p:nvSpPr>
          <p:cNvPr id="13" name="TextBox 12">
            <a:extLst>
              <a:ext uri="{FF2B5EF4-FFF2-40B4-BE49-F238E27FC236}">
                <a16:creationId xmlns:a16="http://schemas.microsoft.com/office/drawing/2014/main" id="{D62C5DAC-97CB-4F02-9AFA-484FC474A545}"/>
              </a:ext>
            </a:extLst>
          </p:cNvPr>
          <p:cNvSpPr txBox="1"/>
          <p:nvPr/>
        </p:nvSpPr>
        <p:spPr>
          <a:xfrm>
            <a:off x="3096795" y="732701"/>
            <a:ext cx="1436418" cy="415498"/>
          </a:xfrm>
          <a:prstGeom prst="rect">
            <a:avLst/>
          </a:prstGeom>
          <a:solidFill>
            <a:schemeClr val="accent4">
              <a:lumMod val="40000"/>
              <a:lumOff val="60000"/>
            </a:schemeClr>
          </a:solidFill>
        </p:spPr>
        <p:txBody>
          <a:bodyPr wrap="square" rtlCol="0">
            <a:spAutoFit/>
          </a:bodyPr>
          <a:lstStyle/>
          <a:p>
            <a:r>
              <a:rPr lang="en-GB" sz="700" dirty="0"/>
              <a:t>The cross is the symbol of Christianity as Jesus died on the cross.</a:t>
            </a:r>
          </a:p>
        </p:txBody>
      </p:sp>
      <p:sp>
        <p:nvSpPr>
          <p:cNvPr id="30" name="TextBox 29">
            <a:extLst>
              <a:ext uri="{FF2B5EF4-FFF2-40B4-BE49-F238E27FC236}">
                <a16:creationId xmlns:a16="http://schemas.microsoft.com/office/drawing/2014/main" id="{E6D0BBBE-3363-42F3-B45B-40A3B39C40B8}"/>
              </a:ext>
            </a:extLst>
          </p:cNvPr>
          <p:cNvSpPr txBox="1"/>
          <p:nvPr/>
        </p:nvSpPr>
        <p:spPr>
          <a:xfrm>
            <a:off x="6033400" y="289010"/>
            <a:ext cx="1595752" cy="369332"/>
          </a:xfrm>
          <a:prstGeom prst="rect">
            <a:avLst/>
          </a:prstGeom>
          <a:solidFill>
            <a:srgbClr val="FFC000"/>
          </a:solidFill>
        </p:spPr>
        <p:txBody>
          <a:bodyPr wrap="square" rtlCol="0">
            <a:spAutoFit/>
          </a:bodyPr>
          <a:lstStyle/>
          <a:p>
            <a:r>
              <a:rPr lang="en-GB" sz="900" dirty="0"/>
              <a:t>Christianity is the largest of the six main world  religions.</a:t>
            </a:r>
          </a:p>
        </p:txBody>
      </p:sp>
      <p:sp>
        <p:nvSpPr>
          <p:cNvPr id="32" name="TextBox 31">
            <a:extLst>
              <a:ext uri="{FF2B5EF4-FFF2-40B4-BE49-F238E27FC236}">
                <a16:creationId xmlns:a16="http://schemas.microsoft.com/office/drawing/2014/main" id="{77AEC426-3375-449C-916F-D7020B25785F}"/>
              </a:ext>
            </a:extLst>
          </p:cNvPr>
          <p:cNvSpPr txBox="1"/>
          <p:nvPr/>
        </p:nvSpPr>
        <p:spPr>
          <a:xfrm>
            <a:off x="2962105" y="1510112"/>
            <a:ext cx="2486028" cy="2062103"/>
          </a:xfrm>
          <a:prstGeom prst="rect">
            <a:avLst/>
          </a:prstGeom>
          <a:solidFill>
            <a:schemeClr val="accent4">
              <a:lumMod val="40000"/>
              <a:lumOff val="60000"/>
            </a:schemeClr>
          </a:solidFill>
        </p:spPr>
        <p:txBody>
          <a:bodyPr wrap="square" rtlCol="0">
            <a:spAutoFit/>
          </a:bodyPr>
          <a:lstStyle/>
          <a:p>
            <a:r>
              <a:rPr lang="en-GB" sz="800" b="1" u="sng" dirty="0"/>
              <a:t>Prophets from the Bible:</a:t>
            </a:r>
          </a:p>
          <a:p>
            <a:endParaRPr lang="en-GB" sz="800" b="1" u="sng" dirty="0"/>
          </a:p>
          <a:p>
            <a:r>
              <a:rPr lang="en-GB" sz="800" b="1" u="sng" dirty="0"/>
              <a:t>Noah</a:t>
            </a:r>
          </a:p>
          <a:p>
            <a:endParaRPr lang="en-GB" sz="800" b="1" u="sng" dirty="0"/>
          </a:p>
          <a:p>
            <a:r>
              <a:rPr lang="en-GB" sz="800" b="1" dirty="0"/>
              <a:t>God told Noah to build an ark to save the animals of the world and his family.</a:t>
            </a:r>
          </a:p>
          <a:p>
            <a:endParaRPr lang="en-GB" sz="800" b="1" u="sng" dirty="0"/>
          </a:p>
          <a:p>
            <a:r>
              <a:rPr lang="en-GB" sz="800" b="1" u="sng" dirty="0"/>
              <a:t>Abraham</a:t>
            </a:r>
          </a:p>
          <a:p>
            <a:r>
              <a:rPr lang="en-GB" sz="800" b="1" dirty="0"/>
              <a:t>God spoke to Abraham about getting people to trust God. </a:t>
            </a:r>
          </a:p>
          <a:p>
            <a:endParaRPr lang="en-GB" sz="800" b="1" u="sng" dirty="0"/>
          </a:p>
          <a:p>
            <a:r>
              <a:rPr lang="en-GB" sz="800" b="1" u="sng" dirty="0"/>
              <a:t>Moses</a:t>
            </a:r>
          </a:p>
          <a:p>
            <a:endParaRPr lang="en-GB" sz="800" b="1" u="sng" dirty="0"/>
          </a:p>
          <a:p>
            <a:r>
              <a:rPr lang="en-GB" sz="800" b="1" dirty="0"/>
              <a:t>Moses freed the slaves from the Egyptians when God asked him to. God also gave Moses the Ten Commandments.</a:t>
            </a:r>
          </a:p>
        </p:txBody>
      </p:sp>
      <p:sp>
        <p:nvSpPr>
          <p:cNvPr id="22" name="TextBox 21">
            <a:extLst>
              <a:ext uri="{FF2B5EF4-FFF2-40B4-BE49-F238E27FC236}">
                <a16:creationId xmlns:a16="http://schemas.microsoft.com/office/drawing/2014/main" id="{185726AB-3AE9-49D6-A0CB-8F1E4FD1D53C}"/>
              </a:ext>
            </a:extLst>
          </p:cNvPr>
          <p:cNvSpPr txBox="1"/>
          <p:nvPr/>
        </p:nvSpPr>
        <p:spPr>
          <a:xfrm>
            <a:off x="5546334" y="2735563"/>
            <a:ext cx="2966359" cy="1077218"/>
          </a:xfrm>
          <a:prstGeom prst="rect">
            <a:avLst/>
          </a:prstGeom>
          <a:solidFill>
            <a:schemeClr val="accent1">
              <a:lumMod val="20000"/>
              <a:lumOff val="80000"/>
            </a:schemeClr>
          </a:solidFill>
        </p:spPr>
        <p:txBody>
          <a:bodyPr wrap="square" rtlCol="0">
            <a:spAutoFit/>
          </a:bodyPr>
          <a:lstStyle/>
          <a:p>
            <a:r>
              <a:rPr lang="en-GB" sz="800" b="1" u="sng" dirty="0"/>
              <a:t>Festivals/Special Times</a:t>
            </a:r>
          </a:p>
          <a:p>
            <a:r>
              <a:rPr lang="en-GB" sz="800" b="1" u="sng" dirty="0"/>
              <a:t>Christmas</a:t>
            </a:r>
            <a:r>
              <a:rPr lang="en-GB" sz="800" b="1" dirty="0"/>
              <a:t> </a:t>
            </a:r>
            <a:r>
              <a:rPr lang="en-GB" sz="800" dirty="0"/>
              <a:t>is the celebration of Jesus’s birthday and is the 25</a:t>
            </a:r>
            <a:r>
              <a:rPr lang="en-GB" sz="800" baseline="30000" dirty="0"/>
              <a:t>th</a:t>
            </a:r>
            <a:r>
              <a:rPr lang="en-GB" sz="800" dirty="0"/>
              <a:t> December. </a:t>
            </a:r>
          </a:p>
          <a:p>
            <a:r>
              <a:rPr lang="en-GB" sz="800" b="1" u="sng" dirty="0"/>
              <a:t>Easter</a:t>
            </a:r>
            <a:r>
              <a:rPr lang="en-GB" sz="800" b="1" dirty="0"/>
              <a:t> </a:t>
            </a:r>
            <a:r>
              <a:rPr lang="en-GB" sz="800" dirty="0"/>
              <a:t>is the time when Jesus died to save the people.</a:t>
            </a:r>
          </a:p>
          <a:p>
            <a:r>
              <a:rPr lang="en-GB" sz="800" b="1" u="sng" dirty="0"/>
              <a:t>Lent</a:t>
            </a:r>
            <a:r>
              <a:rPr lang="en-GB" sz="800" dirty="0"/>
              <a:t>  is linked to the story of ‘Jesus in the Wilderness’.</a:t>
            </a:r>
            <a:endParaRPr lang="en-GB" sz="800" u="sng" dirty="0"/>
          </a:p>
          <a:p>
            <a:r>
              <a:rPr lang="en-GB" sz="800" b="1" u="sng" dirty="0"/>
              <a:t>Pentecost</a:t>
            </a:r>
          </a:p>
          <a:p>
            <a:r>
              <a:rPr lang="en-GB" sz="800" dirty="0"/>
              <a:t>This is the celebration of the descent of the Holy Spirit onto the disciples.</a:t>
            </a:r>
          </a:p>
        </p:txBody>
      </p:sp>
      <p:pic>
        <p:nvPicPr>
          <p:cNvPr id="74" name="Picture 73">
            <a:extLst>
              <a:ext uri="{FF2B5EF4-FFF2-40B4-BE49-F238E27FC236}">
                <a16:creationId xmlns:a16="http://schemas.microsoft.com/office/drawing/2014/main" id="{4C8D6B8E-3EB1-477D-9704-C5220DE5B42F}"/>
              </a:ext>
            </a:extLst>
          </p:cNvPr>
          <p:cNvPicPr/>
          <p:nvPr/>
        </p:nvPicPr>
        <p:blipFill>
          <a:blip r:embed="rId2">
            <a:extLst>
              <a:ext uri="{28A0092B-C50C-407E-A947-70E740481C1C}">
                <a14:useLocalDpi xmlns:a14="http://schemas.microsoft.com/office/drawing/2010/main" val="0"/>
              </a:ext>
            </a:extLst>
          </a:blip>
          <a:stretch>
            <a:fillRect/>
          </a:stretch>
        </p:blipFill>
        <p:spPr>
          <a:xfrm>
            <a:off x="2986158" y="30922"/>
            <a:ext cx="838200" cy="685165"/>
          </a:xfrm>
          <a:prstGeom prst="rect">
            <a:avLst/>
          </a:prstGeom>
        </p:spPr>
      </p:pic>
      <p:pic>
        <p:nvPicPr>
          <p:cNvPr id="39" name="Picture 38" descr="Image result for dove symbol&quot;">
            <a:extLst>
              <a:ext uri="{FF2B5EF4-FFF2-40B4-BE49-F238E27FC236}">
                <a16:creationId xmlns:a16="http://schemas.microsoft.com/office/drawing/2014/main" id="{2401C065-5FE5-4C9F-A3D4-DB196531F0BB}"/>
              </a:ext>
            </a:extLst>
          </p:cNvPr>
          <p:cNvPicPr/>
          <p:nvPr/>
        </p:nvPicPr>
        <p:blipFill rotWithShape="1">
          <a:blip r:embed="rId3">
            <a:extLst>
              <a:ext uri="{28A0092B-C50C-407E-A947-70E740481C1C}">
                <a14:useLocalDpi xmlns:a14="http://schemas.microsoft.com/office/drawing/2010/main" val="0"/>
              </a:ext>
            </a:extLst>
          </a:blip>
          <a:srcRect b="8025"/>
          <a:stretch/>
        </p:blipFill>
        <p:spPr bwMode="auto">
          <a:xfrm>
            <a:off x="425165" y="6019652"/>
            <a:ext cx="913431" cy="774704"/>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A983668B-B106-442F-B17E-836549CD9C72}"/>
              </a:ext>
            </a:extLst>
          </p:cNvPr>
          <p:cNvSpPr txBox="1"/>
          <p:nvPr/>
        </p:nvSpPr>
        <p:spPr>
          <a:xfrm>
            <a:off x="1291087" y="6188934"/>
            <a:ext cx="969213" cy="461665"/>
          </a:xfrm>
          <a:prstGeom prst="rect">
            <a:avLst/>
          </a:prstGeom>
          <a:noFill/>
        </p:spPr>
        <p:txBody>
          <a:bodyPr wrap="square" rtlCol="0">
            <a:spAutoFit/>
          </a:bodyPr>
          <a:lstStyle/>
          <a:p>
            <a:r>
              <a:rPr lang="en-GB" sz="800" dirty="0"/>
              <a:t>The dove is the symbol of the Holy Spirit and peace.</a:t>
            </a:r>
          </a:p>
        </p:txBody>
      </p:sp>
      <p:pic>
        <p:nvPicPr>
          <p:cNvPr id="48" name="Picture 47" descr="Image result for st. nicholas church st.helens&quot;">
            <a:extLst>
              <a:ext uri="{FF2B5EF4-FFF2-40B4-BE49-F238E27FC236}">
                <a16:creationId xmlns:a16="http://schemas.microsoft.com/office/drawing/2014/main" id="{29F0FD80-1FBF-4291-8160-9F18957767D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71746" y="5640374"/>
            <a:ext cx="1624947" cy="1077661"/>
          </a:xfrm>
          <a:prstGeom prst="rect">
            <a:avLst/>
          </a:prstGeom>
          <a:noFill/>
          <a:ln>
            <a:noFill/>
          </a:ln>
        </p:spPr>
      </p:pic>
      <p:sp>
        <p:nvSpPr>
          <p:cNvPr id="17" name="TextBox 16">
            <a:extLst>
              <a:ext uri="{FF2B5EF4-FFF2-40B4-BE49-F238E27FC236}">
                <a16:creationId xmlns:a16="http://schemas.microsoft.com/office/drawing/2014/main" id="{32721C8D-E4E5-4EC9-BA43-A061244C76E7}"/>
              </a:ext>
            </a:extLst>
          </p:cNvPr>
          <p:cNvSpPr txBox="1"/>
          <p:nvPr/>
        </p:nvSpPr>
        <p:spPr>
          <a:xfrm>
            <a:off x="9713584" y="5896641"/>
            <a:ext cx="919399" cy="461665"/>
          </a:xfrm>
          <a:prstGeom prst="rect">
            <a:avLst/>
          </a:prstGeom>
          <a:noFill/>
        </p:spPr>
        <p:txBody>
          <a:bodyPr wrap="square" rtlCol="0">
            <a:spAutoFit/>
          </a:bodyPr>
          <a:lstStyle/>
          <a:p>
            <a:r>
              <a:rPr lang="en-GB" sz="800" dirty="0"/>
              <a:t>St. Nicholas’s Church, Sutton, </a:t>
            </a:r>
            <a:r>
              <a:rPr lang="en-GB" sz="800" dirty="0" err="1"/>
              <a:t>St.Helens</a:t>
            </a:r>
            <a:endParaRPr lang="en-GB" sz="800" dirty="0"/>
          </a:p>
        </p:txBody>
      </p:sp>
      <p:pic>
        <p:nvPicPr>
          <p:cNvPr id="57" name="Picture 56" descr="Image result for easter&quot;">
            <a:extLst>
              <a:ext uri="{FF2B5EF4-FFF2-40B4-BE49-F238E27FC236}">
                <a16:creationId xmlns:a16="http://schemas.microsoft.com/office/drawing/2014/main" id="{59B09913-0F55-4B62-9878-B611BD1C2678}"/>
              </a:ext>
            </a:extLst>
          </p:cNvPr>
          <p:cNvPicPr/>
          <p:nvPr/>
        </p:nvPicPr>
        <p:blipFill rotWithShape="1">
          <a:blip r:embed="rId5">
            <a:extLst>
              <a:ext uri="{28A0092B-C50C-407E-A947-70E740481C1C}">
                <a14:useLocalDpi xmlns:a14="http://schemas.microsoft.com/office/drawing/2010/main" val="0"/>
              </a:ext>
            </a:extLst>
          </a:blip>
          <a:srcRect t="26983"/>
          <a:stretch/>
        </p:blipFill>
        <p:spPr bwMode="auto">
          <a:xfrm>
            <a:off x="8535999" y="2967918"/>
            <a:ext cx="1088257" cy="372130"/>
          </a:xfrm>
          <a:prstGeom prst="rect">
            <a:avLst/>
          </a:prstGeom>
          <a:noFill/>
          <a:ln>
            <a:noFill/>
          </a:ln>
          <a:extLst>
            <a:ext uri="{53640926-AAD7-44D8-BBD7-CCE9431645EC}">
              <a14:shadowObscured xmlns:a14="http://schemas.microsoft.com/office/drawing/2010/main"/>
            </a:ext>
          </a:extLst>
        </p:spPr>
      </p:pic>
      <p:sp>
        <p:nvSpPr>
          <p:cNvPr id="61" name="TextBox 60">
            <a:extLst>
              <a:ext uri="{FF2B5EF4-FFF2-40B4-BE49-F238E27FC236}">
                <a16:creationId xmlns:a16="http://schemas.microsoft.com/office/drawing/2014/main" id="{98D7D6D8-DCC3-405E-81BF-D03EE266ADED}"/>
              </a:ext>
            </a:extLst>
          </p:cNvPr>
          <p:cNvSpPr txBox="1"/>
          <p:nvPr/>
        </p:nvSpPr>
        <p:spPr>
          <a:xfrm>
            <a:off x="5865801" y="866924"/>
            <a:ext cx="1620355" cy="1077218"/>
          </a:xfrm>
          <a:prstGeom prst="rect">
            <a:avLst/>
          </a:prstGeom>
          <a:solidFill>
            <a:schemeClr val="accent6">
              <a:lumMod val="40000"/>
              <a:lumOff val="60000"/>
            </a:schemeClr>
          </a:solidFill>
        </p:spPr>
        <p:txBody>
          <a:bodyPr wrap="square" rtlCol="0">
            <a:spAutoFit/>
          </a:bodyPr>
          <a:lstStyle/>
          <a:p>
            <a:r>
              <a:rPr lang="en-GB" sz="800" u="sng" dirty="0"/>
              <a:t>Discipleship</a:t>
            </a:r>
          </a:p>
          <a:p>
            <a:endParaRPr lang="en-GB" sz="800" dirty="0"/>
          </a:p>
          <a:p>
            <a:r>
              <a:rPr lang="en-GB" sz="800" dirty="0"/>
              <a:t>Jesus had 12 disciples who were very loyal to him.  They trusted and believed in him. </a:t>
            </a:r>
          </a:p>
          <a:p>
            <a:r>
              <a:rPr lang="en-GB" sz="800" dirty="0"/>
              <a:t>After Jesus died they spread the word about God as Jesus had taught them to.</a:t>
            </a:r>
          </a:p>
        </p:txBody>
      </p:sp>
      <p:sp>
        <p:nvSpPr>
          <p:cNvPr id="62" name="TextBox 61">
            <a:extLst>
              <a:ext uri="{FF2B5EF4-FFF2-40B4-BE49-F238E27FC236}">
                <a16:creationId xmlns:a16="http://schemas.microsoft.com/office/drawing/2014/main" id="{9F7299B5-DFAE-41CF-B5E0-508719A93DFF}"/>
              </a:ext>
            </a:extLst>
          </p:cNvPr>
          <p:cNvSpPr txBox="1"/>
          <p:nvPr/>
        </p:nvSpPr>
        <p:spPr>
          <a:xfrm>
            <a:off x="9793466" y="3005968"/>
            <a:ext cx="1852446" cy="954107"/>
          </a:xfrm>
          <a:prstGeom prst="rect">
            <a:avLst/>
          </a:prstGeom>
          <a:solidFill>
            <a:schemeClr val="accent6">
              <a:lumMod val="40000"/>
              <a:lumOff val="60000"/>
            </a:schemeClr>
          </a:solidFill>
        </p:spPr>
        <p:txBody>
          <a:bodyPr wrap="square" rtlCol="0">
            <a:spAutoFit/>
          </a:bodyPr>
          <a:lstStyle/>
          <a:p>
            <a:r>
              <a:rPr lang="en-GB" sz="800" u="sng" dirty="0"/>
              <a:t>Charities</a:t>
            </a:r>
          </a:p>
          <a:p>
            <a:r>
              <a:rPr lang="en-GB" sz="800" dirty="0"/>
              <a:t>Charities are important to Christians as they are helping people in need.</a:t>
            </a:r>
          </a:p>
          <a:p>
            <a:endParaRPr lang="en-GB" sz="800" dirty="0"/>
          </a:p>
          <a:p>
            <a:r>
              <a:rPr lang="en-GB" sz="800" u="sng" dirty="0"/>
              <a:t>Some Christian Charities:</a:t>
            </a:r>
          </a:p>
          <a:p>
            <a:r>
              <a:rPr lang="en-GB" sz="800" dirty="0" err="1"/>
              <a:t>Cafod</a:t>
            </a:r>
            <a:endParaRPr lang="en-GB" sz="800" dirty="0"/>
          </a:p>
          <a:p>
            <a:r>
              <a:rPr lang="en-GB" sz="800" dirty="0"/>
              <a:t>Christian Aid</a:t>
            </a:r>
          </a:p>
        </p:txBody>
      </p:sp>
      <p:sp>
        <p:nvSpPr>
          <p:cNvPr id="65" name="TextBox 64">
            <a:extLst>
              <a:ext uri="{FF2B5EF4-FFF2-40B4-BE49-F238E27FC236}">
                <a16:creationId xmlns:a16="http://schemas.microsoft.com/office/drawing/2014/main" id="{0794E362-0C92-49E2-8C9D-65670349C5F1}"/>
              </a:ext>
            </a:extLst>
          </p:cNvPr>
          <p:cNvSpPr txBox="1"/>
          <p:nvPr/>
        </p:nvSpPr>
        <p:spPr>
          <a:xfrm>
            <a:off x="9793466" y="2028445"/>
            <a:ext cx="1852446" cy="954107"/>
          </a:xfrm>
          <a:prstGeom prst="rect">
            <a:avLst/>
          </a:prstGeom>
          <a:solidFill>
            <a:schemeClr val="accent6">
              <a:lumMod val="40000"/>
              <a:lumOff val="60000"/>
            </a:schemeClr>
          </a:solidFill>
        </p:spPr>
        <p:txBody>
          <a:bodyPr wrap="square" rtlCol="0">
            <a:spAutoFit/>
          </a:bodyPr>
          <a:lstStyle/>
          <a:p>
            <a:r>
              <a:rPr lang="en-GB" sz="800" u="sng" dirty="0"/>
              <a:t>Parables</a:t>
            </a:r>
            <a:r>
              <a:rPr lang="en-GB" sz="800" dirty="0"/>
              <a:t> are stories that Jesus told that have a moral to them which are usually to do with treating people equally or showing love to others.</a:t>
            </a:r>
          </a:p>
          <a:p>
            <a:r>
              <a:rPr lang="en-GB" sz="800" dirty="0"/>
              <a:t>Examples of parables:</a:t>
            </a:r>
          </a:p>
          <a:p>
            <a:r>
              <a:rPr lang="en-GB" sz="800" u="sng" dirty="0"/>
              <a:t>The Good Samaritan</a:t>
            </a:r>
          </a:p>
          <a:p>
            <a:r>
              <a:rPr lang="en-GB" sz="800" u="sng" dirty="0"/>
              <a:t>The Unforgiving Servant</a:t>
            </a:r>
          </a:p>
        </p:txBody>
      </p:sp>
      <p:sp>
        <p:nvSpPr>
          <p:cNvPr id="66" name="TextBox 65">
            <a:extLst>
              <a:ext uri="{FF2B5EF4-FFF2-40B4-BE49-F238E27FC236}">
                <a16:creationId xmlns:a16="http://schemas.microsoft.com/office/drawing/2014/main" id="{58B9BE38-BA5C-4A24-BB5A-46196E8B92C6}"/>
              </a:ext>
            </a:extLst>
          </p:cNvPr>
          <p:cNvSpPr txBox="1"/>
          <p:nvPr/>
        </p:nvSpPr>
        <p:spPr>
          <a:xfrm>
            <a:off x="4270141" y="4003104"/>
            <a:ext cx="4212063" cy="1615827"/>
          </a:xfrm>
          <a:prstGeom prst="rect">
            <a:avLst/>
          </a:prstGeom>
          <a:solidFill>
            <a:schemeClr val="accent2">
              <a:lumMod val="60000"/>
              <a:lumOff val="40000"/>
            </a:schemeClr>
          </a:solidFill>
        </p:spPr>
        <p:txBody>
          <a:bodyPr wrap="square" rtlCol="0">
            <a:spAutoFit/>
          </a:bodyPr>
          <a:lstStyle/>
          <a:p>
            <a:r>
              <a:rPr lang="en-GB" sz="900" u="sng" dirty="0"/>
              <a:t>The Bible</a:t>
            </a:r>
          </a:p>
          <a:p>
            <a:endParaRPr lang="en-GB" sz="900" dirty="0"/>
          </a:p>
          <a:p>
            <a:r>
              <a:rPr lang="en-GB" sz="900" dirty="0"/>
              <a:t>The Bible is the holy book of Christianity.</a:t>
            </a:r>
          </a:p>
          <a:p>
            <a:r>
              <a:rPr lang="en-GB" sz="900" dirty="0"/>
              <a:t>It is actually made up of 66 books put to together by different people over many  years.</a:t>
            </a:r>
          </a:p>
          <a:p>
            <a:r>
              <a:rPr lang="en-GB" sz="900" u="sng" dirty="0"/>
              <a:t>Testaments</a:t>
            </a:r>
          </a:p>
          <a:p>
            <a:r>
              <a:rPr lang="en-GB" sz="900" dirty="0"/>
              <a:t>The Bible is mainly split into two testaments.</a:t>
            </a:r>
          </a:p>
          <a:p>
            <a:r>
              <a:rPr lang="en-GB" sz="900" b="1" dirty="0"/>
              <a:t>The Old Testament </a:t>
            </a:r>
            <a:r>
              <a:rPr lang="en-GB" sz="900" dirty="0"/>
              <a:t>contains everything about God and various prophets before Jesus came. Parts of the writing contained in the Old Testament are also sacred to Jewish and Muslim people.</a:t>
            </a:r>
          </a:p>
          <a:p>
            <a:r>
              <a:rPr lang="en-GB" sz="900" b="1" dirty="0"/>
              <a:t>The New Testament</a:t>
            </a:r>
            <a:r>
              <a:rPr lang="en-GB" sz="900" dirty="0"/>
              <a:t> – Mostly about things that happened during Jesus’s life.</a:t>
            </a:r>
          </a:p>
        </p:txBody>
      </p:sp>
      <p:sp>
        <p:nvSpPr>
          <p:cNvPr id="67" name="TextBox 66">
            <a:extLst>
              <a:ext uri="{FF2B5EF4-FFF2-40B4-BE49-F238E27FC236}">
                <a16:creationId xmlns:a16="http://schemas.microsoft.com/office/drawing/2014/main" id="{82DC6488-B51F-480E-87A9-2C69D4B965A8}"/>
              </a:ext>
            </a:extLst>
          </p:cNvPr>
          <p:cNvSpPr txBox="1"/>
          <p:nvPr/>
        </p:nvSpPr>
        <p:spPr>
          <a:xfrm>
            <a:off x="2916033" y="5719900"/>
            <a:ext cx="2844637" cy="1061829"/>
          </a:xfrm>
          <a:prstGeom prst="rect">
            <a:avLst/>
          </a:prstGeom>
          <a:solidFill>
            <a:schemeClr val="accent2">
              <a:lumMod val="20000"/>
              <a:lumOff val="80000"/>
            </a:schemeClr>
          </a:solidFill>
        </p:spPr>
        <p:txBody>
          <a:bodyPr wrap="square" rtlCol="0">
            <a:spAutoFit/>
          </a:bodyPr>
          <a:lstStyle/>
          <a:p>
            <a:r>
              <a:rPr lang="en-GB" sz="900" u="sng" dirty="0"/>
              <a:t>Gifts of the Holy Spirit</a:t>
            </a:r>
          </a:p>
          <a:p>
            <a:endParaRPr lang="en-GB" sz="900" dirty="0"/>
          </a:p>
          <a:p>
            <a:r>
              <a:rPr lang="en-GB" sz="900" dirty="0"/>
              <a:t>There are 7 gifts which are really qualities that can develop through the Holy Spirit.</a:t>
            </a:r>
          </a:p>
          <a:p>
            <a:endParaRPr lang="en-GB" sz="900" dirty="0"/>
          </a:p>
          <a:p>
            <a:r>
              <a:rPr lang="en-GB" sz="900" dirty="0"/>
              <a:t>They are Love, joy, peace, patience, kindness, goodness, faithfulness, gentleness and self-control.</a:t>
            </a:r>
          </a:p>
        </p:txBody>
      </p:sp>
      <p:sp>
        <p:nvSpPr>
          <p:cNvPr id="68" name="TextBox 67">
            <a:extLst>
              <a:ext uri="{FF2B5EF4-FFF2-40B4-BE49-F238E27FC236}">
                <a16:creationId xmlns:a16="http://schemas.microsoft.com/office/drawing/2014/main" id="{78282526-38BC-4601-85BC-36F543A5B03F}"/>
              </a:ext>
            </a:extLst>
          </p:cNvPr>
          <p:cNvSpPr txBox="1"/>
          <p:nvPr/>
        </p:nvSpPr>
        <p:spPr>
          <a:xfrm>
            <a:off x="8512693" y="4258944"/>
            <a:ext cx="3336407" cy="1338828"/>
          </a:xfrm>
          <a:prstGeom prst="rect">
            <a:avLst/>
          </a:prstGeom>
          <a:solidFill>
            <a:schemeClr val="accent2">
              <a:lumMod val="20000"/>
              <a:lumOff val="80000"/>
            </a:schemeClr>
          </a:solidFill>
        </p:spPr>
        <p:txBody>
          <a:bodyPr wrap="square" rtlCol="0">
            <a:spAutoFit/>
          </a:bodyPr>
          <a:lstStyle/>
          <a:p>
            <a:r>
              <a:rPr lang="en-GB" sz="900" u="sng" dirty="0"/>
              <a:t>Statements by Jesus that have inspired people to show incredible passion for others</a:t>
            </a:r>
          </a:p>
          <a:p>
            <a:r>
              <a:rPr lang="en-GB" sz="900" dirty="0"/>
              <a:t>“Love the Lord your God with all your heart and with all your soul and with all your mind”</a:t>
            </a:r>
          </a:p>
          <a:p>
            <a:r>
              <a:rPr lang="en-GB" sz="900" dirty="0"/>
              <a:t>“Love your neighbour as yourself” (Christian love is known as agape – a selfless love of others.</a:t>
            </a:r>
          </a:p>
          <a:p>
            <a:r>
              <a:rPr lang="en-GB" sz="900" u="sng" dirty="0"/>
              <a:t>Special People – Heroes</a:t>
            </a:r>
          </a:p>
          <a:p>
            <a:r>
              <a:rPr lang="en-GB" sz="900" dirty="0"/>
              <a:t>Mother Teresa – spent her whole life helping the poor people.</a:t>
            </a:r>
          </a:p>
          <a:p>
            <a:r>
              <a:rPr lang="en-GB" sz="900" dirty="0"/>
              <a:t>Oscar Romero – known as hero of the poor.</a:t>
            </a:r>
          </a:p>
        </p:txBody>
      </p:sp>
      <p:pic>
        <p:nvPicPr>
          <p:cNvPr id="69" name="Picture 68" descr="See the source image">
            <a:extLst>
              <a:ext uri="{FF2B5EF4-FFF2-40B4-BE49-F238E27FC236}">
                <a16:creationId xmlns:a16="http://schemas.microsoft.com/office/drawing/2014/main" id="{BC1A85C3-58C7-47D3-B8CD-50B242F8C77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916033" y="4147686"/>
            <a:ext cx="1354108" cy="830998"/>
          </a:xfrm>
          <a:prstGeom prst="rect">
            <a:avLst/>
          </a:prstGeom>
          <a:noFill/>
          <a:ln>
            <a:noFill/>
          </a:ln>
        </p:spPr>
      </p:pic>
      <p:pic>
        <p:nvPicPr>
          <p:cNvPr id="70" name="Picture 69" descr="See the source image">
            <a:extLst>
              <a:ext uri="{FF2B5EF4-FFF2-40B4-BE49-F238E27FC236}">
                <a16:creationId xmlns:a16="http://schemas.microsoft.com/office/drawing/2014/main" id="{865440AD-EF3F-405F-8C3E-D8C2D355F95C}"/>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845137" y="2050239"/>
            <a:ext cx="1138294" cy="754770"/>
          </a:xfrm>
          <a:prstGeom prst="rect">
            <a:avLst/>
          </a:prstGeom>
          <a:noFill/>
          <a:ln>
            <a:noFill/>
          </a:ln>
        </p:spPr>
      </p:pic>
      <p:pic>
        <p:nvPicPr>
          <p:cNvPr id="71" name="Picture 70" descr="Image result for noah's ark basic picture">
            <a:extLst>
              <a:ext uri="{FF2B5EF4-FFF2-40B4-BE49-F238E27FC236}">
                <a16:creationId xmlns:a16="http://schemas.microsoft.com/office/drawing/2014/main" id="{152AB92E-3397-4002-883A-622957A58C96}"/>
              </a:ext>
            </a:extLst>
          </p:cNvPr>
          <p:cNvPicPr/>
          <p:nvPr/>
        </p:nvPicPr>
        <p:blipFill rotWithShape="1">
          <a:blip r:embed="rId8">
            <a:extLst>
              <a:ext uri="{28A0092B-C50C-407E-A947-70E740481C1C}">
                <a14:useLocalDpi xmlns:a14="http://schemas.microsoft.com/office/drawing/2010/main" val="0"/>
              </a:ext>
            </a:extLst>
          </a:blip>
          <a:srcRect l="18641" t="12767" r="19247" b="23369"/>
          <a:stretch/>
        </p:blipFill>
        <p:spPr bwMode="auto">
          <a:xfrm>
            <a:off x="4660516" y="1264352"/>
            <a:ext cx="647139" cy="722049"/>
          </a:xfrm>
          <a:prstGeom prst="rect">
            <a:avLst/>
          </a:prstGeom>
          <a:noFill/>
          <a:ln>
            <a:noFill/>
          </a:ln>
          <a:extLst>
            <a:ext uri="{53640926-AAD7-44D8-BBD7-CCE9431645EC}">
              <a14:shadowObscured xmlns:a14="http://schemas.microsoft.com/office/drawing/2010/main"/>
            </a:ext>
          </a:extLst>
        </p:spPr>
      </p:pic>
      <p:pic>
        <p:nvPicPr>
          <p:cNvPr id="72" name="Picture 71" descr="Image result for 10 Commandments Stone Simplified">
            <a:extLst>
              <a:ext uri="{FF2B5EF4-FFF2-40B4-BE49-F238E27FC236}">
                <a16:creationId xmlns:a16="http://schemas.microsoft.com/office/drawing/2014/main" id="{4448AB41-4120-4A43-845C-11A93AFB66F3}"/>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4632078" y="3420990"/>
            <a:ext cx="549010" cy="494420"/>
          </a:xfrm>
          <a:prstGeom prst="rect">
            <a:avLst/>
          </a:prstGeom>
          <a:noFill/>
          <a:ln>
            <a:noFill/>
          </a:ln>
        </p:spPr>
      </p:pic>
      <p:pic>
        <p:nvPicPr>
          <p:cNvPr id="73" name="Picture 72" descr="See the source image">
            <a:extLst>
              <a:ext uri="{FF2B5EF4-FFF2-40B4-BE49-F238E27FC236}">
                <a16:creationId xmlns:a16="http://schemas.microsoft.com/office/drawing/2014/main" id="{0067CFE5-BB24-4577-9BE9-4FFCA9E3001B}"/>
              </a:ext>
            </a:extLst>
          </p:cNvPr>
          <p:cNvPicPr/>
          <p:nvPr/>
        </p:nvPicPr>
        <p:blipFill rotWithShape="1">
          <a:blip r:embed="rId10">
            <a:extLst>
              <a:ext uri="{28A0092B-C50C-407E-A947-70E740481C1C}">
                <a14:useLocalDpi xmlns:a14="http://schemas.microsoft.com/office/drawing/2010/main" val="0"/>
              </a:ext>
            </a:extLst>
          </a:blip>
          <a:srcRect l="14881" t="6078" r="15470" b="12710"/>
          <a:stretch/>
        </p:blipFill>
        <p:spPr bwMode="auto">
          <a:xfrm>
            <a:off x="10879463" y="195662"/>
            <a:ext cx="1046480" cy="1314450"/>
          </a:xfrm>
          <a:prstGeom prst="rect">
            <a:avLst/>
          </a:prstGeom>
          <a:noFill/>
          <a:ln>
            <a:noFill/>
          </a:ln>
          <a:extLst>
            <a:ext uri="{53640926-AAD7-44D8-BBD7-CCE9431645EC}">
              <a14:shadowObscured xmlns:a14="http://schemas.microsoft.com/office/drawing/2010/main"/>
            </a:ext>
          </a:extLst>
        </p:spPr>
      </p:pic>
      <p:pic>
        <p:nvPicPr>
          <p:cNvPr id="76" name="Picture 75" descr="See the source image">
            <a:extLst>
              <a:ext uri="{FF2B5EF4-FFF2-40B4-BE49-F238E27FC236}">
                <a16:creationId xmlns:a16="http://schemas.microsoft.com/office/drawing/2014/main" id="{19B36F09-5CB3-4684-81A3-B0454C8668CB}"/>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5865801" y="5658084"/>
            <a:ext cx="1754505" cy="1169670"/>
          </a:xfrm>
          <a:prstGeom prst="rect">
            <a:avLst/>
          </a:prstGeom>
          <a:noFill/>
          <a:ln>
            <a:noFill/>
          </a:ln>
        </p:spPr>
      </p:pic>
    </p:spTree>
    <p:extLst>
      <p:ext uri="{BB962C8B-B14F-4D97-AF65-F5344CB8AC3E}">
        <p14:creationId xmlns:p14="http://schemas.microsoft.com/office/powerpoint/2010/main" val="1913217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48BF19889E5C4A884FE862C12E2E73" ma:contentTypeVersion="12" ma:contentTypeDescription="Create a new document." ma:contentTypeScope="" ma:versionID="0ee70311f3b3bec8a0168dd920c66486">
  <xsd:schema xmlns:xsd="http://www.w3.org/2001/XMLSchema" xmlns:xs="http://www.w3.org/2001/XMLSchema" xmlns:p="http://schemas.microsoft.com/office/2006/metadata/properties" xmlns:ns2="34684cb3-e614-4402-8de7-208e930e3685" xmlns:ns3="9f307c04-8786-433e-8208-e0d42b7344d5" targetNamespace="http://schemas.microsoft.com/office/2006/metadata/properties" ma:root="true" ma:fieldsID="56cccc910d018c99c4927ce5d82f4b50" ns2:_="" ns3:_="">
    <xsd:import namespace="34684cb3-e614-4402-8de7-208e930e3685"/>
    <xsd:import namespace="9f307c04-8786-433e-8208-e0d42b7344d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84cb3-e614-4402-8de7-208e930e36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307c04-8786-433e-8208-e0d42b7344d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331883-66DF-4C86-8D8C-84C013D83C08}">
  <ds:schemaRefs>
    <ds:schemaRef ds:uri="http://schemas.microsoft.com/office/infopath/2007/PartnerControls"/>
    <ds:schemaRef ds:uri="http://purl.org/dc/dcmitype/"/>
    <ds:schemaRef ds:uri="http://www.w3.org/XML/1998/namespace"/>
    <ds:schemaRef ds:uri="34684cb3-e614-4402-8de7-208e930e3685"/>
    <ds:schemaRef ds:uri="http://purl.org/dc/elements/1.1/"/>
    <ds:schemaRef ds:uri="http://schemas.microsoft.com/office/2006/documentManagement/types"/>
    <ds:schemaRef ds:uri="9f307c04-8786-433e-8208-e0d42b7344d5"/>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FC35B1DA-B4CE-4B67-8372-EFEDF3F1B387}">
  <ds:schemaRefs>
    <ds:schemaRef ds:uri="http://schemas.microsoft.com/sharepoint/v3/contenttype/forms"/>
  </ds:schemaRefs>
</ds:datastoreItem>
</file>

<file path=customXml/itemProps3.xml><?xml version="1.0" encoding="utf-8"?>
<ds:datastoreItem xmlns:ds="http://schemas.openxmlformats.org/officeDocument/2006/customXml" ds:itemID="{FD512652-D9AD-4AFC-9066-F72978805B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84cb3-e614-4402-8de7-208e930e3685"/>
    <ds:schemaRef ds:uri="9f307c04-8786-433e-8208-e0d42b7344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2260</TotalTime>
  <Words>785</Words>
  <Application>Microsoft Office PowerPoint</Application>
  <PresentationFormat>Widescreen</PresentationFormat>
  <Paragraphs>91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Sans MS</vt:lpstr>
      <vt:lpstr>XCCW Joined 1a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Page</dc:creator>
  <cp:lastModifiedBy>Louise Rattigan</cp:lastModifiedBy>
  <cp:revision>207</cp:revision>
  <cp:lastPrinted>2020-02-04T10:00:53Z</cp:lastPrinted>
  <dcterms:created xsi:type="dcterms:W3CDTF">2019-06-07T08:13:52Z</dcterms:created>
  <dcterms:modified xsi:type="dcterms:W3CDTF">2022-06-07T15:26:34Z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0x0101004A48BF19889E5C4A884FE862C12E2E73</vt:lpwstr>
  </property>
</Properties>
</file>