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04/07/2022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4180283" y="57862"/>
            <a:ext cx="2522662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u="sng" dirty="0">
                <a:latin typeface="XCCW Joined 1a" panose="03050602040000000000" pitchFamily="66" charset="0"/>
              </a:rPr>
              <a:t>Islam Y3/4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3" y="3116189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7" y="75883"/>
            <a:ext cx="3103639" cy="34365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Muslim – a person who practices the religion of Islam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Qur’an – the sacred text.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Mosque – place of worship.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Five Pillars – rules that hold up the religion.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Kaaba – sacred building in Mecca visited by Muslims as a pilgrimage known as The Hajj.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Mecca – City in Saudi Arabia where Islam began.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Prophet – messenger of God.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Ramadan – month of fasting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Fasting – Not eating.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Hajj – pilgrimage to Mecca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Pilgrimage – a holy journey to a sacred place.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latin typeface="XCCW Joined 1a" panose="03050602040000000000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1000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EE24-A027-42A6-A9C6-1FBB9773B76C}"/>
              </a:ext>
            </a:extLst>
          </p:cNvPr>
          <p:cNvSpPr txBox="1"/>
          <p:nvPr/>
        </p:nvSpPr>
        <p:spPr>
          <a:xfrm>
            <a:off x="8427482" y="315423"/>
            <a:ext cx="3597550" cy="4462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Where Islam Began:   Mecca, Saudi Arabia</a:t>
            </a:r>
            <a:endParaRPr lang="en-GB" sz="1400" u="sng" dirty="0"/>
          </a:p>
          <a:p>
            <a:endParaRPr lang="en-GB" sz="900" u="sng" dirty="0">
              <a:latin typeface="XCCW Joined 1a" panose="03050602040000000000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15781" y="3591201"/>
            <a:ext cx="2524497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/>
              <a:t>Main Beliefs</a:t>
            </a:r>
          </a:p>
          <a:p>
            <a:endParaRPr lang="en-GB" sz="1000" dirty="0"/>
          </a:p>
          <a:p>
            <a:pPr marL="171450" indent="-171450">
              <a:buFontTx/>
              <a:buChar char="-"/>
            </a:pPr>
            <a:r>
              <a:rPr lang="en-GB" sz="1000" dirty="0"/>
              <a:t>Muslims believe in one God named Allah</a:t>
            </a:r>
          </a:p>
          <a:p>
            <a:pPr marL="171450" indent="-171450">
              <a:buFontTx/>
              <a:buChar char="-"/>
            </a:pPr>
            <a:r>
              <a:rPr lang="en-GB" sz="1000" dirty="0"/>
              <a:t>Muhammad was the last prophet sent by God.</a:t>
            </a:r>
          </a:p>
          <a:p>
            <a:pPr marL="171450" indent="-171450">
              <a:buFontTx/>
              <a:buChar char="-"/>
            </a:pPr>
            <a:r>
              <a:rPr lang="en-GB" sz="1000" dirty="0"/>
              <a:t>Muslims must follow the 5 Pillars of Islam.</a:t>
            </a:r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28F1E-A6F1-4362-837C-11F346DD191E}"/>
              </a:ext>
            </a:extLst>
          </p:cNvPr>
          <p:cNvSpPr txBox="1"/>
          <p:nvPr/>
        </p:nvSpPr>
        <p:spPr>
          <a:xfrm>
            <a:off x="8427482" y="888071"/>
            <a:ext cx="3623274" cy="23544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50" b="1" u="sng" dirty="0"/>
              <a:t>God and Mohammad his messenger</a:t>
            </a:r>
          </a:p>
          <a:p>
            <a:endParaRPr lang="en-GB" sz="1050" dirty="0"/>
          </a:p>
          <a:p>
            <a:r>
              <a:rPr lang="en-GB" sz="1050" dirty="0"/>
              <a:t>Islam began with Mohammad who was an ordinary man who was born in 570 AD in Mecca.  He became a prophet who was given lot of messages by the angel </a:t>
            </a:r>
            <a:r>
              <a:rPr lang="en-GB" sz="1050" dirty="0" err="1"/>
              <a:t>Jibreel</a:t>
            </a:r>
            <a:r>
              <a:rPr lang="en-GB" sz="1050" dirty="0"/>
              <a:t> that came from God.  </a:t>
            </a:r>
          </a:p>
          <a:p>
            <a:r>
              <a:rPr lang="en-GB" sz="1050" dirty="0"/>
              <a:t>The messages were about how God wanted people to live a good life.  All the messages were put into the holy book called the Qur’an.</a:t>
            </a:r>
          </a:p>
          <a:p>
            <a:endParaRPr lang="en-GB" sz="1050" dirty="0"/>
          </a:p>
          <a:p>
            <a:r>
              <a:rPr lang="en-GB" sz="1050" dirty="0"/>
              <a:t>Mohammad became the founder of Islam.</a:t>
            </a:r>
          </a:p>
          <a:p>
            <a:endParaRPr lang="en-GB" sz="1050" dirty="0"/>
          </a:p>
          <a:p>
            <a:r>
              <a:rPr lang="en-GB" sz="1050" dirty="0"/>
              <a:t>Muslims think so highly of Muhammad that they say ‘Peace be upon him’ whenever they say his name. So you may see the initials </a:t>
            </a:r>
            <a:r>
              <a:rPr lang="en-GB" sz="1050" dirty="0" err="1"/>
              <a:t>pbuh</a:t>
            </a:r>
            <a:r>
              <a:rPr lang="en-GB" sz="1050" dirty="0"/>
              <a:t> after his name.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07026" y="289010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07026" y="28959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D945C0-1E8B-49D8-BB80-DD01112128E5}"/>
              </a:ext>
            </a:extLst>
          </p:cNvPr>
          <p:cNvSpPr txBox="1"/>
          <p:nvPr/>
        </p:nvSpPr>
        <p:spPr>
          <a:xfrm>
            <a:off x="10335322" y="3303014"/>
            <a:ext cx="1689710" cy="20928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Worship</a:t>
            </a:r>
          </a:p>
          <a:p>
            <a:r>
              <a:rPr lang="en-GB" sz="1100" dirty="0"/>
              <a:t>How Muslims worship:</a:t>
            </a:r>
          </a:p>
          <a:p>
            <a:r>
              <a:rPr lang="en-GB" sz="900" u="sng" dirty="0"/>
              <a:t>In the mosque</a:t>
            </a:r>
            <a:r>
              <a:rPr lang="en-GB" sz="900" dirty="0"/>
              <a:t> they stand in long lines and all perform certain movements together which includes kneeling and putting their forehead on the ground (see picture below)</a:t>
            </a:r>
          </a:p>
          <a:p>
            <a:r>
              <a:rPr lang="en-GB" sz="900" dirty="0"/>
              <a:t>They have to face Mecca when they do this.</a:t>
            </a:r>
          </a:p>
          <a:p>
            <a:r>
              <a:rPr lang="en-GB" sz="900" u="sng" dirty="0"/>
              <a:t>At home </a:t>
            </a:r>
            <a:r>
              <a:rPr lang="en-GB" sz="900" dirty="0"/>
              <a:t>it is the same - but of course individually. They have a prayer mat to kneel on but they must still face Mecca.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3320349" y="1048303"/>
            <a:ext cx="1711989" cy="6001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Main Festivals</a:t>
            </a:r>
          </a:p>
          <a:p>
            <a:r>
              <a:rPr lang="en-GB" sz="1100" dirty="0"/>
              <a:t>Ramadan, Eid-Ul-</a:t>
            </a:r>
            <a:r>
              <a:rPr lang="en-GB" sz="1100" dirty="0" err="1"/>
              <a:t>Adha</a:t>
            </a:r>
            <a:r>
              <a:rPr lang="en-GB" sz="1100" dirty="0"/>
              <a:t>, Milad-Al-Nabi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3243827" y="706052"/>
            <a:ext cx="118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Moon and star is the symbol of Islam.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E0B5-BAC3-4372-8499-F6BAF495C513}"/>
              </a:ext>
            </a:extLst>
          </p:cNvPr>
          <p:cNvSpPr txBox="1"/>
          <p:nvPr/>
        </p:nvSpPr>
        <p:spPr>
          <a:xfrm>
            <a:off x="5032338" y="602953"/>
            <a:ext cx="151643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dirty="0"/>
              <a:t>Sacred Text: The Qur’an which is written in Arabic. Muslims believe it is the actual word of God.</a:t>
            </a:r>
          </a:p>
        </p:txBody>
      </p:sp>
      <p:pic>
        <p:nvPicPr>
          <p:cNvPr id="47" name="Picture 46" descr="Image result for moon and star symbol">
            <a:extLst>
              <a:ext uri="{FF2B5EF4-FFF2-40B4-BE49-F238E27FC236}">
                <a16:creationId xmlns:a16="http://schemas.microsoft.com/office/drawing/2014/main" id="{141F9CA4-A72B-47D9-A191-A4E8C27419A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27" y="64869"/>
            <a:ext cx="795107" cy="701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48" descr="Image result for islam place of worship">
            <a:extLst>
              <a:ext uri="{FF2B5EF4-FFF2-40B4-BE49-F238E27FC236}">
                <a16:creationId xmlns:a16="http://schemas.microsoft.com/office/drawing/2014/main" id="{7AC39D29-E44F-4D99-BC4E-DE4B6530C7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274" y="3695769"/>
            <a:ext cx="1165360" cy="86861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C8EB5C2-C3C6-4FFB-99FA-7D282E4AA2B4}"/>
              </a:ext>
            </a:extLst>
          </p:cNvPr>
          <p:cNvSpPr txBox="1"/>
          <p:nvPr/>
        </p:nvSpPr>
        <p:spPr>
          <a:xfrm>
            <a:off x="2526649" y="4564382"/>
            <a:ext cx="13311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An American mosque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148F39-8051-4485-B40C-1ED71378531B}"/>
              </a:ext>
            </a:extLst>
          </p:cNvPr>
          <p:cNvSpPr txBox="1"/>
          <p:nvPr/>
        </p:nvSpPr>
        <p:spPr>
          <a:xfrm>
            <a:off x="2692113" y="2997493"/>
            <a:ext cx="12135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9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632181-D894-4ED0-8224-80DDDD8A37E8}"/>
              </a:ext>
            </a:extLst>
          </p:cNvPr>
          <p:cNvSpPr txBox="1"/>
          <p:nvPr/>
        </p:nvSpPr>
        <p:spPr>
          <a:xfrm>
            <a:off x="8866715" y="5004355"/>
            <a:ext cx="1468607" cy="7848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Holy Day of the Week</a:t>
            </a:r>
            <a:endParaRPr lang="en-GB" sz="900" dirty="0"/>
          </a:p>
          <a:p>
            <a:endParaRPr lang="en-GB" sz="900" u="sng" dirty="0"/>
          </a:p>
          <a:p>
            <a:r>
              <a:rPr lang="en-GB" sz="900" dirty="0"/>
              <a:t>Friday is the holy day when most Muslims go the  Mosque.</a:t>
            </a:r>
          </a:p>
        </p:txBody>
      </p:sp>
      <p:pic>
        <p:nvPicPr>
          <p:cNvPr id="34" name="Picture 2" descr="Image result for islam place of worship">
            <a:extLst>
              <a:ext uri="{FF2B5EF4-FFF2-40B4-BE49-F238E27FC236}">
                <a16:creationId xmlns:a16="http://schemas.microsoft.com/office/drawing/2014/main" id="{209DB91D-EE0F-4C12-9C5A-9E4B53444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5" y="4677489"/>
            <a:ext cx="1229406" cy="132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6C0A503-0A8E-4C08-B7A4-A2A3EBB47DDB}"/>
              </a:ext>
            </a:extLst>
          </p:cNvPr>
          <p:cNvSpPr txBox="1"/>
          <p:nvPr/>
        </p:nvSpPr>
        <p:spPr>
          <a:xfrm>
            <a:off x="-11434" y="5979686"/>
            <a:ext cx="13384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The Kaaba in Mecca.</a:t>
            </a:r>
          </a:p>
          <a:p>
            <a:r>
              <a:rPr lang="en-GB" sz="900" dirty="0"/>
              <a:t>Visited by Muslims for the Hajj as a pilgrimage.</a:t>
            </a:r>
          </a:p>
        </p:txBody>
      </p:sp>
      <p:pic>
        <p:nvPicPr>
          <p:cNvPr id="46" name="Picture 45" descr="Image result for quran on stand">
            <a:extLst>
              <a:ext uri="{FF2B5EF4-FFF2-40B4-BE49-F238E27FC236}">
                <a16:creationId xmlns:a16="http://schemas.microsoft.com/office/drawing/2014/main" id="{4514EBB4-9F22-4FC7-A990-9F73C8D2B2F2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r="2937" b="9734"/>
          <a:stretch/>
        </p:blipFill>
        <p:spPr bwMode="auto">
          <a:xfrm>
            <a:off x="6612209" y="64869"/>
            <a:ext cx="1688406" cy="12081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10FEA3-42F1-4CCA-8E3C-7B67D99ADC70}"/>
              </a:ext>
            </a:extLst>
          </p:cNvPr>
          <p:cNvSpPr txBox="1"/>
          <p:nvPr/>
        </p:nvSpPr>
        <p:spPr>
          <a:xfrm>
            <a:off x="3320349" y="1667997"/>
            <a:ext cx="4943426" cy="19543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/>
              <a:t>Ramadan</a:t>
            </a:r>
          </a:p>
          <a:p>
            <a:endParaRPr lang="en-GB" sz="1100" dirty="0"/>
          </a:p>
          <a:p>
            <a:r>
              <a:rPr lang="en-GB" sz="1100" dirty="0"/>
              <a:t>This is a special month of fasting which means Muslims do not eat or drink during daylight hours but then can eat after dark which is known as Iftar.</a:t>
            </a:r>
          </a:p>
          <a:p>
            <a:endParaRPr lang="en-GB" sz="1100" dirty="0"/>
          </a:p>
          <a:p>
            <a:r>
              <a:rPr lang="en-GB" sz="1100" dirty="0"/>
              <a:t>It usually takes place in April/May time.</a:t>
            </a:r>
          </a:p>
          <a:p>
            <a:endParaRPr lang="en-GB" sz="1100" dirty="0"/>
          </a:p>
          <a:p>
            <a:r>
              <a:rPr lang="en-GB" sz="1100" dirty="0"/>
              <a:t>Children under 14, pregnant women and the elderly do not have to fast. Also people who are ill or travelling do not have to fast too.</a:t>
            </a:r>
          </a:p>
          <a:p>
            <a:endParaRPr lang="en-GB" sz="1100" dirty="0"/>
          </a:p>
          <a:p>
            <a:r>
              <a:rPr lang="en-GB" sz="1100" dirty="0"/>
              <a:t>At the end of the festival Muslims have a big celebration known as Eid al-Fitr.</a:t>
            </a:r>
          </a:p>
        </p:txBody>
      </p:sp>
      <p:pic>
        <p:nvPicPr>
          <p:cNvPr id="51" name="Picture 50" descr="Image result for islam prayer movements">
            <a:extLst>
              <a:ext uri="{FF2B5EF4-FFF2-40B4-BE49-F238E27FC236}">
                <a16:creationId xmlns:a16="http://schemas.microsoft.com/office/drawing/2014/main" id="{9E9C4A62-92E5-430D-BFCD-E707CC6D425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376" y="5460932"/>
            <a:ext cx="1468607" cy="1090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Muslim Council of Britain calls for extra funding to protect mosques |  Metro News">
            <a:extLst>
              <a:ext uri="{FF2B5EF4-FFF2-40B4-BE49-F238E27FC236}">
                <a16:creationId xmlns:a16="http://schemas.microsoft.com/office/drawing/2014/main" id="{98280D65-B438-41AE-819C-B1B9F01DD0A4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5"/>
          <a:stretch/>
        </p:blipFill>
        <p:spPr bwMode="auto">
          <a:xfrm>
            <a:off x="8850896" y="3274812"/>
            <a:ext cx="1369817" cy="1460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368A4EE-A5F7-44D5-86C1-0D62597BE841}"/>
              </a:ext>
            </a:extLst>
          </p:cNvPr>
          <p:cNvSpPr txBox="1"/>
          <p:nvPr/>
        </p:nvSpPr>
        <p:spPr>
          <a:xfrm>
            <a:off x="8900136" y="4713071"/>
            <a:ext cx="12793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An English Mosque</a:t>
            </a:r>
          </a:p>
        </p:txBody>
      </p:sp>
      <p:pic>
        <p:nvPicPr>
          <p:cNvPr id="60" name="Picture 59" descr="Textured Memory Foam Prayer Mat - Burgundy - Sajda Mat">
            <a:extLst>
              <a:ext uri="{FF2B5EF4-FFF2-40B4-BE49-F238E27FC236}">
                <a16:creationId xmlns:a16="http://schemas.microsoft.com/office/drawing/2014/main" id="{92E5EC5F-979E-479C-B960-44C51BD3E7BA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2" r="18932"/>
          <a:stretch/>
        </p:blipFill>
        <p:spPr bwMode="auto">
          <a:xfrm rot="5400000">
            <a:off x="9204770" y="5480160"/>
            <a:ext cx="850553" cy="146860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1EF4C73-3644-487B-889C-FBB0C6DA39F5}"/>
              </a:ext>
            </a:extLst>
          </p:cNvPr>
          <p:cNvSpPr txBox="1"/>
          <p:nvPr/>
        </p:nvSpPr>
        <p:spPr>
          <a:xfrm>
            <a:off x="9124412" y="6551454"/>
            <a:ext cx="11018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 prayer mat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AD6A0C-DF06-4AC2-B9CE-EDD207D8FCD8}"/>
              </a:ext>
            </a:extLst>
          </p:cNvPr>
          <p:cNvSpPr txBox="1"/>
          <p:nvPr/>
        </p:nvSpPr>
        <p:spPr>
          <a:xfrm>
            <a:off x="10335322" y="6551454"/>
            <a:ext cx="1526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Special prayer movements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3F534F8-4CBE-4F45-9243-798AD4A2B728}"/>
              </a:ext>
            </a:extLst>
          </p:cNvPr>
          <p:cNvSpPr txBox="1"/>
          <p:nvPr/>
        </p:nvSpPr>
        <p:spPr>
          <a:xfrm>
            <a:off x="1424651" y="4971404"/>
            <a:ext cx="2295572" cy="14157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The Shahada</a:t>
            </a:r>
          </a:p>
          <a:p>
            <a:endParaRPr lang="en-GB" sz="1100" dirty="0"/>
          </a:p>
          <a:p>
            <a:r>
              <a:rPr lang="en-GB" sz="1100" dirty="0"/>
              <a:t>The Shahada is a phrase that Muslims say aloud every time they pray. They say ’there is no God but Allah and Muhammad was his messenger’.</a:t>
            </a:r>
          </a:p>
          <a:p>
            <a:endParaRPr lang="en-GB" sz="900" dirty="0"/>
          </a:p>
        </p:txBody>
      </p:sp>
      <p:pic>
        <p:nvPicPr>
          <p:cNvPr id="37" name="Picture 36" descr="Religion School Poster- The Five Pillars of Islam">
            <a:extLst>
              <a:ext uri="{FF2B5EF4-FFF2-40B4-BE49-F238E27FC236}">
                <a16:creationId xmlns:a16="http://schemas.microsoft.com/office/drawing/2014/main" id="{A3961E4C-5DA7-41A0-92B2-7A9A478D442C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9" t="20200" r="7601" b="24400"/>
          <a:stretch/>
        </p:blipFill>
        <p:spPr bwMode="auto">
          <a:xfrm>
            <a:off x="3815508" y="3650085"/>
            <a:ext cx="4860636" cy="32190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0" ma:contentTypeDescription="Create a new document." ma:contentTypeScope="" ma:versionID="d31017083f692325bcfef3495742caf9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197fe4a8eed98789bdbacff836fad798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331883-66DF-4C86-8D8C-84C013D83C08}">
  <ds:schemaRefs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9f307c04-8786-433e-8208-e0d42b7344d5"/>
    <ds:schemaRef ds:uri="34684cb3-e614-4402-8de7-208e930e3685"/>
  </ds:schemaRefs>
</ds:datastoreItem>
</file>

<file path=customXml/itemProps2.xml><?xml version="1.0" encoding="utf-8"?>
<ds:datastoreItem xmlns:ds="http://schemas.openxmlformats.org/officeDocument/2006/customXml" ds:itemID="{E279518B-E7F0-4AFF-BBBD-666DC3765B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506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103</cp:revision>
  <cp:lastPrinted>2022-07-04T10:32:59Z</cp:lastPrinted>
  <dcterms:created xsi:type="dcterms:W3CDTF">2019-06-07T08:13:52Z</dcterms:created>
  <dcterms:modified xsi:type="dcterms:W3CDTF">2022-07-04T13:49:49Z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