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0699-C1AE-4DF9-9433-1C460D8D4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608DF1-5DB4-41F6-A626-B9D9467A93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74901-3145-4337-8503-413AFB87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23E56-3863-4615-90B4-580D08278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3F950-14E9-469A-BAEC-3945F5DB4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75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047C4-E5D0-4CB6-9164-9E708CBB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762EC-D3CA-44E3-AA06-1D4297072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1C25A-6A8D-405E-9B56-CFD680AD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7EC43-767F-4E7D-BE53-A1744679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BB0DB-E39A-4EB2-8525-FEB9786B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7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499083-3C3E-4F56-AACB-D2B2087CA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1C520-1D4E-4894-8931-56BC3709A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04833-9FEA-4813-A879-973F128F7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2BF57-FD53-4028-97B9-A434596E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D5B-A055-4E72-813F-54ECC98E2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70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E226B-598E-4CCB-A96E-19A77D95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43DC0-D96E-4B3C-80EA-45704CFB5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94CEB-E193-4E43-A263-9C351514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4925C-CE3B-430B-BB1C-956F7745D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C4737-EB32-45AB-BF30-CA0A3DD1F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17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75BB-5447-4A6A-96ED-04BD08DD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79B49-5E38-4174-8873-EE74EE90C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F986A-779B-4281-ACDD-C13E936B6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4BB94-D0BE-4A85-A014-135647C41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AA226-96BF-436F-B5D3-2B8AD19F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8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14B2-C8C8-4BC9-AA0F-5E46907EB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499FD-3ED6-41FC-BF4D-01C04C7B2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4F85E1-19BB-48CE-8B9D-33DD7293D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7D534-0D4B-41E4-92ED-5FFCC5B4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CF6A9-C011-4319-9AA0-629A68ED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74B40-23BC-467B-A62C-8AAD4F23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79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518D8-A3AB-42FB-BA7C-221EF458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55882-6EC9-45BC-B523-379737AE3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E24D90-317E-48B8-BFE3-BB0DF54F4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1CA387-F87B-475A-BAA0-E4080E38E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99B3-6839-4720-9983-3057708C48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88638-BC4A-475F-8E65-F9A44F8A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C49BC-DF7A-483E-BCC9-6BDD5974D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686AF-2857-4EA8-AA1D-3928989C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4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B2A9B-21CE-47E3-A040-EFBBD0BB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4FD76D-24A6-4C81-8C67-7E5A975A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FF704-27D8-4BE2-BA88-F4AA294DC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D18C53-965A-4119-9691-FD983297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11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F4291-8F54-4236-8318-C478BFF84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8C984-E10E-48AB-B3EB-B006105D9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A24C5-628C-4A16-87DC-D7F39E7B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6DAE-CB89-45C2-9572-BBBFEDE7A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96D92-7023-44EC-BDAB-3FE5F6482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3BA76C-D36A-4A46-838C-4750CAECD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4E34A-34E9-4480-8286-6BE5AD40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F59AD8-937C-4B1E-90B9-7D87C730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811CE-B500-4828-8AAE-5157AEB4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6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1F6E-7204-499F-80FC-83A6C128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8947F1-88EE-4A8A-BE22-81303ED9F7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ABDF34-8E82-4252-AD44-1ED3CDFA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3EFF4-A5F0-4763-9D6C-54B38F83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DB2CC0-6AA7-4FF6-8DB0-59317207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E5AC5-5279-4B6B-8923-EAC5A955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6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4D899C-BC12-4ACF-AB26-45A5FD718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A2B3E-F087-4032-AD0C-3389A5AC0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21B3-A11B-4FBC-A84D-C36F97535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1B0E1-C8D9-48EF-8DA2-7EDCD1B6DCC5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21BD4-493B-492D-B769-50A9F0794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3F72A-B1C2-44AF-AF59-3EC56243F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1250-D68F-4F5F-AF61-44017D9504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7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DE9F7C-64D5-436F-B959-49649AD27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877955"/>
              </p:ext>
            </p:extLst>
          </p:nvPr>
        </p:nvGraphicFramePr>
        <p:xfrm>
          <a:off x="109763" y="326357"/>
          <a:ext cx="11972474" cy="6450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8214">
                  <a:extLst>
                    <a:ext uri="{9D8B030D-6E8A-4147-A177-3AD203B41FA5}">
                      <a16:colId xmlns:a16="http://schemas.microsoft.com/office/drawing/2014/main" val="70847136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842050012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4045302934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2286598869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3918105949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3523251956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751169658"/>
                    </a:ext>
                  </a:extLst>
                </a:gridCol>
                <a:gridCol w="1229693">
                  <a:extLst>
                    <a:ext uri="{9D8B030D-6E8A-4147-A177-3AD203B41FA5}">
                      <a16:colId xmlns:a16="http://schemas.microsoft.com/office/drawing/2014/main" val="4147864602"/>
                    </a:ext>
                  </a:extLst>
                </a:gridCol>
                <a:gridCol w="1064587">
                  <a:extLst>
                    <a:ext uri="{9D8B030D-6E8A-4147-A177-3AD203B41FA5}">
                      <a16:colId xmlns:a16="http://schemas.microsoft.com/office/drawing/2014/main" val="3425555610"/>
                    </a:ext>
                  </a:extLst>
                </a:gridCol>
                <a:gridCol w="1147140">
                  <a:extLst>
                    <a:ext uri="{9D8B030D-6E8A-4147-A177-3AD203B41FA5}">
                      <a16:colId xmlns:a16="http://schemas.microsoft.com/office/drawing/2014/main" val="1425441886"/>
                    </a:ext>
                  </a:extLst>
                </a:gridCol>
              </a:tblGrid>
              <a:tr h="1512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‘Threshold Concepts’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Theory of art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History</a:t>
                      </a:r>
                    </a:p>
                    <a:p>
                      <a:endParaRPr lang="en-GB" sz="10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Disciplinary&amp; Procedural  Knowledge </a:t>
                      </a:r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&amp; practical application of skills, </a:t>
                      </a:r>
                    </a:p>
                    <a:p>
                      <a:r>
                        <a:rPr lang="en-GB" sz="9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processes &amp; techniques </a:t>
                      </a:r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7 Cycle 1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Mark Making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observe, make marks &amp; respond to the world around them.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7 Cycle 2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Making Sense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connect our senses &amp; express ideas &amp; emotions. Artists experiment &amp; take risks.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7 Cycle 3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Art &amp; Culture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 &amp; culture go hand in hand. Art is the creative expression of culture, reflecting its customs, beliefs &amp; values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8 Cycle 1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Tradition &amp; Innovation</a:t>
                      </a:r>
                    </a:p>
                    <a:p>
                      <a:r>
                        <a:rPr lang="en-GB" sz="900" b="1" u="none" dirty="0">
                          <a:solidFill>
                            <a:schemeClr val="tx1"/>
                          </a:solidFill>
                        </a:rPr>
                        <a:t>Artists</a:t>
                      </a:r>
                      <a:r>
                        <a:rPr lang="en-GB" sz="900" b="1" dirty="0">
                          <a:solidFill>
                            <a:schemeClr val="tx1"/>
                          </a:solidFill>
                        </a:rPr>
                        <a:t>’ use traditional methods to create art. </a:t>
                      </a:r>
                      <a:r>
                        <a:rPr lang="en-GB" sz="9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They also experiment and rebel against the ‘rules’ to create new ideas.</a:t>
                      </a:r>
                      <a:endParaRPr lang="en-GB" sz="9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8 Cycle 2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Art &amp; Craft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use traditional craft techniques to create work with different forms and functions.</a:t>
                      </a: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Hobo Std" panose="020B0803040709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8 Cycle 3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New Perspectives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Artists, architects &amp; designers use perspective to represent &amp; distort space and to  shape the built environment.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9 Cycle 1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Creativity &amp; Careers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Creatives produce original work on their own and in collaboration. Art inspires design &amp; vice versa.</a:t>
                      </a:r>
                      <a:r>
                        <a:rPr lang="en-GB" sz="900" b="0" dirty="0">
                          <a:highlight>
                            <a:srgbClr val="800080"/>
                          </a:highlight>
                          <a:latin typeface="Hobo Std" panose="020B0803040709020204" pitchFamily="34" charset="0"/>
                        </a:rPr>
                        <a:t> 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9 Cycle 2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Self Expression &amp; Symbolism</a:t>
                      </a:r>
                    </a:p>
                    <a:p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use self expression and symbols to convey identity and ideas.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Yr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 9 Cycle 3</a:t>
                      </a:r>
                    </a:p>
                    <a:p>
                      <a:r>
                        <a:rPr lang="en-GB" sz="1000" b="1" u="sng" dirty="0">
                          <a:solidFill>
                            <a:schemeClr val="tx1"/>
                          </a:solidFill>
                          <a:latin typeface="Hobo Std" panose="020B0803040709020204" pitchFamily="34" charset="0"/>
                        </a:rPr>
                        <a:t>Art Activism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Artists and designers use text and images to create work with personal, political or social messages.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648478"/>
                  </a:ext>
                </a:extLst>
              </a:tr>
              <a:tr h="2606254">
                <a:tc>
                  <a:txBody>
                    <a:bodyPr/>
                    <a:lstStyle/>
                    <a:p>
                      <a:r>
                        <a:rPr lang="en-GB" sz="9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900" b="0" u="none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endParaRPr lang="en-GB" sz="900" b="0" u="none" dirty="0"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  <a:r>
                        <a:rPr lang="en-GB" sz="900" b="0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endParaRPr lang="en-GB" sz="900" b="0" dirty="0"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</a:t>
                      </a:r>
                      <a:r>
                        <a:rPr lang="en-GB" sz="900" b="0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r>
                        <a:rPr lang="en-GB" sz="900" b="0" dirty="0">
                          <a:latin typeface="Hobo Std" panose="020B0803040709020204" pitchFamily="34" charset="0"/>
                        </a:rPr>
                        <a:t> </a:t>
                      </a:r>
                    </a:p>
                    <a:p>
                      <a:r>
                        <a:rPr lang="en-GB" sz="9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</a:t>
                      </a:r>
                    </a:p>
                    <a:p>
                      <a:endParaRPr lang="en-GB" sz="900" b="0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r>
                        <a:rPr lang="en-GB" sz="9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 / Collage / Mixed Media </a:t>
                      </a:r>
                    </a:p>
                    <a:p>
                      <a:endParaRPr lang="en-GB" sz="900" b="0" i="0" dirty="0">
                        <a:latin typeface="+mn-lt"/>
                      </a:endParaRPr>
                    </a:p>
                    <a:p>
                      <a:r>
                        <a:rPr lang="en-GB" sz="900" b="1" i="0" dirty="0">
                          <a:latin typeface="Hobo Std" panose="020B0803040709020204" pitchFamily="34" charset="0"/>
                        </a:rPr>
                        <a:t>Home-learning (booklets )</a:t>
                      </a:r>
                    </a:p>
                    <a:p>
                      <a:r>
                        <a:rPr lang="en-GB" sz="900" b="0" i="0" dirty="0">
                          <a:latin typeface="+mn-lt"/>
                        </a:rPr>
                        <a:t>Including research &amp; practical tasks to support the threshold concepts for each cycle.</a:t>
                      </a:r>
                    </a:p>
                    <a:p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Assessment Model: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areas of assessment: Research, Experiment, Record, Create</a:t>
                      </a:r>
                      <a:endParaRPr lang="en-GB" sz="900" i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Observational drawing. Scale.  Measuring. Proportion. Use of line, shape, tone, colour &amp; mark making. Identifying basic shapes. Using different grades of pencils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Use of primary &amp; secondary sources.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Mono printing –mark making &amp; use of line and tone. Additive &amp; subtractive processes.</a:t>
                      </a:r>
                      <a:endParaRPr lang="en-GB" sz="80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Collage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Exploring collage &amp; drawing with scissors.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 </a:t>
                      </a:r>
                      <a:r>
                        <a:rPr lang="en-GB" sz="800" b="0" u="none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Expressive mark making. Use of line, shape, tone &amp; colour in response to music.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FF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  <a:r>
                        <a:rPr lang="en-GB" sz="800" b="0" dirty="0">
                          <a:latin typeface="Hobo Std" panose="020B0803040709020204" pitchFamily="34" charset="0"/>
                        </a:rPr>
                        <a:t> 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Colour Theory: primary, secondary, tertiary, warm/cool,  complementary, monochromatic , tints/shades.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Use watercolours &amp; acrylic paint.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Colour mixing skills.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Mark Making: brushes, tools &amp; surface texture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Abstract painting representing mood &amp; emotion.</a:t>
                      </a:r>
                      <a:endParaRPr lang="en-GB" sz="8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Observational drawing of masks.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Drawing for mask designs -sketches &amp; annotations. Develop use of line, shape, tone, form &amp; contrast.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00FF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</a:t>
                      </a:r>
                      <a:r>
                        <a:rPr lang="en-GB" sz="800" b="0" dirty="0">
                          <a:latin typeface="Hobo Std" panose="020B0803040709020204" pitchFamily="34" charset="0"/>
                        </a:rPr>
                        <a:t>  </a:t>
                      </a:r>
                      <a:endParaRPr lang="en-GB" sz="800" dirty="0">
                        <a:latin typeface="+mn-lt"/>
                      </a:endParaRPr>
                    </a:p>
                    <a:p>
                      <a:r>
                        <a:rPr lang="en-GB" sz="800" b="0" dirty="0">
                          <a:latin typeface="+mn-lt"/>
                        </a:rPr>
                        <a:t>Ceramic or card mask- low relief  sculpture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Translate 2D into 3D. Apply texture, shape, &amp; form.. </a:t>
                      </a:r>
                    </a:p>
                    <a:p>
                      <a:endParaRPr lang="en-GB" sz="8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Grid drawing.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Scale. Measuring. Proportion. 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Develop use of Line, tone. shape, form.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Colour &amp; composition.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Drawing close-ups and applying colour using pencils &amp; oil pastel to develop mixing &amp; blending</a:t>
                      </a:r>
                      <a:r>
                        <a:rPr lang="en-GB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skills</a:t>
                      </a:r>
                    </a:p>
                    <a:p>
                      <a:endParaRPr lang="en-GB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</a:t>
                      </a:r>
                    </a:p>
                    <a:p>
                      <a:r>
                        <a:rPr lang="en-GB" sz="800" dirty="0">
                          <a:highlight>
                            <a:srgbClr val="00FFFF"/>
                          </a:highlight>
                          <a:latin typeface="+mn-lt"/>
                        </a:rPr>
                        <a:t>Mono-printing</a:t>
                      </a:r>
                      <a:r>
                        <a:rPr lang="en-GB" sz="800" dirty="0">
                          <a:latin typeface="+mn-lt"/>
                        </a:rPr>
                        <a:t> </a:t>
                      </a:r>
                    </a:p>
                    <a:p>
                      <a:endParaRPr lang="en-GB" sz="80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Collage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Mixed media collage. Deconstruct &amp; reconstruct a portrait.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Creating a mood board to draw from.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Repeat pattern design Simplify &amp; transfer designs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00FF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3D functional forms. Ceramic tea light or mug construction &amp; decoration.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Triangle repeat pattern designs - trace/transfer.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Rotate, repeat &amp; tessellate.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 err="1">
                          <a:latin typeface="+mn-lt"/>
                        </a:rPr>
                        <a:t>Polyblock</a:t>
                      </a:r>
                      <a:r>
                        <a:rPr lang="en-GB" sz="800" dirty="0">
                          <a:latin typeface="+mn-lt"/>
                        </a:rPr>
                        <a:t> or lino block printing techniques.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Linear Perspective Vanishing point, scale, weight of line.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Circular  City drawing using one point perspective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00FF"/>
                        </a:highlight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Collage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‘Future City’ Collage of buildings exploring different styles of architecture.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FF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Painting using atmospheric perspective.</a:t>
                      </a:r>
                      <a:r>
                        <a:rPr lang="en-GB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Extending use of tints, shades &amp; m</a:t>
                      </a:r>
                      <a:r>
                        <a:rPr lang="en-GB" sz="800" b="0" dirty="0">
                          <a:latin typeface="+mn-lt"/>
                        </a:rPr>
                        <a:t>onochromatic colour schemes.</a:t>
                      </a:r>
                      <a:endParaRPr lang="en-GB" sz="8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Positive &amp; negative space drawings.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Drawings for leaf prints.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Magazine illustration.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00FF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FF"/>
                          </a:highlight>
                          <a:latin typeface="Hobo Std" panose="020B0803040709020204" pitchFamily="34" charset="0"/>
                        </a:rPr>
                        <a:t>Printmaking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Textile design &amp; printmaking (etching, lino or </a:t>
                      </a:r>
                      <a:r>
                        <a:rPr lang="en-GB" sz="800" b="0" dirty="0" err="1">
                          <a:latin typeface="+mn-lt"/>
                        </a:rPr>
                        <a:t>collgaraph</a:t>
                      </a:r>
                      <a:r>
                        <a:rPr lang="en-GB" sz="800" b="0" dirty="0">
                          <a:latin typeface="+mn-lt"/>
                        </a:rPr>
                        <a:t>). Use of line, tone &amp; texture. Visualise design on a trainer or tote bag.</a:t>
                      </a:r>
                      <a:endParaRPr lang="en-GB" sz="8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FF00FF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Photography</a:t>
                      </a: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Chemical / camera-less photography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Digital editing using </a:t>
                      </a:r>
                      <a:r>
                        <a:rPr lang="en-GB" sz="800" b="0" dirty="0" err="1">
                          <a:latin typeface="+mn-lt"/>
                        </a:rPr>
                        <a:t>Photopea</a:t>
                      </a:r>
                      <a:r>
                        <a:rPr lang="en-GB" sz="800" b="0" dirty="0">
                          <a:latin typeface="+mn-lt"/>
                        </a:rPr>
                        <a:t> to layer &amp; manipulate images and/or Photo Safari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Tonal drawing using a grid.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FF00"/>
                          </a:highlight>
                          <a:latin typeface="Hobo Std" panose="020B0803040709020204" pitchFamily="34" charset="0"/>
                        </a:rPr>
                        <a:t>Painting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Cutting &amp; painting using a stencil. Selecting and using  colours inspired by an artist.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+mn-lt"/>
                        </a:rPr>
                        <a:t>Extend colour mixing &amp; blending skills.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Photo over-painting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FF0000"/>
                          </a:highlight>
                          <a:latin typeface="Hobo Std" panose="020B0803040709020204" pitchFamily="34" charset="0"/>
                        </a:rPr>
                        <a:t>Drawing</a:t>
                      </a:r>
                      <a:endParaRPr lang="en-GB" sz="800" b="0" dirty="0">
                        <a:highlight>
                          <a:srgbClr val="FF0000"/>
                        </a:highlight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Tonal Eye drawing – pencil &amp; chalk/charcoal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latin typeface="+mn-lt"/>
                        </a:rPr>
                        <a:t>Open Your Eyes To…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>
                        <a:highlight>
                          <a:srgbClr val="00FF00"/>
                        </a:highlight>
                        <a:latin typeface="Hobo Std" panose="020B0803040709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dirty="0">
                          <a:highlight>
                            <a:srgbClr val="00FF00"/>
                          </a:highlight>
                          <a:latin typeface="Hobo Std" panose="020B0803040709020204" pitchFamily="34" charset="0"/>
                        </a:rPr>
                        <a:t>Sculpture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Construction: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3D letters </a:t>
                      </a:r>
                    </a:p>
                    <a:p>
                      <a:r>
                        <a:rPr lang="en-GB" sz="800" dirty="0">
                          <a:latin typeface="+mn-lt"/>
                        </a:rPr>
                        <a:t>Opportunity for collaboration.</a:t>
                      </a:r>
                    </a:p>
                    <a:p>
                      <a:endParaRPr lang="en-GB" sz="800" dirty="0">
                        <a:latin typeface="+mn-lt"/>
                      </a:endParaRPr>
                    </a:p>
                    <a:p>
                      <a:r>
                        <a:rPr lang="en-GB" sz="800" b="0" dirty="0" err="1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Miixed</a:t>
                      </a:r>
                      <a:r>
                        <a:rPr lang="en-GB" sz="800" b="0" dirty="0">
                          <a:highlight>
                            <a:srgbClr val="FF00FF"/>
                          </a:highlight>
                          <a:latin typeface="Hobo Std" panose="020B0803040709020204" pitchFamily="34" charset="0"/>
                        </a:rPr>
                        <a:t> Media </a:t>
                      </a:r>
                      <a:endParaRPr lang="en-GB" sz="800" b="0" dirty="0">
                        <a:highlight>
                          <a:srgbClr val="FF00FF"/>
                        </a:highlight>
                        <a:latin typeface="+mn-lt"/>
                      </a:endParaRPr>
                    </a:p>
                    <a:p>
                      <a:r>
                        <a:rPr lang="en-GB" sz="800" b="0" dirty="0">
                          <a:latin typeface="+mn-lt"/>
                        </a:rPr>
                        <a:t>Art Activism Banner Collage and mixed media/ found images.</a:t>
                      </a:r>
                    </a:p>
                    <a:p>
                      <a:r>
                        <a:rPr lang="en-GB" sz="800" b="0" dirty="0">
                          <a:latin typeface="+mn-lt"/>
                        </a:rPr>
                        <a:t>Combining text &amp; image to create meaning. Use of layers &amp; texture.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354908"/>
                  </a:ext>
                </a:extLst>
              </a:tr>
              <a:tr h="6861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Disciplinary Knowledge </a:t>
                      </a:r>
                    </a:p>
                    <a:p>
                      <a:r>
                        <a:rPr lang="en-GB" sz="1000" dirty="0">
                          <a:latin typeface="Hobo Std" panose="020B0803040709020204" pitchFamily="34" charset="0"/>
                        </a:rPr>
                        <a:t>&amp; Critical Thinking Skills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Literacy &amp; Vocabulary,</a:t>
                      </a:r>
                    </a:p>
                    <a:p>
                      <a:r>
                        <a:rPr lang="en-GB" sz="9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 of key terms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Describe the elements of art.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Elements of art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Mark Making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Mono-printing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Collage    Composition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Describe the colour &amp; mood of </a:t>
                      </a:r>
                      <a:r>
                        <a:rPr lang="en-GB" sz="800" b="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 artwork </a:t>
                      </a: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Abstract 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Experiment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Expressive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Mood / Emotion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Intuition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artworks from different cultures </a:t>
                      </a:r>
                    </a:p>
                    <a:p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</a:t>
                      </a:r>
                    </a:p>
                    <a:p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Culture</a:t>
                      </a:r>
                    </a:p>
                    <a:p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Expression</a:t>
                      </a:r>
                    </a:p>
                    <a:p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Observation</a:t>
                      </a:r>
                    </a:p>
                    <a:p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 relief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artworks. Show understanding of context.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Traditional , Modern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Contemporary Experimental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kern="120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Proportion</a:t>
                      </a: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art &amp; craft forms  &amp; functions.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Ceramics   Craft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Functional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Block Printing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Linocut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Tessellation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Analyse styles of art &amp;  architecture. </a:t>
                      </a: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Architecture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Linear / Atmospheric Perspective Viewpoint   Depth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Monochromatic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artworks. Show understanding of context.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Etching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Chemigram</a:t>
                      </a:r>
                      <a:endParaRPr lang="en-GB" sz="800" b="1" i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Positive    Negative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Mood board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Creative Industry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artworks </a:t>
                      </a: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Explain symbolism , mood &amp; message.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Self Expression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Identity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Symbolism Portraiture   Stencil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Analyse artworks </a:t>
                      </a:r>
                      <a:r>
                        <a:rPr lang="en-GB" sz="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Explain </a:t>
                      </a:r>
                      <a:r>
                        <a:rPr lang="en-GB" sz="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ideas, messages &amp; influences. </a:t>
                      </a:r>
                      <a:endParaRPr lang="en-GB" sz="800" b="1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Activism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Juxtaposition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    Sculpture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Influence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031146"/>
                  </a:ext>
                </a:extLst>
              </a:tr>
              <a:tr h="8501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Substantive Knowledge </a:t>
                      </a: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Hinterland Knowledge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Contextual references including : traditional, modern &amp; contemporary sources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Cave painting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Caravaggio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Van Gogh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Roy Lichtenstein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Mary </a:t>
                      </a:r>
                      <a:r>
                        <a:rPr lang="en-GB" sz="800" b="0" i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Fedden</a:t>
                      </a:r>
                      <a:endParaRPr lang="en-GB" sz="800" b="0" i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Sarah Graham</a:t>
                      </a:r>
                      <a:endParaRPr lang="en-GB" sz="8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Turner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Kandinsky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Pablo Picasso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Yoyoi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Kusama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My Dog Sighs (Street Artist)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Day of The Dead</a:t>
                      </a:r>
                    </a:p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African </a:t>
                      </a:r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Festima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masks </a:t>
                      </a:r>
                    </a:p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Pablo Picasso</a:t>
                      </a:r>
                    </a:p>
                    <a:p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Pacita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Abad</a:t>
                      </a:r>
                    </a:p>
                    <a:p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GB" sz="8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Guerilla</a:t>
                      </a: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Girls</a:t>
                      </a:r>
                    </a:p>
                    <a:p>
                      <a:endParaRPr lang="en-GB" sz="8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Albrecht Durer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Jean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Metzinger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Hannah Hoch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Chuck Close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Veerle</a:t>
                      </a: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Symeons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Luke Dixon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Aztec Pottery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Islamic Art,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William Morris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Clarice Cliff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Grayson Perry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M. Brennand-Wood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Notre Dame/Gothic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Brunelleschi, Gaudi,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Brutalist buildings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Lyonel</a:t>
                      </a: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Feininger</a:t>
                      </a:r>
                      <a:endParaRPr lang="en-GB" sz="8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Giacommo</a:t>
                      </a: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Costa  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Ian Murphy</a:t>
                      </a:r>
                      <a:endParaRPr lang="en-GB" sz="800" b="0" i="1" dirty="0">
                        <a:solidFill>
                          <a:srgbClr val="7030A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Bauhaus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Man Ray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Lucienne Day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Yves Saint Lauren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Hattie Stewart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Helmo</a:t>
                      </a: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(graphics duo)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Celtic Art,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Vanitas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Fridha</a:t>
                      </a: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Kahlo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Andy Warhol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Glen </a:t>
                      </a:r>
                      <a:r>
                        <a:rPr lang="en-GB" sz="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Ligon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Kervin</a:t>
                      </a:r>
                      <a:r>
                        <a:rPr lang="en-GB" sz="800" b="0" i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800" b="0" i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Brisseaux</a:t>
                      </a:r>
                      <a:endParaRPr lang="en-GB" sz="8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Ancient Graffiti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Manuscripts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Rauschenberg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Robert Indiana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Shephard Fairey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Bob &amp; Roberta Smith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2955720"/>
                  </a:ext>
                </a:extLst>
              </a:tr>
              <a:tr h="330140">
                <a:tc>
                  <a:txBody>
                    <a:bodyPr/>
                    <a:lstStyle/>
                    <a:p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Hobo Std" panose="020B0803040709020204" pitchFamily="34" charset="0"/>
                          <a:ea typeface="+mn-ea"/>
                          <a:cs typeface="+mn-cs"/>
                        </a:rPr>
                        <a:t>Gatsby </a:t>
                      </a:r>
                      <a:r>
                        <a:rPr lang="en-GB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Links to careers</a:t>
                      </a:r>
                      <a:endParaRPr lang="en-GB" sz="9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Illustrator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Graphic Designer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Fine Artist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Designer/Maker</a:t>
                      </a:r>
                    </a:p>
                    <a:p>
                      <a:r>
                        <a:rPr lang="en-GB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Sculptor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Fine Artist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Graphic Designer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Designer/maker Sculptor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Textile Designer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Architect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Illustrator</a:t>
                      </a:r>
                    </a:p>
                    <a:p>
                      <a:pPr marL="0" lvl="0" indent="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8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Industrial designer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Graphics Designer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Photographer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Fashion /Textiles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Fine Artist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llustrator</a:t>
                      </a:r>
                      <a:endParaRPr lang="en-GB" sz="800" b="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Graphic Designer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+mn-lt"/>
                        </a:rPr>
                        <a:t>Activist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+mn-lt"/>
                        </a:rPr>
                        <a:t>Curator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dirty="0">
                          <a:latin typeface="+mn-lt"/>
                        </a:rPr>
                        <a:t>Fine Artist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5990988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B80582-F72C-4B32-8A7B-86D65C7D08C4}"/>
              </a:ext>
            </a:extLst>
          </p:cNvPr>
          <p:cNvCxnSpPr/>
          <p:nvPr/>
        </p:nvCxnSpPr>
        <p:spPr>
          <a:xfrm>
            <a:off x="1165556" y="981037"/>
            <a:ext cx="4710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C4B49AE-00C7-49C2-A366-A3A8A8046FD0}"/>
              </a:ext>
            </a:extLst>
          </p:cNvPr>
          <p:cNvCxnSpPr>
            <a:cxnSpLocks/>
          </p:cNvCxnSpPr>
          <p:nvPr/>
        </p:nvCxnSpPr>
        <p:spPr>
          <a:xfrm>
            <a:off x="1591640" y="1437075"/>
            <a:ext cx="0" cy="364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78D301C-B734-4587-B364-C145B230E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63" y="54644"/>
            <a:ext cx="10515600" cy="271714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/>
              <a:t>ESW: Dartmouth Academy KS 3 Curriculum Map</a:t>
            </a:r>
          </a:p>
        </p:txBody>
      </p:sp>
    </p:spTree>
    <p:extLst>
      <p:ext uri="{BB962C8B-B14F-4D97-AF65-F5344CB8AC3E}">
        <p14:creationId xmlns:p14="http://schemas.microsoft.com/office/powerpoint/2010/main" val="645702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5" ma:contentTypeDescription="Create a new document." ma:contentTypeScope="" ma:versionID="67a613974cc77784a0b3c9e0309d0c1e">
  <xsd:schema xmlns:xsd="http://www.w3.org/2001/XMLSchema" xmlns:xs="http://www.w3.org/2001/XMLSchema" xmlns:p="http://schemas.microsoft.com/office/2006/metadata/properties" xmlns:ns2="f6dbf1d6-2ce5-40df-9cc9-9bb34b01c2e0" targetNamespace="http://schemas.microsoft.com/office/2006/metadata/properties" ma:root="true" ma:fieldsID="0d71481b421ddf9686cbefcbeb1cbfdf" ns2:_="">
    <xsd:import namespace="f6dbf1d6-2ce5-40df-9cc9-9bb34b01c2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D23516-A755-48B3-BC1F-0CA4DC2AC67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2E0DDAA-DA76-40D7-814E-8CAAECCE0A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D08E57-0F99-4815-9249-5C22367FBA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dbf1d6-2ce5-40df-9cc9-9bb34b01c2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1099</Words>
  <Application>Microsoft Office PowerPoint</Application>
  <PresentationFormat>Widescreen</PresentationFormat>
  <Paragraphs>259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Hobo Std</vt:lpstr>
      <vt:lpstr>Times New Roman</vt:lpstr>
      <vt:lpstr>Office Theme</vt:lpstr>
      <vt:lpstr>ESW: Dartmouth Academy KS 3 Curriculum 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ESW Curriculum Map - KS3 Art &amp; Design</dc:title>
  <dc:creator>Natalie RYRIE</dc:creator>
  <cp:lastModifiedBy>Lesley WHITLEY</cp:lastModifiedBy>
  <cp:revision>58</cp:revision>
  <cp:lastPrinted>2022-11-29T21:56:27Z</cp:lastPrinted>
  <dcterms:created xsi:type="dcterms:W3CDTF">2022-04-29T10:27:24Z</dcterms:created>
  <dcterms:modified xsi:type="dcterms:W3CDTF">2026-05-27T15:07:32Z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