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61" r:id="rId2"/>
    <p:sldId id="262" r:id="rId3"/>
    <p:sldId id="263" r:id="rId4"/>
    <p:sldId id="265" r:id="rId5"/>
    <p:sldId id="258" r:id="rId6"/>
    <p:sldId id="256" r:id="rId7"/>
    <p:sldId id="257" r:id="rId8"/>
    <p:sldId id="264" r:id="rId9"/>
    <p:sldId id="259" r:id="rId10"/>
    <p:sldId id="26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 Grimsley" initials="LG" lastIdx="1" clrIdx="0">
    <p:extLst>
      <p:ext uri="{19B8F6BF-5375-455C-9EA6-DF929625EA0E}">
        <p15:presenceInfo xmlns:p15="http://schemas.microsoft.com/office/powerpoint/2012/main" userId="S-1-5-21-3962794796-1891521751-419164718-19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61" d="100"/>
          <a:sy n="161" d="100"/>
        </p:scale>
        <p:origin x="15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4-28T20:34:40.301" idx="1">
    <p:pos x="10" y="10"/>
    <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11/7/2024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11/7/2024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11/7/2024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support-people-susceptible-to-radicalisation.service.gov.uk/portal#awareness-cours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www.support-people-susceptible-to-radicalisation.service.gov.uk/portal#refresher-awareness-course"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BFE4D0F-9D8F-45A0-91ED-06EBD1E4E84A}"/>
              </a:ext>
            </a:extLst>
          </p:cNvPr>
          <p:cNvPicPr>
            <a:picLocks noChangeAspect="1"/>
          </p:cNvPicPr>
          <p:nvPr/>
        </p:nvPicPr>
        <p:blipFill>
          <a:blip r:embed="rId2"/>
          <a:stretch>
            <a:fillRect/>
          </a:stretch>
        </p:blipFill>
        <p:spPr>
          <a:xfrm>
            <a:off x="1288533" y="1036835"/>
            <a:ext cx="8110786" cy="3083903"/>
          </a:xfrm>
          <a:prstGeom prst="rect">
            <a:avLst/>
          </a:prstGeom>
        </p:spPr>
      </p:pic>
      <p:sp>
        <p:nvSpPr>
          <p:cNvPr id="3" name="Subtitle 2">
            <a:extLst>
              <a:ext uri="{FF2B5EF4-FFF2-40B4-BE49-F238E27FC236}">
                <a16:creationId xmlns:a16="http://schemas.microsoft.com/office/drawing/2014/main" id="{16962EF7-8CFE-47D8-B4B8-0E207017F9A1}"/>
              </a:ext>
            </a:extLst>
          </p:cNvPr>
          <p:cNvSpPr>
            <a:spLocks noGrp="1"/>
          </p:cNvSpPr>
          <p:nvPr>
            <p:ph type="subTitle" idx="1"/>
          </p:nvPr>
        </p:nvSpPr>
        <p:spPr/>
        <p:txBody>
          <a:bodyPr/>
          <a:lstStyle/>
          <a:p>
            <a:endParaRPr lang="en-GB" dirty="0"/>
          </a:p>
          <a:p>
            <a:r>
              <a:rPr lang="en-GB" dirty="0">
                <a:latin typeface="Calibri" panose="020F0502020204030204" pitchFamily="34" charset="0"/>
                <a:ea typeface="Calibri" panose="020F0502020204030204" pitchFamily="34" charset="0"/>
                <a:cs typeface="Calibri" panose="020F0502020204030204" pitchFamily="34" charset="0"/>
              </a:rPr>
              <a:t>What does it mean for our school?</a:t>
            </a:r>
          </a:p>
        </p:txBody>
      </p:sp>
    </p:spTree>
    <p:extLst>
      <p:ext uri="{BB962C8B-B14F-4D97-AF65-F5344CB8AC3E}">
        <p14:creationId xmlns:p14="http://schemas.microsoft.com/office/powerpoint/2010/main" val="192577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32892B7-BF56-48FD-8F4F-C1B2F756FE96}"/>
              </a:ext>
            </a:extLst>
          </p:cNvPr>
          <p:cNvSpPr>
            <a:spLocks noGrp="1"/>
          </p:cNvSpPr>
          <p:nvPr>
            <p:ph type="subTitle" idx="1"/>
          </p:nvPr>
        </p:nvSpPr>
        <p:spPr>
          <a:xfrm>
            <a:off x="1137083" y="1592132"/>
            <a:ext cx="7891272" cy="4983480"/>
          </a:xfrm>
        </p:spPr>
        <p:txBody>
          <a:bodyPr>
            <a:normAutofit fontScale="92500" lnSpcReduction="20000"/>
          </a:bodyPr>
          <a:lstStyle/>
          <a:p>
            <a:r>
              <a:rPr lang="en-GB" dirty="0"/>
              <a:t>Awareness course 30 – 40 mins</a:t>
            </a:r>
          </a:p>
          <a:p>
            <a:r>
              <a:rPr lang="en-GB" dirty="0">
                <a:hlinkClick r:id="rId2"/>
              </a:rPr>
              <a:t>https://www.support-people-susceptible-to-radicalisation.service.gov.uk/portal#awareness-course</a:t>
            </a:r>
            <a:endParaRPr lang="en-GB" dirty="0"/>
          </a:p>
          <a:p>
            <a:endParaRPr lang="en-GB" dirty="0"/>
          </a:p>
          <a:p>
            <a:r>
              <a:rPr lang="en-GB" b="1" dirty="0">
                <a:solidFill>
                  <a:srgbClr val="0B0C0C"/>
                </a:solidFill>
                <a:latin typeface="GDS Transport"/>
              </a:rPr>
              <a:t>Course overview</a:t>
            </a:r>
          </a:p>
          <a:p>
            <a:r>
              <a:rPr lang="en-GB" dirty="0">
                <a:solidFill>
                  <a:srgbClr val="0B0C0C"/>
                </a:solidFill>
                <a:latin typeface="GDS Transport"/>
              </a:rPr>
              <a:t>This course will give you an introduction to the Prevent duty, the forms of extremism and terrorism threatening the UK and develop your knowledge around the risks of radicalisation and your supportive role.</a:t>
            </a:r>
          </a:p>
          <a:p>
            <a:r>
              <a:rPr lang="en-GB" dirty="0">
                <a:solidFill>
                  <a:srgbClr val="0B0C0C"/>
                </a:solidFill>
                <a:latin typeface="GDS Transport"/>
              </a:rPr>
              <a:t>When you have completed this course, you will be able to:</a:t>
            </a:r>
          </a:p>
          <a:p>
            <a:pPr>
              <a:buFont typeface="Arial" panose="020B0604020202020204" pitchFamily="34" charset="0"/>
              <a:buChar char="•"/>
            </a:pPr>
            <a:r>
              <a:rPr lang="en-GB" dirty="0">
                <a:solidFill>
                  <a:srgbClr val="0B0C0C"/>
                </a:solidFill>
                <a:latin typeface="GDS Transport"/>
              </a:rPr>
              <a:t>know what Prevent is</a:t>
            </a:r>
          </a:p>
          <a:p>
            <a:pPr>
              <a:buFont typeface="Arial" panose="020B0604020202020204" pitchFamily="34" charset="0"/>
              <a:buChar char="•"/>
            </a:pPr>
            <a:r>
              <a:rPr lang="en-GB" dirty="0">
                <a:solidFill>
                  <a:srgbClr val="0B0C0C"/>
                </a:solidFill>
                <a:latin typeface="GDS Transport"/>
              </a:rPr>
              <a:t>understand why Prevent is important</a:t>
            </a:r>
          </a:p>
          <a:p>
            <a:pPr>
              <a:buFont typeface="Arial" panose="020B0604020202020204" pitchFamily="34" charset="0"/>
              <a:buChar char="•"/>
            </a:pPr>
            <a:r>
              <a:rPr lang="en-GB" dirty="0">
                <a:solidFill>
                  <a:srgbClr val="0B0C0C"/>
                </a:solidFill>
                <a:latin typeface="GDS Transport"/>
              </a:rPr>
              <a:t>understand how Prevent applies to your role</a:t>
            </a:r>
          </a:p>
          <a:p>
            <a:pPr>
              <a:buFont typeface="Arial" panose="020B0604020202020204" pitchFamily="34" charset="0"/>
              <a:buChar char="•"/>
            </a:pPr>
            <a:r>
              <a:rPr lang="en-GB" dirty="0">
                <a:solidFill>
                  <a:srgbClr val="0B0C0C"/>
                </a:solidFill>
                <a:latin typeface="GDS Transport"/>
              </a:rPr>
              <a:t>identify the emotions and behaviours that might make someone susceptible to radicalisation</a:t>
            </a:r>
          </a:p>
          <a:p>
            <a:pPr>
              <a:buFont typeface="Arial" panose="020B0604020202020204" pitchFamily="34" charset="0"/>
              <a:buChar char="•"/>
            </a:pPr>
            <a:r>
              <a:rPr lang="en-GB" dirty="0">
                <a:solidFill>
                  <a:srgbClr val="0B0C0C"/>
                </a:solidFill>
                <a:latin typeface="GDS Transport"/>
              </a:rPr>
              <a:t>understand how to apply the notice, check, share procedure</a:t>
            </a:r>
          </a:p>
          <a:p>
            <a:endParaRPr lang="en-GB" dirty="0"/>
          </a:p>
          <a:p>
            <a:endParaRPr lang="en-GB" dirty="0"/>
          </a:p>
          <a:p>
            <a:endParaRPr lang="en-GB" dirty="0"/>
          </a:p>
        </p:txBody>
      </p:sp>
    </p:spTree>
    <p:extLst>
      <p:ext uri="{BB962C8B-B14F-4D97-AF65-F5344CB8AC3E}">
        <p14:creationId xmlns:p14="http://schemas.microsoft.com/office/powerpoint/2010/main" val="862780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0A8E86E-B666-4F6F-8399-527351DA220E}"/>
              </a:ext>
            </a:extLst>
          </p:cNvPr>
          <p:cNvPicPr>
            <a:picLocks noChangeAspect="1"/>
          </p:cNvPicPr>
          <p:nvPr/>
        </p:nvPicPr>
        <p:blipFill>
          <a:blip r:embed="rId2"/>
          <a:stretch>
            <a:fillRect/>
          </a:stretch>
        </p:blipFill>
        <p:spPr>
          <a:xfrm>
            <a:off x="1365662" y="895349"/>
            <a:ext cx="8188037" cy="4003222"/>
          </a:xfrm>
          <a:prstGeom prst="rect">
            <a:avLst/>
          </a:prstGeom>
        </p:spPr>
      </p:pic>
      <p:sp>
        <p:nvSpPr>
          <p:cNvPr id="5" name="TextBox 4">
            <a:extLst>
              <a:ext uri="{FF2B5EF4-FFF2-40B4-BE49-F238E27FC236}">
                <a16:creationId xmlns:a16="http://schemas.microsoft.com/office/drawing/2014/main" id="{5EEC7BBA-BEE4-4B02-A366-9208C3BA9012}"/>
              </a:ext>
            </a:extLst>
          </p:cNvPr>
          <p:cNvSpPr txBox="1"/>
          <p:nvPr/>
        </p:nvSpPr>
        <p:spPr>
          <a:xfrm>
            <a:off x="932213" y="5314207"/>
            <a:ext cx="8758051" cy="923330"/>
          </a:xfrm>
          <a:prstGeom prst="rect">
            <a:avLst/>
          </a:prstGeom>
          <a:noFill/>
        </p:spPr>
        <p:txBody>
          <a:bodyPr wrap="square" rtlCol="0">
            <a:spAutoFit/>
          </a:bodyPr>
          <a:lstStyle/>
          <a:p>
            <a:r>
              <a:rPr lang="en-GB" dirty="0">
                <a:latin typeface="Calibri" panose="020F0502020204030204" pitchFamily="34" charset="0"/>
                <a:ea typeface="Calibri" panose="020F0502020204030204" pitchFamily="34" charset="0"/>
                <a:cs typeface="Calibri" panose="020F0502020204030204" pitchFamily="34" charset="0"/>
              </a:rPr>
              <a:t>Maintained schools also have a duty to promote the spiritual, moral, cultural and mental (SMCM) and physical health of pupils.  This is no longer included in the Prevent guidance but is still a requirement of the Education Act 2002 and Ofsted Inspection handbook 2023.</a:t>
            </a:r>
          </a:p>
        </p:txBody>
      </p:sp>
    </p:spTree>
    <p:extLst>
      <p:ext uri="{BB962C8B-B14F-4D97-AF65-F5344CB8AC3E}">
        <p14:creationId xmlns:p14="http://schemas.microsoft.com/office/powerpoint/2010/main" val="3309576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D13150C-EC7E-41A1-AAD9-AC8C06EAC844}"/>
              </a:ext>
            </a:extLst>
          </p:cNvPr>
          <p:cNvSpPr>
            <a:spLocks noGrp="1"/>
          </p:cNvSpPr>
          <p:nvPr>
            <p:ph type="subTitle" idx="1"/>
          </p:nvPr>
        </p:nvSpPr>
        <p:spPr>
          <a:xfrm>
            <a:off x="1443920" y="1752798"/>
            <a:ext cx="7891272" cy="2403566"/>
          </a:xfrm>
        </p:spPr>
        <p:txBody>
          <a:bodyPr>
            <a:normAutofit/>
          </a:bodyPr>
          <a:lstStyle/>
          <a:p>
            <a:r>
              <a:rPr lang="en-GB" sz="1800" dirty="0">
                <a:solidFill>
                  <a:srgbClr val="FF0000"/>
                </a:solidFill>
                <a:latin typeface="Calibri" panose="020F0502020204030204" pitchFamily="34" charset="0"/>
                <a:ea typeface="Calibri" panose="020F0502020204030204" pitchFamily="34" charset="0"/>
                <a:cs typeface="Calibri" panose="020F0502020204030204" pitchFamily="34" charset="0"/>
              </a:rPr>
              <a:t>What should I do if I have a concern?</a:t>
            </a:r>
          </a:p>
          <a:p>
            <a:pPr marL="342900" indent="-342900">
              <a:buFont typeface="Arial" panose="020B0604020202020204" pitchFamily="34" charset="0"/>
              <a:buChar char="•"/>
            </a:pPr>
            <a:r>
              <a:rPr lang="en-GB" sz="1800" dirty="0">
                <a:latin typeface="Calibri" panose="020F0502020204030204" pitchFamily="34" charset="0"/>
                <a:ea typeface="Calibri" panose="020F0502020204030204" pitchFamily="34" charset="0"/>
                <a:cs typeface="Calibri" panose="020F0502020204030204" pitchFamily="34" charset="0"/>
              </a:rPr>
              <a:t>Follow our usual safeguarding procedures</a:t>
            </a:r>
          </a:p>
          <a:p>
            <a:pPr marL="342900" indent="-342900">
              <a:buFont typeface="Arial" panose="020B0604020202020204" pitchFamily="34" charset="0"/>
              <a:buChar char="•"/>
            </a:pPr>
            <a:r>
              <a:rPr lang="en-GB" sz="1800" dirty="0">
                <a:latin typeface="Calibri" panose="020F0502020204030204" pitchFamily="34" charset="0"/>
                <a:ea typeface="Calibri" panose="020F0502020204030204" pitchFamily="34" charset="0"/>
                <a:cs typeface="Calibri" panose="020F0502020204030204" pitchFamily="34" charset="0"/>
              </a:rPr>
              <a:t>Report to the DSL/DDSL – and we will decide whether to involve other agencies </a:t>
            </a:r>
            <a:r>
              <a:rPr lang="en-GB" sz="1800" dirty="0" err="1">
                <a:latin typeface="Calibri" panose="020F0502020204030204" pitchFamily="34" charset="0"/>
                <a:ea typeface="Calibri" panose="020F0502020204030204" pitchFamily="34" charset="0"/>
                <a:cs typeface="Calibri" panose="020F0502020204030204" pitchFamily="34" charset="0"/>
              </a:rPr>
              <a:t>eg</a:t>
            </a:r>
            <a:r>
              <a:rPr lang="en-GB" sz="1800" dirty="0">
                <a:latin typeface="Calibri" panose="020F0502020204030204" pitchFamily="34" charset="0"/>
                <a:ea typeface="Calibri" panose="020F0502020204030204" pitchFamily="34" charset="0"/>
                <a:cs typeface="Calibri" panose="020F0502020204030204" pitchFamily="34" charset="0"/>
              </a:rPr>
              <a:t>, First Response, the police, Channel (the government’s programme for identifying and supporting those at risk of being drawn into terrorism).</a:t>
            </a:r>
          </a:p>
        </p:txBody>
      </p:sp>
    </p:spTree>
    <p:extLst>
      <p:ext uri="{BB962C8B-B14F-4D97-AF65-F5344CB8AC3E}">
        <p14:creationId xmlns:p14="http://schemas.microsoft.com/office/powerpoint/2010/main" val="3828113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78A8F-5B01-4EE2-98A9-4C907D46BCC2}"/>
              </a:ext>
            </a:extLst>
          </p:cNvPr>
          <p:cNvSpPr>
            <a:spLocks noGrp="1"/>
          </p:cNvSpPr>
          <p:nvPr>
            <p:ph type="ctrTitle"/>
          </p:nvPr>
        </p:nvSpPr>
        <p:spPr>
          <a:xfrm>
            <a:off x="885305" y="2406000"/>
            <a:ext cx="5378928" cy="301573"/>
          </a:xfrm>
        </p:spPr>
        <p:txBody>
          <a:bodyPr/>
          <a:lstStyle/>
          <a:p>
            <a:r>
              <a:rPr lang="en-GB" dirty="0"/>
              <a:t>Contest</a:t>
            </a:r>
            <a:br>
              <a:rPr lang="en-GB" dirty="0"/>
            </a:br>
            <a:endParaRPr lang="en-GB" dirty="0"/>
          </a:p>
        </p:txBody>
      </p:sp>
      <p:sp>
        <p:nvSpPr>
          <p:cNvPr id="3" name="Subtitle 2">
            <a:extLst>
              <a:ext uri="{FF2B5EF4-FFF2-40B4-BE49-F238E27FC236}">
                <a16:creationId xmlns:a16="http://schemas.microsoft.com/office/drawing/2014/main" id="{BD9BE8ED-2AA5-4A67-9B88-62DB765DB663}"/>
              </a:ext>
            </a:extLst>
          </p:cNvPr>
          <p:cNvSpPr>
            <a:spLocks noGrp="1"/>
          </p:cNvSpPr>
          <p:nvPr>
            <p:ph type="subTitle" idx="1"/>
          </p:nvPr>
        </p:nvSpPr>
        <p:spPr>
          <a:xfrm>
            <a:off x="885305" y="2556786"/>
            <a:ext cx="9772323" cy="2436788"/>
          </a:xfrm>
        </p:spPr>
        <p:txBody>
          <a:bodyPr>
            <a:normAutofit fontScale="92500" lnSpcReduction="10000"/>
          </a:bodyPr>
          <a:lstStyle/>
          <a:p>
            <a:r>
              <a:rPr lang="en-GB" dirty="0">
                <a:latin typeface="Calibri" panose="020F0502020204030204" pitchFamily="34" charset="0"/>
                <a:ea typeface="Calibri" panose="020F0502020204030204" pitchFamily="34" charset="0"/>
                <a:cs typeface="Calibri" panose="020F0502020204030204" pitchFamily="34" charset="0"/>
              </a:rPr>
              <a:t>Counter terrorism strategy – overall aim is to reduce the risk of terrorism in the UK.</a:t>
            </a:r>
          </a:p>
          <a:p>
            <a:r>
              <a:rPr lang="en-GB" dirty="0">
                <a:latin typeface="Calibri" panose="020F0502020204030204" pitchFamily="34" charset="0"/>
                <a:ea typeface="Calibri" panose="020F0502020204030204" pitchFamily="34" charset="0"/>
                <a:cs typeface="Calibri" panose="020F0502020204030204" pitchFamily="34" charset="0"/>
              </a:rPr>
              <a:t>PREVENT remains one of the key pillars of CONTEST alongside the other ‘P’ strands</a:t>
            </a:r>
          </a:p>
          <a:p>
            <a:pPr>
              <a:buFont typeface="Arial" panose="020B0604020202020204" pitchFamily="34" charset="0"/>
              <a:buChar char="•"/>
            </a:pPr>
            <a:r>
              <a:rPr lang="en-GB" dirty="0">
                <a:solidFill>
                  <a:srgbClr val="0B0C0C"/>
                </a:solidFill>
                <a:latin typeface="GDS Transport"/>
              </a:rPr>
              <a:t>Prevent: to stop people becoming terrorists or supporting terrorism</a:t>
            </a:r>
          </a:p>
          <a:p>
            <a:pPr>
              <a:buFont typeface="Arial" panose="020B0604020202020204" pitchFamily="34" charset="0"/>
              <a:buChar char="•"/>
            </a:pPr>
            <a:r>
              <a:rPr lang="en-GB" dirty="0">
                <a:solidFill>
                  <a:srgbClr val="0B0C0C"/>
                </a:solidFill>
                <a:latin typeface="GDS Transport"/>
              </a:rPr>
              <a:t>Pursue: to stop terrorist attacks</a:t>
            </a:r>
          </a:p>
          <a:p>
            <a:pPr>
              <a:buFont typeface="Arial" panose="020B0604020202020204" pitchFamily="34" charset="0"/>
              <a:buChar char="•"/>
            </a:pPr>
            <a:r>
              <a:rPr lang="en-GB" dirty="0">
                <a:solidFill>
                  <a:srgbClr val="0B0C0C"/>
                </a:solidFill>
                <a:latin typeface="GDS Transport"/>
              </a:rPr>
              <a:t>Protect: to strengthen our protection against a terrorist attack</a:t>
            </a:r>
          </a:p>
          <a:p>
            <a:pPr>
              <a:buFont typeface="Arial" panose="020B0604020202020204" pitchFamily="34" charset="0"/>
              <a:buChar char="•"/>
            </a:pPr>
            <a:r>
              <a:rPr lang="en-GB" dirty="0">
                <a:solidFill>
                  <a:srgbClr val="0B0C0C"/>
                </a:solidFill>
                <a:latin typeface="GDS Transport"/>
              </a:rPr>
              <a:t>Prepare: to mitigate the impact of a terrorist attack</a:t>
            </a:r>
          </a:p>
          <a:p>
            <a:endParaRPr lang="en-GB"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32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FE9ED51-5E17-4335-8B29-6661D9EFEDED}"/>
              </a:ext>
            </a:extLst>
          </p:cNvPr>
          <p:cNvPicPr>
            <a:picLocks noChangeAspect="1"/>
          </p:cNvPicPr>
          <p:nvPr/>
        </p:nvPicPr>
        <p:blipFill>
          <a:blip r:embed="rId2"/>
          <a:stretch>
            <a:fillRect/>
          </a:stretch>
        </p:blipFill>
        <p:spPr>
          <a:xfrm>
            <a:off x="2021425" y="107577"/>
            <a:ext cx="7580790" cy="5391092"/>
          </a:xfrm>
          <a:prstGeom prst="rect">
            <a:avLst/>
          </a:prstGeom>
        </p:spPr>
      </p:pic>
      <p:sp>
        <p:nvSpPr>
          <p:cNvPr id="2" name="Title 1">
            <a:extLst>
              <a:ext uri="{FF2B5EF4-FFF2-40B4-BE49-F238E27FC236}">
                <a16:creationId xmlns:a16="http://schemas.microsoft.com/office/drawing/2014/main" id="{B009DC85-0883-40E3-A954-12548133B391}"/>
              </a:ext>
            </a:extLst>
          </p:cNvPr>
          <p:cNvSpPr>
            <a:spLocks noGrp="1"/>
          </p:cNvSpPr>
          <p:nvPr>
            <p:ph type="title"/>
          </p:nvPr>
        </p:nvSpPr>
        <p:spPr>
          <a:xfrm>
            <a:off x="107576" y="5903258"/>
            <a:ext cx="12084424" cy="847165"/>
          </a:xfrm>
        </p:spPr>
        <p:txBody>
          <a:bodyPr>
            <a:noAutofit/>
          </a:bodyPr>
          <a:lstStyle/>
          <a:p>
            <a:r>
              <a:rPr lang="en-GB" sz="3200" dirty="0">
                <a:latin typeface="Arial" panose="020B0604020202020204" pitchFamily="34" charset="0"/>
                <a:cs typeface="Arial" panose="020B0604020202020204" pitchFamily="34" charset="0"/>
              </a:rPr>
              <a:t>All SCHOOLS MUST comply with the prevent duty</a:t>
            </a:r>
          </a:p>
        </p:txBody>
      </p:sp>
    </p:spTree>
    <p:extLst>
      <p:ext uri="{BB962C8B-B14F-4D97-AF65-F5344CB8AC3E}">
        <p14:creationId xmlns:p14="http://schemas.microsoft.com/office/powerpoint/2010/main" val="1854792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ACA122C-F0E0-442B-BAC3-11EE0EC68483}"/>
              </a:ext>
            </a:extLst>
          </p:cNvPr>
          <p:cNvPicPr>
            <a:picLocks noChangeAspect="1"/>
          </p:cNvPicPr>
          <p:nvPr/>
        </p:nvPicPr>
        <p:blipFill>
          <a:blip r:embed="rId2"/>
          <a:stretch>
            <a:fillRect/>
          </a:stretch>
        </p:blipFill>
        <p:spPr>
          <a:xfrm>
            <a:off x="1252850" y="1529143"/>
            <a:ext cx="9686300" cy="2562583"/>
          </a:xfrm>
          <a:prstGeom prst="rect">
            <a:avLst/>
          </a:prstGeom>
        </p:spPr>
      </p:pic>
      <p:sp>
        <p:nvSpPr>
          <p:cNvPr id="5" name="TextBox 4">
            <a:extLst>
              <a:ext uri="{FF2B5EF4-FFF2-40B4-BE49-F238E27FC236}">
                <a16:creationId xmlns:a16="http://schemas.microsoft.com/office/drawing/2014/main" id="{DD2EB294-9D11-406E-8CBB-3018B2A5F14D}"/>
              </a:ext>
            </a:extLst>
          </p:cNvPr>
          <p:cNvSpPr txBox="1"/>
          <p:nvPr/>
        </p:nvSpPr>
        <p:spPr>
          <a:xfrm>
            <a:off x="793377" y="5204012"/>
            <a:ext cx="8619565" cy="923330"/>
          </a:xfrm>
          <a:prstGeom prst="rect">
            <a:avLst/>
          </a:prstGeom>
          <a:noFill/>
        </p:spPr>
        <p:txBody>
          <a:bodyPr wrap="square" rtlCol="0">
            <a:spAutoFit/>
          </a:bodyPr>
          <a:lstStyle/>
          <a:p>
            <a:r>
              <a:rPr lang="en-GB" dirty="0"/>
              <a:t>The government updated its definition of extremism on 14</a:t>
            </a:r>
            <a:r>
              <a:rPr lang="en-GB" baseline="30000" dirty="0"/>
              <a:t>th</a:t>
            </a:r>
            <a:r>
              <a:rPr lang="en-GB" dirty="0"/>
              <a:t> March 2024, but the DFE is NOT currently asking schools to adopt this definition or apply the principles.  It will review existing guidance in due course.</a:t>
            </a:r>
          </a:p>
        </p:txBody>
      </p:sp>
    </p:spTree>
    <p:extLst>
      <p:ext uri="{BB962C8B-B14F-4D97-AF65-F5344CB8AC3E}">
        <p14:creationId xmlns:p14="http://schemas.microsoft.com/office/powerpoint/2010/main" val="62947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1D51AB3-D11C-4334-A113-5958B5124EB0}"/>
              </a:ext>
            </a:extLst>
          </p:cNvPr>
          <p:cNvPicPr>
            <a:picLocks noChangeAspect="1"/>
          </p:cNvPicPr>
          <p:nvPr/>
        </p:nvPicPr>
        <p:blipFill>
          <a:blip r:embed="rId2"/>
          <a:stretch>
            <a:fillRect/>
          </a:stretch>
        </p:blipFill>
        <p:spPr>
          <a:xfrm>
            <a:off x="2266415" y="1514208"/>
            <a:ext cx="7659169" cy="3829584"/>
          </a:xfrm>
          <a:prstGeom prst="rect">
            <a:avLst/>
          </a:prstGeom>
        </p:spPr>
      </p:pic>
    </p:spTree>
    <p:extLst>
      <p:ext uri="{BB962C8B-B14F-4D97-AF65-F5344CB8AC3E}">
        <p14:creationId xmlns:p14="http://schemas.microsoft.com/office/powerpoint/2010/main" val="1464300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288C0-6374-4426-A069-E39A03B83D18}"/>
              </a:ext>
            </a:extLst>
          </p:cNvPr>
          <p:cNvSpPr>
            <a:spLocks noGrp="1"/>
          </p:cNvSpPr>
          <p:nvPr>
            <p:ph type="ctrTitle"/>
          </p:nvPr>
        </p:nvSpPr>
        <p:spPr>
          <a:xfrm>
            <a:off x="802177" y="167501"/>
            <a:ext cx="6655525" cy="1370354"/>
          </a:xfrm>
        </p:spPr>
        <p:txBody>
          <a:bodyPr/>
          <a:lstStyle/>
          <a:p>
            <a:r>
              <a:rPr lang="en-GB" dirty="0" err="1"/>
              <a:t>uPDATES</a:t>
            </a:r>
            <a:endParaRPr lang="en-GB" dirty="0"/>
          </a:p>
        </p:txBody>
      </p:sp>
      <p:sp>
        <p:nvSpPr>
          <p:cNvPr id="3" name="Subtitle 2">
            <a:extLst>
              <a:ext uri="{FF2B5EF4-FFF2-40B4-BE49-F238E27FC236}">
                <a16:creationId xmlns:a16="http://schemas.microsoft.com/office/drawing/2014/main" id="{C8733A07-29B6-4160-864D-FC79A1015F1D}"/>
              </a:ext>
            </a:extLst>
          </p:cNvPr>
          <p:cNvSpPr>
            <a:spLocks noGrp="1"/>
          </p:cNvSpPr>
          <p:nvPr>
            <p:ph type="subTitle" idx="1"/>
          </p:nvPr>
        </p:nvSpPr>
        <p:spPr>
          <a:xfrm>
            <a:off x="376015" y="1604355"/>
            <a:ext cx="11433995" cy="4804991"/>
          </a:xfrm>
        </p:spPr>
        <p:txBody>
          <a:bodyPr>
            <a:normAutofit fontScale="77500" lnSpcReduction="20000"/>
          </a:bodyPr>
          <a:lstStyle/>
          <a:p>
            <a:pPr marL="342900" indent="-342900">
              <a:buFont typeface="Arial" panose="020B0604020202020204" pitchFamily="34" charset="0"/>
              <a:buChar char="•"/>
            </a:pPr>
            <a:r>
              <a:rPr lang="en-GB" dirty="0"/>
              <a:t>The changes in the full guidance provide greater clarity, practical advice and sign posting to best practice.</a:t>
            </a:r>
          </a:p>
          <a:p>
            <a:pPr marL="342900" indent="-342900">
              <a:buFont typeface="Arial" panose="020B0604020202020204" pitchFamily="34" charset="0"/>
              <a:buChar char="•"/>
            </a:pPr>
            <a:r>
              <a:rPr lang="en-GB" dirty="0" err="1"/>
              <a:t>Prevent’s</a:t>
            </a:r>
            <a:r>
              <a:rPr lang="en-GB" dirty="0"/>
              <a:t> objectives  - point 1 changed to </a:t>
            </a:r>
            <a:r>
              <a:rPr lang="en-GB" i="1" dirty="0"/>
              <a:t>‘tackle the ideological causes of terrorism’.  </a:t>
            </a:r>
            <a:r>
              <a:rPr lang="en-GB" dirty="0"/>
              <a:t>The guidance recommends education settings consider  ideology when delivering all aspects of Prevent.</a:t>
            </a:r>
          </a:p>
          <a:p>
            <a:pPr marL="342900" indent="-342900">
              <a:buFont typeface="Arial" panose="020B0604020202020204" pitchFamily="34" charset="0"/>
              <a:buChar char="•"/>
            </a:pPr>
            <a:r>
              <a:rPr lang="en-GB" dirty="0"/>
              <a:t>Designate a staff member to lead and oversee Prevent (part of the DSL/DDSL role already)</a:t>
            </a:r>
          </a:p>
          <a:p>
            <a:pPr marL="342900" indent="-342900">
              <a:buFont typeface="Arial" panose="020B0604020202020204" pitchFamily="34" charset="0"/>
              <a:buChar char="•"/>
            </a:pPr>
            <a:r>
              <a:rPr lang="en-GB" dirty="0"/>
              <a:t>Data protection legislation doesn’t stop staff from sharing information to keep a child safe (as with safeguarding).  Clarification that you don’t need consent to share information about a pupil who might be </a:t>
            </a:r>
            <a:r>
              <a:rPr lang="en-GB" b="1" dirty="0"/>
              <a:t>susceptible </a:t>
            </a:r>
            <a:r>
              <a:rPr lang="en-GB" dirty="0"/>
              <a:t>to radicalisation.  </a:t>
            </a:r>
          </a:p>
          <a:p>
            <a:pPr marL="342900" indent="-342900">
              <a:buFont typeface="Arial" panose="020B0604020202020204" pitchFamily="34" charset="0"/>
              <a:buChar char="•"/>
            </a:pPr>
            <a:r>
              <a:rPr lang="en-GB" dirty="0"/>
              <a:t>Clarity that staff should not only be alert to violent extremism but also non-violent extremism.</a:t>
            </a:r>
          </a:p>
          <a:p>
            <a:pPr marL="342900" indent="-342900">
              <a:buFont typeface="Arial" panose="020B0604020202020204" pitchFamily="34" charset="0"/>
              <a:buChar char="•"/>
            </a:pPr>
            <a:r>
              <a:rPr lang="en-GB" dirty="0"/>
              <a:t>Terminology changes –</a:t>
            </a:r>
          </a:p>
          <a:p>
            <a:r>
              <a:rPr lang="en-GB" dirty="0"/>
              <a:t>        Old  terminology -  ‘</a:t>
            </a:r>
            <a:r>
              <a:rPr lang="en-GB" b="1" dirty="0"/>
              <a:t>vulnerable’</a:t>
            </a:r>
            <a:r>
              <a:rPr lang="en-GB" dirty="0"/>
              <a:t> to extremist ideology and radicalisation    #</a:t>
            </a:r>
          </a:p>
          <a:p>
            <a:r>
              <a:rPr lang="en-GB" dirty="0"/>
              <a:t>         New terminology  - </a:t>
            </a:r>
            <a:r>
              <a:rPr lang="en-GB" b="1" dirty="0"/>
              <a:t>‘Susceptible</a:t>
            </a:r>
            <a:r>
              <a:rPr lang="en-GB" dirty="0"/>
              <a:t>’ to extremist   </a:t>
            </a:r>
          </a:p>
          <a:p>
            <a:r>
              <a:rPr lang="en-GB" dirty="0"/>
              <a:t>                                                                                                                                                                                                      ideology and radicalisation</a:t>
            </a:r>
          </a:p>
          <a:p>
            <a:r>
              <a:rPr lang="en-GB" dirty="0"/>
              <a:t>        </a:t>
            </a:r>
          </a:p>
          <a:p>
            <a:r>
              <a:rPr lang="en-GB" dirty="0"/>
              <a:t>Old terminology – children, young people and adult learners                          New terminology - learners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4202126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3D771C-CB92-4320-808A-03353F8F2AF4}"/>
              </a:ext>
            </a:extLst>
          </p:cNvPr>
          <p:cNvSpPr/>
          <p:nvPr/>
        </p:nvSpPr>
        <p:spPr>
          <a:xfrm>
            <a:off x="1541929" y="1682731"/>
            <a:ext cx="9108142" cy="5632311"/>
          </a:xfrm>
          <a:prstGeom prst="rect">
            <a:avLst/>
          </a:prstGeom>
        </p:spPr>
        <p:txBody>
          <a:bodyPr wrap="square">
            <a:spAutoFit/>
          </a:bodyPr>
          <a:lstStyle/>
          <a:p>
            <a:r>
              <a:rPr lang="en-GB" dirty="0"/>
              <a:t>Refresher Awareness course 20-30 mins</a:t>
            </a:r>
          </a:p>
          <a:p>
            <a:endParaRPr lang="en-GB" dirty="0"/>
          </a:p>
          <a:p>
            <a:r>
              <a:rPr lang="en-GB" dirty="0">
                <a:hlinkClick r:id="rId2"/>
              </a:rPr>
              <a:t>https://www.support-people-susceptible-to-radicalisation.service.gov.uk/portal#refresher-awareness-course</a:t>
            </a:r>
            <a:endParaRPr lang="en-GB" dirty="0"/>
          </a:p>
          <a:p>
            <a:endParaRPr lang="en-GB" dirty="0"/>
          </a:p>
          <a:p>
            <a:r>
              <a:rPr lang="en-GB" b="1" dirty="0">
                <a:solidFill>
                  <a:srgbClr val="0B0C0C"/>
                </a:solidFill>
                <a:latin typeface="GDS Transport"/>
              </a:rPr>
              <a:t>Course overview</a:t>
            </a:r>
          </a:p>
          <a:p>
            <a:r>
              <a:rPr lang="en-GB" dirty="0">
                <a:solidFill>
                  <a:srgbClr val="0B0C0C"/>
                </a:solidFill>
                <a:latin typeface="GDS Transport"/>
              </a:rPr>
              <a:t>This course will give you a refresher of the Prevent duty, the forms of extremism and terrorism threatening the UK and develop your knowledge around the risks of radicalisation and your supportive role.</a:t>
            </a:r>
          </a:p>
          <a:p>
            <a:endParaRPr lang="en-GB" dirty="0">
              <a:solidFill>
                <a:srgbClr val="0B0C0C"/>
              </a:solidFill>
              <a:latin typeface="GDS Transport"/>
            </a:endParaRPr>
          </a:p>
          <a:p>
            <a:r>
              <a:rPr lang="en-GB" dirty="0">
                <a:solidFill>
                  <a:srgbClr val="0B0C0C"/>
                </a:solidFill>
                <a:latin typeface="GDS Transport"/>
              </a:rPr>
              <a:t>When you have completed this course, you will be able to:</a:t>
            </a:r>
          </a:p>
          <a:p>
            <a:endParaRPr lang="en-GB" dirty="0">
              <a:solidFill>
                <a:srgbClr val="0B0C0C"/>
              </a:solidFill>
              <a:latin typeface="GDS Transport"/>
            </a:endParaRPr>
          </a:p>
          <a:p>
            <a:pPr>
              <a:buFont typeface="Arial" panose="020B0604020202020204" pitchFamily="34" charset="0"/>
              <a:buChar char="•"/>
            </a:pPr>
            <a:r>
              <a:rPr lang="en-GB" dirty="0">
                <a:solidFill>
                  <a:srgbClr val="0B0C0C"/>
                </a:solidFill>
                <a:latin typeface="GDS Transport"/>
              </a:rPr>
              <a:t>know what Prevent is</a:t>
            </a:r>
          </a:p>
          <a:p>
            <a:pPr>
              <a:buFont typeface="Arial" panose="020B0604020202020204" pitchFamily="34" charset="0"/>
              <a:buChar char="•"/>
            </a:pPr>
            <a:r>
              <a:rPr lang="en-GB" dirty="0">
                <a:solidFill>
                  <a:srgbClr val="0B0C0C"/>
                </a:solidFill>
                <a:latin typeface="GDS Transport"/>
              </a:rPr>
              <a:t>understand why Prevent is important</a:t>
            </a:r>
          </a:p>
          <a:p>
            <a:pPr>
              <a:buFont typeface="Arial" panose="020B0604020202020204" pitchFamily="34" charset="0"/>
              <a:buChar char="•"/>
            </a:pPr>
            <a:r>
              <a:rPr lang="en-GB" dirty="0">
                <a:solidFill>
                  <a:srgbClr val="0B0C0C"/>
                </a:solidFill>
                <a:latin typeface="GDS Transport"/>
              </a:rPr>
              <a:t>understand how Prevent applies to your role</a:t>
            </a:r>
          </a:p>
          <a:p>
            <a:pPr>
              <a:buFont typeface="Arial" panose="020B0604020202020204" pitchFamily="34" charset="0"/>
              <a:buChar char="•"/>
            </a:pPr>
            <a:r>
              <a:rPr lang="en-GB" dirty="0">
                <a:solidFill>
                  <a:srgbClr val="0B0C0C"/>
                </a:solidFill>
                <a:latin typeface="GDS Transport"/>
              </a:rPr>
              <a:t>identify the emotions and behaviours that might make someone susceptible to radicalisation</a:t>
            </a:r>
          </a:p>
          <a:p>
            <a:pPr>
              <a:buFont typeface="Arial" panose="020B0604020202020204" pitchFamily="34" charset="0"/>
              <a:buChar char="•"/>
            </a:pPr>
            <a:r>
              <a:rPr lang="en-GB" dirty="0">
                <a:solidFill>
                  <a:srgbClr val="0B0C0C"/>
                </a:solidFill>
                <a:latin typeface="GDS Transport"/>
              </a:rPr>
              <a:t>understand how to apply the notice, check, share procedure</a:t>
            </a:r>
          </a:p>
          <a:p>
            <a:endParaRPr lang="en-GB" dirty="0"/>
          </a:p>
          <a:p>
            <a:endParaRPr lang="en-GB" dirty="0"/>
          </a:p>
          <a:p>
            <a:endParaRPr lang="en-GB" dirty="0"/>
          </a:p>
        </p:txBody>
      </p:sp>
    </p:spTree>
    <p:extLst>
      <p:ext uri="{BB962C8B-B14F-4D97-AF65-F5344CB8AC3E}">
        <p14:creationId xmlns:p14="http://schemas.microsoft.com/office/powerpoint/2010/main" val="12415223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502</TotalTime>
  <Words>617</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GDS Transport</vt:lpstr>
      <vt:lpstr>Rockwell</vt:lpstr>
      <vt:lpstr>Rockwell Condensed</vt:lpstr>
      <vt:lpstr>Wingdings</vt:lpstr>
      <vt:lpstr>Wood Type</vt:lpstr>
      <vt:lpstr>PowerPoint Presentation</vt:lpstr>
      <vt:lpstr>PowerPoint Presentation</vt:lpstr>
      <vt:lpstr>PowerPoint Presentation</vt:lpstr>
      <vt:lpstr>Contest </vt:lpstr>
      <vt:lpstr>All SCHOOLS MUST comply with the prevent duty</vt:lpstr>
      <vt:lpstr>PowerPoint Presentation</vt:lpstr>
      <vt:lpstr>PowerPoint Presentation</vt:lpstr>
      <vt:lpstr>uPDATES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 Grimsley</dc:creator>
  <cp:lastModifiedBy>Leah Grimsley</cp:lastModifiedBy>
  <cp:revision>18</cp:revision>
  <dcterms:created xsi:type="dcterms:W3CDTF">2024-04-22T16:06:18Z</dcterms:created>
  <dcterms:modified xsi:type="dcterms:W3CDTF">2024-11-07T12:22:29Z</dcterms:modified>
</cp:coreProperties>
</file>