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80" r:id="rId2"/>
    <p:sldId id="256" r:id="rId3"/>
    <p:sldId id="257" r:id="rId4"/>
    <p:sldId id="258" r:id="rId5"/>
    <p:sldId id="259" r:id="rId6"/>
    <p:sldId id="260" r:id="rId7"/>
    <p:sldId id="261" r:id="rId8"/>
    <p:sldId id="263" r:id="rId9"/>
    <p:sldId id="262" r:id="rId10"/>
    <p:sldId id="264" r:id="rId11"/>
    <p:sldId id="265" r:id="rId12"/>
    <p:sldId id="266" r:id="rId13"/>
    <p:sldId id="267" r:id="rId14"/>
    <p:sldId id="269" r:id="rId15"/>
    <p:sldId id="268" r:id="rId16"/>
    <p:sldId id="270" r:id="rId17"/>
    <p:sldId id="271" r:id="rId18"/>
    <p:sldId id="274" r:id="rId19"/>
    <p:sldId id="276" r:id="rId20"/>
    <p:sldId id="277" r:id="rId21"/>
    <p:sldId id="273" r:id="rId22"/>
    <p:sldId id="279" r:id="rId23"/>
    <p:sldId id="272" r:id="rId24"/>
    <p:sldId id="278" r:id="rId25"/>
    <p:sldId id="275"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10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6/16/2021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6/16/2021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6/16/2021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6/16/2021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6/16/2021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6/16/2021</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6/16/2021</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6/16/2021</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6/16/2021</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6/16/2021</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6/16/2021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alpha val="52000"/>
          </a:schemeClr>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6/16/2021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mailto:stjohnafterschoolclub@gmail.com"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4396-1D13-4570-A892-5AE01C1CD66B}"/>
              </a:ext>
            </a:extLst>
          </p:cNvPr>
          <p:cNvSpPr>
            <a:spLocks noGrp="1"/>
          </p:cNvSpPr>
          <p:nvPr>
            <p:ph type="title"/>
          </p:nvPr>
        </p:nvSpPr>
        <p:spPr>
          <a:xfrm>
            <a:off x="1199322" y="3094246"/>
            <a:ext cx="10058400" cy="1371600"/>
          </a:xfrm>
        </p:spPr>
        <p:txBody>
          <a:bodyPr>
            <a:normAutofit fontScale="90000"/>
          </a:bodyPr>
          <a:lstStyle/>
          <a:p>
            <a:r>
              <a:rPr lang="en-GB" sz="4000" dirty="0"/>
              <a:t>Welcome to our EYFS parent meeting! Please put your </a:t>
            </a:r>
            <a:r>
              <a:rPr lang="en-GB" sz="4000" b="1" u="sng" dirty="0"/>
              <a:t>microphones on mute.</a:t>
            </a:r>
            <a:br>
              <a:rPr lang="en-GB" sz="4000" dirty="0"/>
            </a:br>
            <a:br>
              <a:rPr lang="en-GB" sz="4000" dirty="0"/>
            </a:br>
            <a:r>
              <a:rPr lang="en-GB" sz="4000" dirty="0"/>
              <a:t>Please note that this meeting is being </a:t>
            </a:r>
            <a:r>
              <a:rPr lang="en-GB" sz="4000" b="1" u="sng" dirty="0"/>
              <a:t>recorded. </a:t>
            </a:r>
            <a:r>
              <a:rPr lang="en-GB" sz="4000" dirty="0"/>
              <a:t>If you would prefer not to be part of the recording, please turn your camera off. </a:t>
            </a:r>
            <a:br>
              <a:rPr lang="en-GB" sz="4000" dirty="0"/>
            </a:br>
            <a:br>
              <a:rPr lang="en-GB" sz="4000" dirty="0"/>
            </a:br>
            <a:r>
              <a:rPr lang="en-GB" sz="4000" dirty="0"/>
              <a:t>If the meeting runs over 40 minutes, please sign back in using the </a:t>
            </a:r>
            <a:r>
              <a:rPr lang="en-GB" sz="4000" b="1" u="sng" dirty="0"/>
              <a:t>same</a:t>
            </a:r>
            <a:r>
              <a:rPr lang="en-GB" sz="4000" dirty="0"/>
              <a:t> code and password.</a:t>
            </a:r>
            <a:br>
              <a:rPr lang="en-GB" dirty="0"/>
            </a:br>
            <a:br>
              <a:rPr lang="en-GB" dirty="0"/>
            </a:br>
            <a:endParaRPr lang="en-GB" dirty="0"/>
          </a:p>
        </p:txBody>
      </p:sp>
    </p:spTree>
    <p:extLst>
      <p:ext uri="{BB962C8B-B14F-4D97-AF65-F5344CB8AC3E}">
        <p14:creationId xmlns:p14="http://schemas.microsoft.com/office/powerpoint/2010/main" val="2885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a:bodyPr>
          <a:lstStyle/>
          <a:p>
            <a:pPr algn="ctr"/>
            <a:r>
              <a:rPr lang="en-GB" sz="6000" b="1" u="sng" dirty="0">
                <a:latin typeface="Letterjoin-Air No-Lead 48" panose="02000805000000020003" pitchFamily="50" charset="0"/>
              </a:rPr>
              <a:t>Literacy</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1736128"/>
            <a:ext cx="11839729" cy="7417415"/>
          </a:xfrm>
          <a:prstGeom prst="rect">
            <a:avLst/>
          </a:prstGeom>
          <a:noFill/>
        </p:spPr>
        <p:txBody>
          <a:bodyPr wrap="square" rtlCol="0">
            <a:spAutoFit/>
          </a:bodyPr>
          <a:lstStyle/>
          <a:p>
            <a:r>
              <a:rPr lang="en-GB" b="1" u="sng" dirty="0">
                <a:latin typeface="Letterjoin-Air No-Lead 48" panose="02000805000000020003" pitchFamily="50" charset="0"/>
              </a:rPr>
              <a:t>Comprehension: </a:t>
            </a:r>
            <a:r>
              <a:rPr lang="en-GB" dirty="0">
                <a:latin typeface="Letterjoin-Air No-Lead 48" panose="02000805000000020003" pitchFamily="50" charset="0"/>
              </a:rPr>
              <a:t>Demonstrate understanding of what has been read to them by retelling stores and narratives using their own words and recently introduced vocabulary. Anticipate – where appropriate – key events in stories. Use and understand recently introduced vocabulary during discussions about stories, non fiction, rhymes and poems and during role-play. </a:t>
            </a:r>
          </a:p>
          <a:p>
            <a:endParaRPr lang="en-GB" dirty="0">
              <a:latin typeface="Letterjoin-Air No-Lead 48" panose="02000805000000020003" pitchFamily="50" charset="0"/>
            </a:endParaRPr>
          </a:p>
          <a:p>
            <a:endParaRPr lang="en-GB" dirty="0">
              <a:latin typeface="Letterjoin-Air No-Lead 48" panose="02000805000000020003" pitchFamily="50" charset="0"/>
            </a:endParaRPr>
          </a:p>
          <a:p>
            <a:r>
              <a:rPr lang="en-GB" b="1" u="sng" dirty="0">
                <a:latin typeface="Letterjoin-Air No-Lead 48" panose="02000805000000020003" pitchFamily="50" charset="0"/>
              </a:rPr>
              <a:t>Word Reading</a:t>
            </a:r>
            <a:r>
              <a:rPr lang="en-GB" b="1" dirty="0">
                <a:latin typeface="Letterjoin-Air No-Lead 48" panose="02000805000000020003" pitchFamily="50" charset="0"/>
              </a:rPr>
              <a:t>:  </a:t>
            </a:r>
            <a:r>
              <a:rPr lang="en-GB" dirty="0">
                <a:latin typeface="Letterjoin-Air No-Lead 48" panose="02000805000000020003" pitchFamily="50" charset="0"/>
              </a:rPr>
              <a:t>Say a sound for each letter in the alphabet and at least 10 digraphs. Read words consistent with their phonic knowledge by sound-blending. Read aloud simple sentences and books that are consistent with their phonic knowledge, including some common exception words. </a:t>
            </a:r>
          </a:p>
          <a:p>
            <a:endParaRPr lang="en-GB" dirty="0">
              <a:latin typeface="Letterjoin-Air No-Lead 48" panose="02000805000000020003" pitchFamily="50" charset="0"/>
            </a:endParaRPr>
          </a:p>
          <a:p>
            <a:r>
              <a:rPr lang="en-GB" b="1" u="sng" dirty="0">
                <a:latin typeface="Letterjoin-Air No-Lead 48" panose="02000805000000020003" pitchFamily="50" charset="0"/>
              </a:rPr>
              <a:t>Writing: </a:t>
            </a:r>
            <a:r>
              <a:rPr lang="en-GB" dirty="0">
                <a:latin typeface="Letterjoin-Air No-Lead 48" panose="02000805000000020003" pitchFamily="50" charset="0"/>
              </a:rPr>
              <a:t>Write recognizable letters, most of which are correctly formed. Spell words by identifying sounds in them and representing the sounds with a letter or letters. Write simple sentences and phrases that can be read by others. </a:t>
            </a:r>
          </a:p>
          <a:p>
            <a:endParaRPr lang="en-GB" dirty="0">
              <a:latin typeface="Letterjoin-Air No-Lead 48" panose="02000805000000020003" pitchFamily="50" charset="0"/>
            </a:endParaRPr>
          </a:p>
          <a:p>
            <a:endParaRPr lang="en-GB" dirty="0">
              <a:latin typeface="Letterjoin-Air No-Lead 48" panose="02000805000000020003" pitchFamily="50" charset="0"/>
            </a:endParaRPr>
          </a:p>
          <a:p>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171044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a:bodyPr>
          <a:lstStyle/>
          <a:p>
            <a:pPr algn="ctr"/>
            <a:r>
              <a:rPr lang="en-GB" sz="6000" b="1" u="sng" dirty="0">
                <a:latin typeface="Letterjoin-Air No-Lead 48" panose="02000805000000020003" pitchFamily="50" charset="0"/>
              </a:rPr>
              <a:t>Mathematics</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1736128"/>
            <a:ext cx="11839729" cy="6863417"/>
          </a:xfrm>
          <a:prstGeom prst="rect">
            <a:avLst/>
          </a:prstGeom>
          <a:noFill/>
        </p:spPr>
        <p:txBody>
          <a:bodyPr wrap="square" rtlCol="0">
            <a:spAutoFit/>
          </a:bodyPr>
          <a:lstStyle/>
          <a:p>
            <a:r>
              <a:rPr lang="en-GB" b="1" u="sng" dirty="0">
                <a:latin typeface="Letterjoin-Air No-Lead 48" panose="02000805000000020003" pitchFamily="50" charset="0"/>
              </a:rPr>
              <a:t>Number:</a:t>
            </a:r>
            <a:r>
              <a:rPr lang="en-GB" dirty="0">
                <a:latin typeface="Letterjoin-Air No-Lead 48" panose="02000805000000020003" pitchFamily="50" charset="0"/>
              </a:rPr>
              <a:t> Have a deep understanding of number to 10, including the composition of each number. Subitise (recognise quantities without counting) up to 5. Automatically recall (without reference to rhymes, counting or other aids) number bonds up to 5 (including subtraction facts) and some number bonds to 10, including double facts. </a:t>
            </a:r>
          </a:p>
          <a:p>
            <a:endParaRPr lang="en-GB" dirty="0">
              <a:latin typeface="Letterjoin-Air No-Lead 48" panose="02000805000000020003" pitchFamily="50" charset="0"/>
            </a:endParaRPr>
          </a:p>
          <a:p>
            <a:endParaRPr lang="en-GB" dirty="0">
              <a:latin typeface="Letterjoin-Air No-Lead 48" panose="02000805000000020003" pitchFamily="50" charset="0"/>
            </a:endParaRPr>
          </a:p>
          <a:p>
            <a:r>
              <a:rPr lang="en-GB" b="1" u="sng" dirty="0">
                <a:latin typeface="Letterjoin-Air No-Lead 48" panose="02000805000000020003" pitchFamily="50" charset="0"/>
              </a:rPr>
              <a:t>Numerical patterns</a:t>
            </a:r>
            <a:r>
              <a:rPr lang="en-GB" b="1" dirty="0">
                <a:latin typeface="Letterjoin-Air No-Lead 48" panose="02000805000000020003" pitchFamily="50" charset="0"/>
              </a:rPr>
              <a:t>:  </a:t>
            </a:r>
            <a:r>
              <a:rPr lang="en-GB" dirty="0">
                <a:latin typeface="Letterjoin-Air No-Lead 48" panose="02000805000000020003" pitchFamily="50" charset="0"/>
              </a:rPr>
              <a:t>Verbally count beyond 20, recognising the pattern of the counting system. Compare quantities up to 10 in different contexts, recognising when one quantity is greater than, less than or the same as the other quantity. Explore and represent patterns within numbers up to 10, including evens and odds, double facts and how quantities can be distributed equally. </a:t>
            </a:r>
          </a:p>
          <a:p>
            <a:endParaRPr lang="en-GB" dirty="0">
              <a:latin typeface="Letterjoin-Air No-Lead 48" panose="02000805000000020003" pitchFamily="50" charset="0"/>
            </a:endParaRPr>
          </a:p>
          <a:p>
            <a:endParaRPr lang="en-GB" dirty="0">
              <a:latin typeface="Letterjoin-Air No-Lead 48" panose="02000805000000020003" pitchFamily="50" charset="0"/>
            </a:endParaRPr>
          </a:p>
          <a:p>
            <a:endParaRPr lang="en-GB" dirty="0">
              <a:latin typeface="Letterjoin-Air No-Lead 48" panose="02000805000000020003" pitchFamily="50" charset="0"/>
            </a:endParaRPr>
          </a:p>
          <a:p>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295838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fontScale="90000"/>
          </a:bodyPr>
          <a:lstStyle/>
          <a:p>
            <a:pPr algn="ctr"/>
            <a:r>
              <a:rPr lang="en-GB" sz="6000" b="1" u="sng" dirty="0">
                <a:latin typeface="Letterjoin-Air No-Lead 48" panose="02000805000000020003" pitchFamily="50" charset="0"/>
              </a:rPr>
              <a:t>Understanding the World</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1722875"/>
            <a:ext cx="11839729" cy="7971413"/>
          </a:xfrm>
          <a:prstGeom prst="rect">
            <a:avLst/>
          </a:prstGeom>
          <a:noFill/>
        </p:spPr>
        <p:txBody>
          <a:bodyPr wrap="square" rtlCol="0">
            <a:spAutoFit/>
          </a:bodyPr>
          <a:lstStyle/>
          <a:p>
            <a:r>
              <a:rPr lang="en-GB" b="1" u="sng" dirty="0">
                <a:latin typeface="Letterjoin-Air No-Lead 48" panose="02000805000000020003" pitchFamily="50" charset="0"/>
              </a:rPr>
              <a:t>Past and Present:</a:t>
            </a:r>
            <a:r>
              <a:rPr lang="en-GB" dirty="0">
                <a:latin typeface="Letterjoin-Air No-Lead 48" panose="02000805000000020003" pitchFamily="50" charset="0"/>
              </a:rPr>
              <a:t> Talk about the lives of the people around them and their roles in society. Know some similarities and differences between things in the past and now, drawing on their experiences and what has been read in class. Understand the past through settings, characters and events encountered in books read in class and storytelling. </a:t>
            </a:r>
          </a:p>
          <a:p>
            <a:r>
              <a:rPr lang="en-GB" b="1" u="sng" dirty="0">
                <a:latin typeface="Letterjoin-Air No-Lead 48" panose="02000805000000020003" pitchFamily="50" charset="0"/>
              </a:rPr>
              <a:t>People, Cultures and Communities</a:t>
            </a:r>
            <a:r>
              <a:rPr lang="en-GB" b="1" dirty="0">
                <a:latin typeface="Letterjoin-Air No-Lead 48" panose="02000805000000020003" pitchFamily="50" charset="0"/>
              </a:rPr>
              <a:t>: </a:t>
            </a:r>
            <a:r>
              <a:rPr lang="en-GB" dirty="0">
                <a:latin typeface="Letterjoin-Air No-Lead 48" panose="02000805000000020003" pitchFamily="50" charset="0"/>
              </a:rPr>
              <a:t>Describe their immediate environment using knowledge from observation, discussion, stories, non fiction texts and maps. Know some similarities and differences between different religious and cultural communities in this country, drawing on their experiences and what has been read in class. Explain some similarities and differences between life in this country and life in other countries, drawing on knowledge from stories, non fiction texts and – when appropriate – maps.</a:t>
            </a:r>
          </a:p>
          <a:p>
            <a:r>
              <a:rPr lang="en-GB" b="1" u="sng" dirty="0">
                <a:latin typeface="Letterjoin-Air No-Lead 48" panose="02000805000000020003" pitchFamily="50" charset="0"/>
              </a:rPr>
              <a:t>The Natural World: </a:t>
            </a:r>
            <a:r>
              <a:rPr lang="en-GB" dirty="0">
                <a:latin typeface="Letterjoin-Air No-Lead 48" panose="02000805000000020003" pitchFamily="50" charset="0"/>
              </a:rPr>
              <a:t>Explore the natural world around them, making observations and drawing pictures of animals and plants. Know some similarities and differences between the natural world around them and contrasting environments, drawing on their experience and what has been read in class. Understand some important processes and changes in the natural world around them, including the seasons and changing states of matter.</a:t>
            </a:r>
          </a:p>
          <a:p>
            <a:endParaRPr lang="en-GB" dirty="0">
              <a:latin typeface="Letterjoin-Air No-Lead 48" panose="02000805000000020003" pitchFamily="50" charset="0"/>
            </a:endParaRPr>
          </a:p>
          <a:p>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33255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fontScale="90000"/>
          </a:bodyPr>
          <a:lstStyle/>
          <a:p>
            <a:pPr algn="ctr"/>
            <a:r>
              <a:rPr lang="en-GB" sz="6000" b="1" u="sng" dirty="0">
                <a:latin typeface="Letterjoin-Air No-Lead 48" panose="02000805000000020003" pitchFamily="50" charset="0"/>
              </a:rPr>
              <a:t>Expressive Arts and Design</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1736128"/>
            <a:ext cx="11839729" cy="5201424"/>
          </a:xfrm>
          <a:prstGeom prst="rect">
            <a:avLst/>
          </a:prstGeom>
          <a:noFill/>
        </p:spPr>
        <p:txBody>
          <a:bodyPr wrap="square" rtlCol="0">
            <a:spAutoFit/>
          </a:bodyPr>
          <a:lstStyle/>
          <a:p>
            <a:r>
              <a:rPr lang="en-GB" b="1" u="sng" dirty="0">
                <a:latin typeface="Letterjoin-Air No-Lead 48" panose="02000805000000020003" pitchFamily="50" charset="0"/>
              </a:rPr>
              <a:t>Creating with materials:</a:t>
            </a:r>
            <a:r>
              <a:rPr lang="en-GB" dirty="0">
                <a:latin typeface="Letterjoin-Air No-Lead 48" panose="02000805000000020003" pitchFamily="50" charset="0"/>
              </a:rPr>
              <a:t> Safely use and explore a variety of materials, tools and techniques, experimenting with colour, design, texture, form and function. Share their creations, explaining the process they have used. Make use of props and materials when role playing characters in narratives and stories. </a:t>
            </a:r>
          </a:p>
          <a:p>
            <a:endParaRPr lang="en-GB" dirty="0">
              <a:latin typeface="Letterjoin-Air No-Lead 48" panose="02000805000000020003" pitchFamily="50" charset="0"/>
            </a:endParaRPr>
          </a:p>
          <a:p>
            <a:endParaRPr lang="en-GB" dirty="0">
              <a:latin typeface="Letterjoin-Air No-Lead 48" panose="02000805000000020003" pitchFamily="50" charset="0"/>
            </a:endParaRPr>
          </a:p>
          <a:p>
            <a:r>
              <a:rPr lang="en-GB" b="1" u="sng" dirty="0">
                <a:latin typeface="Letterjoin-Air No-Lead 48" panose="02000805000000020003" pitchFamily="50" charset="0"/>
              </a:rPr>
              <a:t>Being Imaginative and Expressive</a:t>
            </a:r>
            <a:r>
              <a:rPr lang="en-GB" b="1" dirty="0">
                <a:latin typeface="Letterjoin-Air No-Lead 48" panose="02000805000000020003" pitchFamily="50" charset="0"/>
              </a:rPr>
              <a:t>: </a:t>
            </a:r>
            <a:r>
              <a:rPr lang="en-GB" dirty="0">
                <a:latin typeface="Letterjoin-Air No-Lead 48" panose="02000805000000020003" pitchFamily="50" charset="0"/>
              </a:rPr>
              <a:t>Invent, adapt and recount narratives and stories with peers and their teacher. Sing a range of well-known nursery rhymes and songs. Perform songs, rhymes, poems and stories with others, and – when appropriate –try to move in time with music. </a:t>
            </a:r>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844071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fontScale="90000"/>
          </a:bodyPr>
          <a:lstStyle/>
          <a:p>
            <a:pPr algn="ctr"/>
            <a:r>
              <a:rPr lang="en-GB" sz="6000" b="1" u="sng" dirty="0">
                <a:latin typeface="Letterjoin-Air No-Lead 48" panose="02000805000000020003" pitchFamily="50" charset="0"/>
              </a:rPr>
              <a:t>Characteristics of Effective Teaching and Learning</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2424875"/>
            <a:ext cx="11839729" cy="6032421"/>
          </a:xfrm>
          <a:prstGeom prst="rect">
            <a:avLst/>
          </a:prstGeom>
          <a:noFill/>
        </p:spPr>
        <p:txBody>
          <a:bodyPr wrap="square" rtlCol="0">
            <a:spAutoFit/>
          </a:bodyPr>
          <a:lstStyle/>
          <a:p>
            <a:r>
              <a:rPr lang="en-GB" sz="2400" b="1" u="sng" dirty="0">
                <a:latin typeface="Letterjoin-Air No-Lead 48" panose="02000805000000020003" pitchFamily="50" charset="0"/>
              </a:rPr>
              <a:t>Playing and exploring: </a:t>
            </a:r>
            <a:r>
              <a:rPr lang="en-GB" sz="2400" dirty="0">
                <a:latin typeface="Letterjoin-Air No-Lead 48" panose="02000805000000020003" pitchFamily="50" charset="0"/>
              </a:rPr>
              <a:t>Children investigate and experience things and “have a go.”</a:t>
            </a:r>
          </a:p>
          <a:p>
            <a:endParaRPr lang="en-US" sz="2400" dirty="0">
              <a:latin typeface="Letterjoin-Air No-Lead 48" panose="02000805000000020003" pitchFamily="50" charset="0"/>
            </a:endParaRPr>
          </a:p>
          <a:p>
            <a:r>
              <a:rPr lang="en-US" sz="2400" b="1" u="sng" dirty="0">
                <a:latin typeface="Letterjoin-Air No-Lead 48" panose="02000805000000020003" pitchFamily="50" charset="0"/>
              </a:rPr>
              <a:t>A</a:t>
            </a:r>
            <a:r>
              <a:rPr lang="en-GB" sz="2400" b="1" u="sng" dirty="0" err="1">
                <a:latin typeface="Letterjoin-Air No-Lead 48" panose="02000805000000020003" pitchFamily="50" charset="0"/>
              </a:rPr>
              <a:t>ctive</a:t>
            </a:r>
            <a:r>
              <a:rPr lang="en-GB" sz="2400" b="1" u="sng" dirty="0">
                <a:latin typeface="Letterjoin-Air No-Lead 48" panose="02000805000000020003" pitchFamily="50" charset="0"/>
              </a:rPr>
              <a:t> Learning: </a:t>
            </a:r>
            <a:r>
              <a:rPr lang="en-GB" sz="2400" dirty="0">
                <a:latin typeface="Letterjoin-Air No-Lead 48" panose="02000805000000020003" pitchFamily="50" charset="0"/>
              </a:rPr>
              <a:t>Children concentrate and keep on trying if they encounter difficulties, and enjoy achievements. </a:t>
            </a:r>
          </a:p>
          <a:p>
            <a:endParaRPr lang="en-US" sz="2400" dirty="0">
              <a:latin typeface="Letterjoin-Air No-Lead 48" panose="02000805000000020003" pitchFamily="50" charset="0"/>
            </a:endParaRPr>
          </a:p>
          <a:p>
            <a:r>
              <a:rPr lang="en-US" sz="2400" b="1" u="sng" dirty="0">
                <a:latin typeface="Letterjoin-Air No-Lead 48" panose="02000805000000020003" pitchFamily="50" charset="0"/>
              </a:rPr>
              <a:t>Creating and thinking critically: </a:t>
            </a:r>
            <a:r>
              <a:rPr lang="en-US" sz="2400" dirty="0">
                <a:latin typeface="Letterjoin-Air No-Lead 48" panose="02000805000000020003" pitchFamily="50" charset="0"/>
              </a:rPr>
              <a:t>Children have and develop their own ideas, make links between ideas and develop strategies for doing things.</a:t>
            </a:r>
          </a:p>
          <a:p>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67455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a:bodyPr>
          <a:lstStyle/>
          <a:p>
            <a:pPr algn="ctr"/>
            <a:r>
              <a:rPr lang="en-GB" sz="6000" b="1" u="sng" dirty="0">
                <a:latin typeface="Letterjoin-Air No-Lead 48" panose="02000805000000020003" pitchFamily="50" charset="0"/>
              </a:rPr>
              <a:t>Our Approach</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1736128"/>
            <a:ext cx="11839729" cy="6863417"/>
          </a:xfrm>
          <a:prstGeom prst="rect">
            <a:avLst/>
          </a:prstGeom>
          <a:noFill/>
        </p:spPr>
        <p:txBody>
          <a:bodyPr wrap="square" rtlCol="0">
            <a:spAutoFit/>
          </a:bodyPr>
          <a:lstStyle/>
          <a:p>
            <a:r>
              <a:rPr lang="en-GB" dirty="0">
                <a:latin typeface="Letterjoin-Air No-Lead 48" panose="02000805000000020003" pitchFamily="50" charset="0"/>
              </a:rPr>
              <a:t>We aim to provide our children with a broad and balanced curriculum that reflects the diversity of where we live. We tailor our curriculum to suit the needs and interests of the children, and provide them with a learning experience that is authentic and relevant to them.</a:t>
            </a:r>
          </a:p>
          <a:p>
            <a:endParaRPr lang="en-US" dirty="0">
              <a:latin typeface="Letterjoin-Air No-Lead 48" panose="02000805000000020003" pitchFamily="50" charset="0"/>
            </a:endParaRPr>
          </a:p>
          <a:p>
            <a:r>
              <a:rPr lang="en-US" dirty="0">
                <a:latin typeface="Letterjoin-Air No-Lead 48" panose="02000805000000020003" pitchFamily="50" charset="0"/>
              </a:rPr>
              <a:t>W</a:t>
            </a:r>
            <a:r>
              <a:rPr lang="en-GB" dirty="0">
                <a:latin typeface="Letterjoin-Air No-Lead 48" panose="02000805000000020003" pitchFamily="50" charset="0"/>
              </a:rPr>
              <a:t>e teach short whole class inputs on the carpet, and then work with small groups of children doing adult-led activities. </a:t>
            </a:r>
            <a:endParaRPr lang="en-US" dirty="0">
              <a:latin typeface="Letterjoin-Air No-Lead 48" panose="02000805000000020003" pitchFamily="50" charset="0"/>
            </a:endParaRPr>
          </a:p>
          <a:p>
            <a:endParaRPr lang="en-US" dirty="0">
              <a:latin typeface="Letterjoin-Air No-Lead 48" panose="02000805000000020003" pitchFamily="50" charset="0"/>
            </a:endParaRPr>
          </a:p>
          <a:p>
            <a:r>
              <a:rPr lang="en-US" dirty="0">
                <a:latin typeface="Letterjoin-Air No-Lead 48" panose="02000805000000020003" pitchFamily="50" charset="0"/>
              </a:rPr>
              <a:t>In EYFS we follow a Reggio Emilio style of teaching where the classroom is the “third teacher”.</a:t>
            </a:r>
          </a:p>
          <a:p>
            <a:endParaRPr lang="en-US" dirty="0">
              <a:latin typeface="Letterjoin-Air No-Lead 48" panose="02000805000000020003" pitchFamily="50" charset="0"/>
            </a:endParaRPr>
          </a:p>
          <a:p>
            <a:r>
              <a:rPr lang="en-US" dirty="0">
                <a:latin typeface="Letterjoin-Air No-Lead 48" panose="02000805000000020003" pitchFamily="50" charset="0"/>
              </a:rPr>
              <a:t>Our indoor and outdoor provision promotes the children’s natural curiosity, encourages risk taking and develops their independence. As much as possible we use authentic and natural objects. We provide open ended activities and provocations that allow the children to take ownership of their own learning. We believe that play is the most effective way for young children to learn. </a:t>
            </a:r>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439721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a:bodyPr>
          <a:lstStyle/>
          <a:p>
            <a:pPr algn="ctr"/>
            <a:r>
              <a:rPr lang="en-GB" sz="6000" b="1" u="sng" dirty="0">
                <a:latin typeface="Letterjoin-Air No-Lead 48" panose="02000805000000020003" pitchFamily="50" charset="0"/>
              </a:rPr>
              <a:t>Baseline</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1736128"/>
            <a:ext cx="11839729" cy="6309420"/>
          </a:xfrm>
          <a:prstGeom prst="rect">
            <a:avLst/>
          </a:prstGeom>
          <a:noFill/>
        </p:spPr>
        <p:txBody>
          <a:bodyPr wrap="square" rtlCol="0">
            <a:spAutoFit/>
          </a:bodyPr>
          <a:lstStyle/>
          <a:p>
            <a:r>
              <a:rPr lang="en-US" dirty="0">
                <a:latin typeface="Letterjoin-Air No-Lead 48" panose="02000805000000020003" pitchFamily="50" charset="0"/>
              </a:rPr>
              <a:t>During your child’s first six weeks at school, staff will be spending lots of time playing and getting to know them. This will enable staff to complete a baseline assessment of each child across all 17 areas of learning. This provides us with a starting point for each child and informs our planning. </a:t>
            </a:r>
          </a:p>
          <a:p>
            <a:endParaRPr lang="en-US" dirty="0">
              <a:latin typeface="Letterjoin-Air No-Lead 48" panose="02000805000000020003" pitchFamily="50" charset="0"/>
            </a:endParaRPr>
          </a:p>
          <a:p>
            <a:r>
              <a:rPr lang="en-US" dirty="0">
                <a:latin typeface="Letterjoin-Air No-Lead 48" panose="02000805000000020003" pitchFamily="50" charset="0"/>
              </a:rPr>
              <a:t>We will also be completing a statutory baseline assessment covering language, communication and mathematics. This will be done 1:1 with a member of staff that is familiar to your child using age appropriate resources. Each assessment will take approximately 20 minutes and will be routed – so your child won’t be asked a series of questions that they find too tricky. We will not baseline any child until they have settled in and are comfortable in school. </a:t>
            </a:r>
          </a:p>
          <a:p>
            <a:endParaRPr lang="en-US" dirty="0">
              <a:latin typeface="Letterjoin-Air No-Lead 48" panose="02000805000000020003" pitchFamily="50" charset="0"/>
            </a:endParaRPr>
          </a:p>
          <a:p>
            <a:r>
              <a:rPr lang="en-US" dirty="0">
                <a:latin typeface="Letterjoin-Air No-Lead 48" panose="02000805000000020003" pitchFamily="50" charset="0"/>
              </a:rPr>
              <a:t>Results of the baseline are stored electronically and are used to measure school performance when your child leaves Year Six. </a:t>
            </a:r>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355326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a:bodyPr>
          <a:lstStyle/>
          <a:p>
            <a:pPr algn="ctr"/>
            <a:r>
              <a:rPr lang="en-GB" sz="6000" b="1" u="sng" dirty="0">
                <a:latin typeface="Letterjoin-Air No-Lead 48" panose="02000805000000020003" pitchFamily="50" charset="0"/>
              </a:rPr>
              <a:t>RE</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1736128"/>
            <a:ext cx="11839729" cy="5478423"/>
          </a:xfrm>
          <a:prstGeom prst="rect">
            <a:avLst/>
          </a:prstGeom>
          <a:noFill/>
        </p:spPr>
        <p:txBody>
          <a:bodyPr wrap="square" rtlCol="0">
            <a:spAutoFit/>
          </a:bodyPr>
          <a:lstStyle/>
          <a:p>
            <a:r>
              <a:rPr lang="en-US" dirty="0">
                <a:latin typeface="Letterjoin-Air No-Lead 48" panose="02000805000000020003" pitchFamily="50" charset="0"/>
              </a:rPr>
              <a:t>At St Johns we aim to provide each child with the opportunity to have a relationship with God. Each classroom has a reflection area – these are quiet spaces where children can look at religious books, pictures and artefacts. We do three daily prayers, have regular collective worship and teach an RE curriculum that celebrates all religions. </a:t>
            </a:r>
          </a:p>
          <a:p>
            <a:endParaRPr lang="en-US" dirty="0">
              <a:latin typeface="Letterjoin-Air No-Lead 48" panose="02000805000000020003" pitchFamily="50" charset="0"/>
            </a:endParaRPr>
          </a:p>
          <a:p>
            <a:r>
              <a:rPr lang="en-US" dirty="0">
                <a:latin typeface="Letterjoin-Air No-Lead 48" panose="02000805000000020003" pitchFamily="50" charset="0"/>
              </a:rPr>
              <a:t>During prayer time or collective worship, all children are invited to reflect in their own way. </a:t>
            </a:r>
          </a:p>
          <a:p>
            <a:endParaRPr lang="en-US" dirty="0">
              <a:latin typeface="Letterjoin-Air No-Lead 48" panose="02000805000000020003" pitchFamily="50" charset="0"/>
            </a:endParaRPr>
          </a:p>
          <a:p>
            <a:r>
              <a:rPr lang="en-US" dirty="0">
                <a:latin typeface="Letterjoin-Air No-Lead 48" panose="02000805000000020003" pitchFamily="50" charset="0"/>
              </a:rPr>
              <a:t>We also normally visit the church at least once a term, to learn about and celebrate events in the Christian calendar. </a:t>
            </a:r>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387088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a:bodyPr>
          <a:lstStyle/>
          <a:p>
            <a:pPr algn="ctr"/>
            <a:r>
              <a:rPr lang="en-GB" sz="6000" b="1" u="sng" dirty="0">
                <a:latin typeface="Letterjoin-Air No-Lead 48" panose="02000805000000020003" pitchFamily="50" charset="0"/>
              </a:rPr>
              <a:t>Lunches &amp; </a:t>
            </a:r>
            <a:r>
              <a:rPr lang="en-GB" sz="6000" b="1" u="sng" dirty="0" err="1">
                <a:latin typeface="Letterjoin-Air No-Lead 48" panose="02000805000000020003" pitchFamily="50" charset="0"/>
              </a:rPr>
              <a:t>snacktime</a:t>
            </a:r>
            <a:endParaRPr lang="en-GB" sz="6000" b="1" u="sng" dirty="0">
              <a:latin typeface="Letterjoin-Air No-Lead 48" panose="02000805000000020003" pitchFamily="50" charset="0"/>
            </a:endParaRP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1418076"/>
            <a:ext cx="11839729" cy="7417415"/>
          </a:xfrm>
          <a:prstGeom prst="rect">
            <a:avLst/>
          </a:prstGeom>
          <a:noFill/>
        </p:spPr>
        <p:txBody>
          <a:bodyPr wrap="square" rtlCol="0">
            <a:spAutoFit/>
          </a:bodyPr>
          <a:lstStyle/>
          <a:p>
            <a:r>
              <a:rPr lang="en-US" dirty="0">
                <a:latin typeface="Letterjoin-Air No-Lead 48" panose="02000805000000020003" pitchFamily="50" charset="0"/>
              </a:rPr>
              <a:t>School dinners in Reception are free. Each day there will be a meat option and a vegetarian option. Please bear in mind that the meat option is not halal.</a:t>
            </a:r>
          </a:p>
          <a:p>
            <a:endParaRPr lang="en-US" dirty="0">
              <a:latin typeface="Letterjoin-Air No-Lead 48" panose="02000805000000020003" pitchFamily="50" charset="0"/>
            </a:endParaRPr>
          </a:p>
          <a:p>
            <a:r>
              <a:rPr lang="en-US" dirty="0">
                <a:latin typeface="Letterjoin-Air No-Lead 48" panose="02000805000000020003" pitchFamily="50" charset="0"/>
              </a:rPr>
              <a:t>We will send home a school dinner menu and it would be really helpful if you could spend some time with your child each morning helping them to choose their lunch so that they are ready to tell us when they get in to school. We will complete a dinner register each morning and your child will be given a band or a dot to ensure that they get the correct meal. </a:t>
            </a:r>
          </a:p>
          <a:p>
            <a:endParaRPr lang="en-US" dirty="0">
              <a:latin typeface="Letterjoin-Air No-Lead 48" panose="02000805000000020003" pitchFamily="50" charset="0"/>
            </a:endParaRPr>
          </a:p>
          <a:p>
            <a:r>
              <a:rPr lang="en-US" dirty="0">
                <a:latin typeface="Letterjoin-Air No-Lead 48" panose="02000805000000020003" pitchFamily="50" charset="0"/>
              </a:rPr>
              <a:t>EYFS staff will be on hand to help your children at lunchtimes – particularly during the first few weeks. It would be really helpful if your child could practice cutting up their own food before they start school. </a:t>
            </a:r>
          </a:p>
          <a:p>
            <a:endParaRPr lang="en-US" dirty="0">
              <a:latin typeface="Letterjoin-Air No-Lead 48" panose="02000805000000020003" pitchFamily="50" charset="0"/>
            </a:endParaRPr>
          </a:p>
          <a:p>
            <a:r>
              <a:rPr lang="en-US" dirty="0">
                <a:latin typeface="Letterjoin-Air No-Lead 48" panose="02000805000000020003" pitchFamily="50" charset="0"/>
              </a:rPr>
              <a:t>If your child is having a packed lunch, it might be a good idea to help them practice opening their food and eating their packed lunch in the correct order. </a:t>
            </a:r>
          </a:p>
          <a:p>
            <a:endParaRPr lang="en-US" dirty="0">
              <a:latin typeface="Letterjoin-Air No-Lead 48" panose="02000805000000020003" pitchFamily="50" charset="0"/>
            </a:endParaRPr>
          </a:p>
          <a:p>
            <a:r>
              <a:rPr lang="en-US" dirty="0">
                <a:latin typeface="Letterjoin-Air No-Lead 48" panose="02000805000000020003" pitchFamily="50" charset="0"/>
              </a:rPr>
              <a:t>All children will be given a piece of fruit for snack time – please do not send in your own. They will also be given free milk until they are five. </a:t>
            </a:r>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230790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a:bodyPr>
          <a:lstStyle/>
          <a:p>
            <a:pPr algn="ctr"/>
            <a:r>
              <a:rPr lang="en-US" sz="6000" b="1" u="sng" dirty="0">
                <a:latin typeface="Letterjoin-Air No-Lead 48" panose="02000805000000020003" pitchFamily="50" charset="0"/>
              </a:rPr>
              <a:t>B</a:t>
            </a:r>
            <a:r>
              <a:rPr lang="en-GB" sz="6000" b="1" u="sng" dirty="0">
                <a:latin typeface="Letterjoin-Air No-Lead 48" panose="02000805000000020003" pitchFamily="50" charset="0"/>
              </a:rPr>
              <a:t>ehaviour</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1736128"/>
            <a:ext cx="11839729" cy="6309420"/>
          </a:xfrm>
          <a:prstGeom prst="rect">
            <a:avLst/>
          </a:prstGeom>
          <a:noFill/>
        </p:spPr>
        <p:txBody>
          <a:bodyPr wrap="square" rtlCol="0">
            <a:spAutoFit/>
          </a:bodyPr>
          <a:lstStyle/>
          <a:p>
            <a:r>
              <a:rPr lang="en-US" dirty="0">
                <a:latin typeface="Letterjoin-Air No-Lead 48" panose="02000805000000020003" pitchFamily="50" charset="0"/>
              </a:rPr>
              <a:t>We have a positive </a:t>
            </a:r>
            <a:r>
              <a:rPr lang="en-US" dirty="0" err="1">
                <a:latin typeface="Letterjoin-Air No-Lead 48" panose="02000805000000020003" pitchFamily="50" charset="0"/>
              </a:rPr>
              <a:t>behaviour</a:t>
            </a:r>
            <a:r>
              <a:rPr lang="en-US" dirty="0">
                <a:latin typeface="Letterjoin-Air No-Lead 48" panose="02000805000000020003" pitchFamily="50" charset="0"/>
              </a:rPr>
              <a:t> management policy where children are praised for good behavior and their successes are celebrated:</a:t>
            </a:r>
          </a:p>
          <a:p>
            <a:pPr marL="285750" indent="-285750">
              <a:buFont typeface="Arial" panose="020B0604020202020204" pitchFamily="34" charset="0"/>
              <a:buChar char="•"/>
            </a:pPr>
            <a:endParaRPr lang="en-US" dirty="0">
              <a:latin typeface="Letterjoin-Air No-Lead 48" panose="02000805000000020003" pitchFamily="50" charset="0"/>
            </a:endParaRPr>
          </a:p>
          <a:p>
            <a:pPr marL="285750" indent="-285750">
              <a:buFont typeface="Arial" panose="020B0604020202020204" pitchFamily="34" charset="0"/>
              <a:buChar char="•"/>
            </a:pPr>
            <a:r>
              <a:rPr lang="en-US" dirty="0">
                <a:latin typeface="Letterjoin-Air No-Lead 48" panose="02000805000000020003" pitchFamily="50" charset="0"/>
              </a:rPr>
              <a:t>House points</a:t>
            </a:r>
          </a:p>
          <a:p>
            <a:pPr marL="285750" indent="-285750">
              <a:buFont typeface="Arial" panose="020B0604020202020204" pitchFamily="34" charset="0"/>
              <a:buChar char="•"/>
            </a:pPr>
            <a:r>
              <a:rPr lang="en-US" dirty="0">
                <a:latin typeface="Letterjoin-Air No-Lead 48" panose="02000805000000020003" pitchFamily="50" charset="0"/>
              </a:rPr>
              <a:t>Behaviour charts</a:t>
            </a:r>
          </a:p>
          <a:p>
            <a:pPr marL="285750" indent="-285750">
              <a:buFont typeface="Arial" panose="020B0604020202020204" pitchFamily="34" charset="0"/>
              <a:buChar char="•"/>
            </a:pPr>
            <a:r>
              <a:rPr lang="en-US" dirty="0">
                <a:latin typeface="Letterjoin-Air No-Lead 48" panose="02000805000000020003" pitchFamily="50" charset="0"/>
              </a:rPr>
              <a:t>Stickers</a:t>
            </a:r>
          </a:p>
          <a:p>
            <a:pPr marL="285750" indent="-285750">
              <a:buFont typeface="Arial" panose="020B0604020202020204" pitchFamily="34" charset="0"/>
              <a:buChar char="•"/>
            </a:pPr>
            <a:r>
              <a:rPr lang="en-US" dirty="0">
                <a:latin typeface="Letterjoin-Air No-Lead 48" panose="02000805000000020003" pitchFamily="50" charset="0"/>
              </a:rPr>
              <a:t>Golden Book</a:t>
            </a:r>
          </a:p>
          <a:p>
            <a:pPr marL="285750" indent="-285750">
              <a:buFont typeface="Arial" panose="020B0604020202020204" pitchFamily="34" charset="0"/>
              <a:buChar char="•"/>
            </a:pPr>
            <a:r>
              <a:rPr lang="en-US" dirty="0">
                <a:latin typeface="Letterjoin-Air No-Lead 48" panose="02000805000000020003" pitchFamily="50" charset="0"/>
              </a:rPr>
              <a:t>Good Work Assemblies</a:t>
            </a:r>
          </a:p>
          <a:p>
            <a:pPr marL="285750" indent="-285750">
              <a:buFont typeface="Arial" panose="020B0604020202020204" pitchFamily="34" charset="0"/>
              <a:buChar char="•"/>
            </a:pPr>
            <a:r>
              <a:rPr lang="en-US" dirty="0">
                <a:latin typeface="Letterjoin-Air No-Lead 48" panose="02000805000000020003" pitchFamily="50" charset="0"/>
              </a:rPr>
              <a:t>Rainbow Raffle </a:t>
            </a:r>
          </a:p>
          <a:p>
            <a:pPr marL="285750" indent="-285750">
              <a:buFont typeface="Arial" panose="020B0604020202020204" pitchFamily="34" charset="0"/>
              <a:buChar char="•"/>
            </a:pPr>
            <a:r>
              <a:rPr lang="en-US" dirty="0">
                <a:latin typeface="Letterjoin-Air No-Lead 48" panose="02000805000000020003" pitchFamily="50" charset="0"/>
              </a:rPr>
              <a:t>Tapestry </a:t>
            </a:r>
          </a:p>
          <a:p>
            <a:pPr marL="285750" indent="-285750">
              <a:buFont typeface="Arial" panose="020B0604020202020204" pitchFamily="34" charset="0"/>
              <a:buChar char="•"/>
            </a:pPr>
            <a:endParaRPr lang="en-US" dirty="0">
              <a:latin typeface="Letterjoin-Air No-Lead 48" panose="02000805000000020003" pitchFamily="50" charset="0"/>
            </a:endParaRPr>
          </a:p>
          <a:p>
            <a:pPr marL="285750" indent="-285750">
              <a:buFont typeface="Arial" panose="020B0604020202020204" pitchFamily="34" charset="0"/>
              <a:buChar char="•"/>
            </a:pPr>
            <a:r>
              <a:rPr lang="en-US" dirty="0">
                <a:latin typeface="Letterjoin-Air No-Lead 48" panose="02000805000000020003" pitchFamily="50" charset="0"/>
              </a:rPr>
              <a:t>Individual reward charts</a:t>
            </a:r>
          </a:p>
          <a:p>
            <a:pPr marL="285750" indent="-285750">
              <a:buFont typeface="Arial" panose="020B0604020202020204" pitchFamily="34" charset="0"/>
              <a:buChar char="•"/>
            </a:pPr>
            <a:r>
              <a:rPr lang="en-US" dirty="0">
                <a:latin typeface="Letterjoin-Air No-Lead 48" panose="02000805000000020003" pitchFamily="50" charset="0"/>
              </a:rPr>
              <a:t>Home-school communication books</a:t>
            </a:r>
          </a:p>
          <a:p>
            <a:pPr marL="285750" indent="-285750">
              <a:buFont typeface="Arial" panose="020B0604020202020204" pitchFamily="34" charset="0"/>
              <a:buChar char="•"/>
            </a:pPr>
            <a:r>
              <a:rPr lang="en-US" dirty="0">
                <a:latin typeface="Letterjoin-Air No-Lead 48" panose="02000805000000020003" pitchFamily="50" charset="0"/>
              </a:rPr>
              <a:t>Golden Time </a:t>
            </a:r>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pic>
        <p:nvPicPr>
          <p:cNvPr id="1028" name="Picture 4" descr="Rainbow - Cartoon Rainbow Background, HD Png Download - kindpng">
            <a:extLst>
              <a:ext uri="{FF2B5EF4-FFF2-40B4-BE49-F238E27FC236}">
                <a16:creationId xmlns:a16="http://schemas.microsoft.com/office/drawing/2014/main" id="{1B0E8FB2-8283-4A0F-9911-F5BF2FB0F6A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462" b="89462" l="7442" r="95465">
                        <a14:foregroundMark x1="55349" y1="16344" x2="55349" y2="16344"/>
                        <a14:foregroundMark x1="55349" y1="16344" x2="55349" y2="16344"/>
                        <a14:foregroundMark x1="55349" y1="16344" x2="27209" y2="30538"/>
                        <a14:foregroundMark x1="27209" y1="30538" x2="7674" y2="87742"/>
                        <a14:foregroundMark x1="95465" y1="84946" x2="95465" y2="84946"/>
                        <a14:foregroundMark x1="95465" y1="84946" x2="95465" y2="84946"/>
                      </a14:backgroundRemoval>
                    </a14:imgEffect>
                  </a14:imgLayer>
                </a14:imgProps>
              </a:ext>
              <a:ext uri="{28A0092B-C50C-407E-A947-70E740481C1C}">
                <a14:useLocalDpi xmlns:a14="http://schemas.microsoft.com/office/drawing/2010/main" val="0"/>
              </a:ext>
            </a:extLst>
          </a:blip>
          <a:srcRect/>
          <a:stretch>
            <a:fillRect/>
          </a:stretch>
        </p:blipFill>
        <p:spPr bwMode="auto">
          <a:xfrm>
            <a:off x="8467312" y="2483334"/>
            <a:ext cx="1507277" cy="8149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toon Sun image - Free stock photo - Public Domain photo - CC0 Images">
            <a:extLst>
              <a:ext uri="{FF2B5EF4-FFF2-40B4-BE49-F238E27FC236}">
                <a16:creationId xmlns:a16="http://schemas.microsoft.com/office/drawing/2014/main" id="{82613575-7F6A-49D2-BFAC-6238100B1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158" y="3298315"/>
            <a:ext cx="1265583" cy="12655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1 Cartoon clouds ideas in 2021 | فانوس ورقي, قماش اللباد, أعمال يدوية">
            <a:extLst>
              <a:ext uri="{FF2B5EF4-FFF2-40B4-BE49-F238E27FC236}">
                <a16:creationId xmlns:a16="http://schemas.microsoft.com/office/drawing/2014/main" id="{8388A798-0D77-49AB-B8CC-22F785DEB60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732" b="89809" l="426" r="94894">
                        <a14:foregroundMark x1="42128" y1="51592" x2="42128" y2="51592"/>
                        <a14:foregroundMark x1="42128" y1="51592" x2="42128" y2="51592"/>
                        <a14:foregroundMark x1="1277" y1="63057" x2="1277" y2="63057"/>
                        <a14:foregroundMark x1="1277" y1="63057" x2="1277" y2="63057"/>
                        <a14:foregroundMark x1="851" y1="63057" x2="2553" y2="52866"/>
                        <a14:foregroundMark x1="2553" y1="52866" x2="7234" y2="45223"/>
                        <a14:foregroundMark x1="17443" y1="39220" x2="19149" y2="38217"/>
                        <a14:foregroundMark x1="14817" y1="40764" x2="17028" y2="39464"/>
                        <a14:foregroundMark x1="7234" y1="45223" x2="14817" y2="40764"/>
                        <a14:foregroundMark x1="19149" y1="38217" x2="22553" y2="29936"/>
                        <a14:foregroundMark x1="22553" y1="29936" x2="28085" y2="22930"/>
                        <a14:foregroundMark x1="28085" y1="22930" x2="34120" y2="20107"/>
                        <a14:foregroundMark x1="43688" y1="17834" x2="47660" y2="14013"/>
                        <a14:foregroundMark x1="43457" y1="18057" x2="43688" y2="17834"/>
                        <a14:foregroundMark x1="42364" y1="19108" x2="43173" y2="18329"/>
                        <a14:foregroundMark x1="41702" y1="19745" x2="42364" y2="19108"/>
                        <a14:foregroundMark x1="47660" y1="14013" x2="48085" y2="13376"/>
                        <a14:foregroundMark x1="49186" y1="19108" x2="42979" y2="38854"/>
                        <a14:foregroundMark x1="49587" y1="17834" x2="49186" y2="19108"/>
                        <a14:foregroundMark x1="53191" y1="6369" x2="49587" y2="17834"/>
                        <a14:foregroundMark x1="42979" y1="38854" x2="61702" y2="14013"/>
                        <a14:foregroundMark x1="61702" y1="14013" x2="53191" y2="49045"/>
                        <a14:foregroundMark x1="53191" y1="49045" x2="63404" y2="38217"/>
                        <a14:foregroundMark x1="63404" y1="38217" x2="59574" y2="57962"/>
                        <a14:foregroundMark x1="59574" y1="57962" x2="69787" y2="60510"/>
                        <a14:foregroundMark x1="69787" y1="60510" x2="67234" y2="71338"/>
                        <a14:foregroundMark x1="67234" y1="71338" x2="50638" y2="75159"/>
                        <a14:foregroundMark x1="50638" y1="75159" x2="10213" y2="68153"/>
                        <a14:foregroundMark x1="10213" y1="68153" x2="17021" y2="56688"/>
                        <a14:foregroundMark x1="17021" y1="56688" x2="47660" y2="45860"/>
                        <a14:foregroundMark x1="94894" y1="50955" x2="94894" y2="50955"/>
                        <a14:foregroundMark x1="94894" y1="50955" x2="94894" y2="50955"/>
                        <a14:foregroundMark x1="94894" y1="50955" x2="94894" y2="50955"/>
                        <a14:foregroundMark x1="94894" y1="50955" x2="94894" y2="50955"/>
                        <a14:foregroundMark x1="68085" y1="13376" x2="72766" y2="52866"/>
                        <a14:foregroundMark x1="72766" y1="52866" x2="70638" y2="32484"/>
                        <a14:foregroundMark x1="70638" y1="32484" x2="80426" y2="52866"/>
                        <a14:foregroundMark x1="80426" y1="52866" x2="77447" y2="40127"/>
                        <a14:foregroundMark x1="77447" y1="40127" x2="84255" y2="61783"/>
                        <a14:foregroundMark x1="84255" y1="61783" x2="91489" y2="63057"/>
                        <a14:foregroundMark x1="91489" y1="63057" x2="91915" y2="73248"/>
                        <a14:foregroundMark x1="91915" y1="73248" x2="85532" y2="78981"/>
                        <a14:foregroundMark x1="85532" y1="78981" x2="77872" y2="78981"/>
                        <a14:backgroundMark x1="42128" y1="19108" x2="42128" y2="19108"/>
                        <a14:backgroundMark x1="42979" y1="17834" x2="42979" y2="17834"/>
                        <a14:backgroundMark x1="42979" y1="19108" x2="42979" y2="19108"/>
                        <a14:backgroundMark x1="42979" y1="19108" x2="43830" y2="16561"/>
                        <a14:backgroundMark x1="41702" y1="19745" x2="35319" y2="18471"/>
                        <a14:backgroundMark x1="35319" y1="18471" x2="33617" y2="19108"/>
                        <a14:backgroundMark x1="17021" y1="39490" x2="17872" y2="37580"/>
                        <a14:backgroundMark x1="15745" y1="40764" x2="15745" y2="40764"/>
                        <a14:backgroundMark x1="15745" y1="40764" x2="15745" y2="40764"/>
                        <a14:backgroundMark x1="17872" y1="39490" x2="17872" y2="39490"/>
                        <a14:backgroundMark x1="17872" y1="39490" x2="17872" y2="39490"/>
                        <a14:backgroundMark x1="15319" y1="39490" x2="15319" y2="39490"/>
                        <a14:backgroundMark x1="15319" y1="39490" x2="15319" y2="39490"/>
                      </a14:backgroundRemoval>
                    </a14:imgEffect>
                  </a14:imgLayer>
                </a14:imgProps>
              </a:ext>
              <a:ext uri="{28A0092B-C50C-407E-A947-70E740481C1C}">
                <a14:useLocalDpi xmlns:a14="http://schemas.microsoft.com/office/drawing/2010/main" val="0"/>
              </a:ext>
            </a:extLst>
          </a:blip>
          <a:srcRect/>
          <a:stretch>
            <a:fillRect/>
          </a:stretch>
        </p:blipFill>
        <p:spPr bwMode="auto">
          <a:xfrm>
            <a:off x="8588158" y="4708067"/>
            <a:ext cx="1265583" cy="8455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rtoon Grey Cloud - Free Transparent PNG Clipart Images Download">
            <a:extLst>
              <a:ext uri="{FF2B5EF4-FFF2-40B4-BE49-F238E27FC236}">
                <a16:creationId xmlns:a16="http://schemas.microsoft.com/office/drawing/2014/main" id="{ECAC4E65-77FA-4FE0-A543-AA01A6EA4FC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865" b="89942" l="6310" r="93929">
                        <a14:foregroundMark x1="9048" y1="42747" x2="9048" y2="42747"/>
                        <a14:foregroundMark x1="9048" y1="42747" x2="9048" y2="42747"/>
                        <a14:foregroundMark x1="6310" y1="57834" x2="6310" y2="57834"/>
                        <a14:foregroundMark x1="6310" y1="57834" x2="6310" y2="57834"/>
                        <a14:foregroundMark x1="93929" y1="39652" x2="93929" y2="39652"/>
                        <a14:foregroundMark x1="93929" y1="39652" x2="93929" y2="39652"/>
                        <a14:foregroundMark x1="25000" y1="23598" x2="25000" y2="23598"/>
                      </a14:backgroundRemoval>
                    </a14:imgEffect>
                  </a14:imgLayer>
                </a14:imgProps>
              </a:ext>
              <a:ext uri="{28A0092B-C50C-407E-A947-70E740481C1C}">
                <a14:useLocalDpi xmlns:a14="http://schemas.microsoft.com/office/drawing/2010/main" val="0"/>
              </a:ext>
            </a:extLst>
          </a:blip>
          <a:srcRect/>
          <a:stretch>
            <a:fillRect/>
          </a:stretch>
        </p:blipFill>
        <p:spPr bwMode="auto">
          <a:xfrm>
            <a:off x="8588158" y="5758507"/>
            <a:ext cx="1554293" cy="956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54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0BF6F-7EDE-49E7-A22F-0CA0029AA1A8}"/>
              </a:ext>
            </a:extLst>
          </p:cNvPr>
          <p:cNvSpPr>
            <a:spLocks noGrp="1"/>
          </p:cNvSpPr>
          <p:nvPr>
            <p:ph type="ctrTitle"/>
          </p:nvPr>
        </p:nvSpPr>
        <p:spPr>
          <a:xfrm>
            <a:off x="1561708" y="2091263"/>
            <a:ext cx="9068586" cy="2590800"/>
          </a:xfrm>
        </p:spPr>
        <p:txBody>
          <a:bodyPr/>
          <a:lstStyle/>
          <a:p>
            <a:r>
              <a:rPr lang="en-GB" dirty="0">
                <a:latin typeface="Letter-join No-Lead 48" panose="02000505000000020003" pitchFamily="50" charset="0"/>
              </a:rPr>
              <a:t>New Parent Meeting</a:t>
            </a:r>
            <a:br>
              <a:rPr lang="en-GB" dirty="0">
                <a:latin typeface="Letter-join No-Lead 48" panose="02000505000000020003" pitchFamily="50" charset="0"/>
              </a:rPr>
            </a:br>
            <a:endParaRPr lang="en-GB" dirty="0">
              <a:latin typeface="Letter-join No-Lead 48" panose="02000505000000020003" pitchFamily="50" charset="0"/>
            </a:endParaRPr>
          </a:p>
        </p:txBody>
      </p:sp>
      <p:sp>
        <p:nvSpPr>
          <p:cNvPr id="3" name="Subtitle 2">
            <a:extLst>
              <a:ext uri="{FF2B5EF4-FFF2-40B4-BE49-F238E27FC236}">
                <a16:creationId xmlns:a16="http://schemas.microsoft.com/office/drawing/2014/main" id="{52B0285A-6FD8-40D9-823B-4BAA13B74DE3}"/>
              </a:ext>
            </a:extLst>
          </p:cNvPr>
          <p:cNvSpPr>
            <a:spLocks noGrp="1"/>
          </p:cNvSpPr>
          <p:nvPr>
            <p:ph type="subTitle" idx="1"/>
          </p:nvPr>
        </p:nvSpPr>
        <p:spPr>
          <a:xfrm>
            <a:off x="1559444" y="4224862"/>
            <a:ext cx="9070848" cy="457201"/>
          </a:xfrm>
        </p:spPr>
        <p:txBody>
          <a:bodyPr>
            <a:normAutofit fontScale="85000" lnSpcReduction="10000"/>
          </a:bodyPr>
          <a:lstStyle/>
          <a:p>
            <a:r>
              <a:rPr lang="en-GB" sz="2800" dirty="0">
                <a:latin typeface="Letterjoin-Air No-Lead 48" panose="02000805000000020003" pitchFamily="50" charset="0"/>
              </a:rPr>
              <a:t>Your guide to all things EYFS at St Johns! </a:t>
            </a:r>
          </a:p>
        </p:txBody>
      </p:sp>
    </p:spTree>
    <p:extLst>
      <p:ext uri="{BB962C8B-B14F-4D97-AF65-F5344CB8AC3E}">
        <p14:creationId xmlns:p14="http://schemas.microsoft.com/office/powerpoint/2010/main" val="4131263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fontScale="90000"/>
          </a:bodyPr>
          <a:lstStyle/>
          <a:p>
            <a:pPr algn="ctr"/>
            <a:r>
              <a:rPr lang="en-GB" sz="6000" b="1" u="sng" dirty="0">
                <a:latin typeface="Letterjoin-Air No-Lead 48" panose="02000805000000020003" pitchFamily="50" charset="0"/>
              </a:rPr>
              <a:t>Homework and Reading Books</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1828664"/>
            <a:ext cx="11839729" cy="6586418"/>
          </a:xfrm>
          <a:prstGeom prst="rect">
            <a:avLst/>
          </a:prstGeom>
          <a:noFill/>
        </p:spPr>
        <p:txBody>
          <a:bodyPr wrap="square" rtlCol="0">
            <a:spAutoFit/>
          </a:bodyPr>
          <a:lstStyle/>
          <a:p>
            <a:r>
              <a:rPr lang="en-US" dirty="0">
                <a:latin typeface="Letterjoin-Air No-Lead 48" panose="02000805000000020003" pitchFamily="50" charset="0"/>
              </a:rPr>
              <a:t>Homework – Your child will receive a Learning Log and a home work grid. Each week you must choose an activity from the homework grid to complete. The Learning Log is there for you to use for any recording/writing that the children may do. Please keep Learning Logs at home, and submit photographs of your child’s homework on Tapestry. </a:t>
            </a:r>
          </a:p>
          <a:p>
            <a:endParaRPr lang="en-US" dirty="0">
              <a:latin typeface="Letterjoin-Air No-Lead 48" panose="02000805000000020003" pitchFamily="50" charset="0"/>
            </a:endParaRPr>
          </a:p>
          <a:p>
            <a:endParaRPr lang="en-US" dirty="0">
              <a:latin typeface="Letterjoin-Air No-Lead 48" panose="02000805000000020003" pitchFamily="50" charset="0"/>
            </a:endParaRPr>
          </a:p>
          <a:p>
            <a:r>
              <a:rPr lang="en-US" dirty="0">
                <a:latin typeface="Letterjoin-Air No-Lead 48" panose="02000805000000020003" pitchFamily="50" charset="0"/>
              </a:rPr>
              <a:t>Reading books – In the first half term, your child will receive three books:</a:t>
            </a:r>
          </a:p>
          <a:p>
            <a:pPr marL="285750" indent="-285750">
              <a:buFont typeface="Arial" panose="020B0604020202020204" pitchFamily="34" charset="0"/>
              <a:buChar char="•"/>
            </a:pPr>
            <a:r>
              <a:rPr lang="en-US" dirty="0">
                <a:latin typeface="Letterjoin-Air No-Lead 48" panose="02000805000000020003" pitchFamily="50" charset="0"/>
              </a:rPr>
              <a:t>PM Book</a:t>
            </a:r>
          </a:p>
          <a:p>
            <a:pPr marL="285750" indent="-285750">
              <a:buFont typeface="Arial" panose="020B0604020202020204" pitchFamily="34" charset="0"/>
              <a:buChar char="•"/>
            </a:pPr>
            <a:r>
              <a:rPr lang="en-US" dirty="0">
                <a:latin typeface="Letterjoin-Air No-Lead 48" panose="02000805000000020003" pitchFamily="50" charset="0"/>
              </a:rPr>
              <a:t>Wordless Book</a:t>
            </a:r>
          </a:p>
          <a:p>
            <a:pPr marL="285750" indent="-285750">
              <a:buFont typeface="Arial" panose="020B0604020202020204" pitchFamily="34" charset="0"/>
              <a:buChar char="•"/>
            </a:pPr>
            <a:r>
              <a:rPr lang="en-US" dirty="0">
                <a:latin typeface="Letterjoin-Air No-Lead 48" panose="02000805000000020003" pitchFamily="50" charset="0"/>
              </a:rPr>
              <a:t>Share at home book</a:t>
            </a:r>
          </a:p>
          <a:p>
            <a:endParaRPr lang="en-US" dirty="0">
              <a:latin typeface="Letterjoin-Air No-Lead 48" panose="02000805000000020003" pitchFamily="50" charset="0"/>
            </a:endParaRPr>
          </a:p>
          <a:p>
            <a:r>
              <a:rPr lang="en-US" dirty="0">
                <a:latin typeface="Letterjoin-Air No-Lead 48" panose="02000805000000020003" pitchFamily="50" charset="0"/>
              </a:rPr>
              <a:t>After October half term, your child will start to bring home phonics books instead of wordless books. The phonics books will match the sounds that your child has learnt that week. </a:t>
            </a:r>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2816825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2279374" y="304664"/>
            <a:ext cx="10793896" cy="1371600"/>
          </a:xfrm>
        </p:spPr>
        <p:txBody>
          <a:bodyPr>
            <a:normAutofit fontScale="90000"/>
          </a:bodyPr>
          <a:lstStyle/>
          <a:p>
            <a:pPr algn="ctr"/>
            <a:r>
              <a:rPr lang="en-GB" sz="6000" b="1" u="sng" dirty="0">
                <a:latin typeface="Letterjoin-Air No-Lead 48" panose="02000805000000020003" pitchFamily="50" charset="0"/>
              </a:rPr>
              <a:t>Other Useful Information</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1736128"/>
            <a:ext cx="11154473" cy="7571303"/>
          </a:xfrm>
          <a:prstGeom prst="rect">
            <a:avLst/>
          </a:prstGeom>
          <a:noFill/>
        </p:spPr>
        <p:txBody>
          <a:bodyPr wrap="square" rtlCol="0">
            <a:spAutoFit/>
          </a:bodyPr>
          <a:lstStyle/>
          <a:p>
            <a:r>
              <a:rPr lang="en-US" dirty="0">
                <a:latin typeface="Letterjoin-Air No-Lead 48" panose="02000805000000020003" pitchFamily="50" charset="0"/>
              </a:rPr>
              <a:t>Timings </a:t>
            </a:r>
          </a:p>
          <a:p>
            <a:endParaRPr lang="en-US" dirty="0">
              <a:latin typeface="Letterjoin-Air No-Lead 48" panose="02000805000000020003" pitchFamily="50" charset="0"/>
            </a:endParaRPr>
          </a:p>
          <a:p>
            <a:endParaRPr lang="en-US" dirty="0">
              <a:latin typeface="Letterjoin-Air No-Lead 48" panose="02000805000000020003" pitchFamily="50" charset="0"/>
            </a:endParaRPr>
          </a:p>
          <a:p>
            <a:endParaRPr lang="en-US" dirty="0">
              <a:latin typeface="Letterjoin-Air No-Lead 48" panose="02000805000000020003" pitchFamily="50" charset="0"/>
            </a:endParaRPr>
          </a:p>
          <a:p>
            <a:endParaRPr lang="en-US" dirty="0">
              <a:latin typeface="Letterjoin-Air No-Lead 48" panose="02000805000000020003" pitchFamily="50" charset="0"/>
            </a:endParaRPr>
          </a:p>
          <a:p>
            <a:endParaRPr lang="en-US" dirty="0">
              <a:latin typeface="Letterjoin-Air No-Lead 48" panose="02000805000000020003" pitchFamily="50" charset="0"/>
            </a:endParaRPr>
          </a:p>
          <a:p>
            <a:r>
              <a:rPr lang="en-US" dirty="0">
                <a:latin typeface="Letterjoin-Air No-Lead 48" panose="02000805000000020003" pitchFamily="50" charset="0"/>
              </a:rPr>
              <a:t>Uniform – Grey/black trousers or skirt, white polo t-shirt and navy St Johns          			jumper.</a:t>
            </a:r>
          </a:p>
          <a:p>
            <a:r>
              <a:rPr lang="en-US" dirty="0">
                <a:latin typeface="Letterjoin-Air No-Lead 48" panose="02000805000000020003" pitchFamily="50" charset="0"/>
              </a:rPr>
              <a:t>PE – Navy shorts, yellow St Johns t-shirt, plimsoles, navy St Johns bag.</a:t>
            </a:r>
          </a:p>
          <a:p>
            <a:endParaRPr lang="en-US" dirty="0">
              <a:latin typeface="Letterjoin-Air No-Lead 48" panose="02000805000000020003" pitchFamily="50" charset="0"/>
            </a:endParaRPr>
          </a:p>
          <a:p>
            <a:r>
              <a:rPr lang="en-US" dirty="0">
                <a:latin typeface="Letterjoin-Air No-Lead 48" panose="02000805000000020003" pitchFamily="50" charset="0"/>
              </a:rPr>
              <a:t>Uniform and PE kit are available from the school office, PTFA and </a:t>
            </a:r>
            <a:r>
              <a:rPr lang="en-US" sz="2800" b="1" u="sng" dirty="0">
                <a:latin typeface="Letterjoin-Air No-Lead 48" panose="02000805000000020003" pitchFamily="50" charset="0"/>
              </a:rPr>
              <a:t>Gascoigne Clothing</a:t>
            </a:r>
            <a:r>
              <a:rPr lang="en-US" dirty="0">
                <a:latin typeface="Letterjoin-Air No-Lead 48" panose="02000805000000020003" pitchFamily="50" charset="0"/>
              </a:rPr>
              <a:t> in Oadby </a:t>
            </a:r>
            <a:r>
              <a:rPr lang="en-US" sz="2800" b="1" u="sng" dirty="0">
                <a:latin typeface="Letterjoin-Air No-Lead 48" panose="02000805000000020003" pitchFamily="50" charset="0"/>
              </a:rPr>
              <a:t>PASSWORD: SJTB</a:t>
            </a:r>
          </a:p>
          <a:p>
            <a:endParaRPr lang="en-US" dirty="0">
              <a:latin typeface="Letterjoin-Air No-Lead 48" panose="02000805000000020003" pitchFamily="50" charset="0"/>
            </a:endParaRPr>
          </a:p>
          <a:p>
            <a:r>
              <a:rPr lang="en-US" dirty="0">
                <a:latin typeface="Letterjoin-Air No-Lead 48" panose="02000805000000020003" pitchFamily="50" charset="0"/>
              </a:rPr>
              <a:t>Communication will be mainly through </a:t>
            </a:r>
            <a:r>
              <a:rPr lang="en-US" dirty="0" err="1">
                <a:latin typeface="Letterjoin-Air No-Lead 48" panose="02000805000000020003" pitchFamily="50" charset="0"/>
              </a:rPr>
              <a:t>Weduc</a:t>
            </a:r>
            <a:r>
              <a:rPr lang="en-US" dirty="0">
                <a:latin typeface="Letterjoin-Air No-Lead 48" panose="02000805000000020003" pitchFamily="50" charset="0"/>
              </a:rPr>
              <a:t> and Tapestry.</a:t>
            </a:r>
          </a:p>
          <a:p>
            <a:endParaRPr lang="en-US" dirty="0">
              <a:latin typeface="Letterjoin-Air No-Lead 48" panose="02000805000000020003" pitchFamily="50" charset="0"/>
            </a:endParaRPr>
          </a:p>
          <a:p>
            <a:r>
              <a:rPr lang="en-US" dirty="0">
                <a:latin typeface="Letterjoin-Air No-Lead 48" panose="02000805000000020003" pitchFamily="50" charset="0"/>
              </a:rPr>
              <a:t>If your child will be absent, please let the school office know. For sickness or upset tummies, children should be kept at home for 48 hours. </a:t>
            </a:r>
          </a:p>
          <a:p>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graphicFrame>
        <p:nvGraphicFramePr>
          <p:cNvPr id="3" name="Table 2">
            <a:extLst>
              <a:ext uri="{FF2B5EF4-FFF2-40B4-BE49-F238E27FC236}">
                <a16:creationId xmlns:a16="http://schemas.microsoft.com/office/drawing/2014/main" id="{3BCBAB33-6A9F-4D32-9058-3D9BC374384B}"/>
              </a:ext>
            </a:extLst>
          </p:cNvPr>
          <p:cNvGraphicFramePr>
            <a:graphicFrameLocks noGrp="1"/>
          </p:cNvGraphicFramePr>
          <p:nvPr>
            <p:extLst>
              <p:ext uri="{D42A27DB-BD31-4B8C-83A1-F6EECF244321}">
                <p14:modId xmlns:p14="http://schemas.microsoft.com/office/powerpoint/2010/main" val="3790716341"/>
              </p:ext>
            </p:extLst>
          </p:nvPr>
        </p:nvGraphicFramePr>
        <p:xfrm>
          <a:off x="1491973" y="1676264"/>
          <a:ext cx="3782392" cy="1752600"/>
        </p:xfrm>
        <a:graphic>
          <a:graphicData uri="http://schemas.openxmlformats.org/drawingml/2006/table">
            <a:tbl>
              <a:tblPr firstRow="1" bandRow="1">
                <a:tableStyleId>{C083E6E3-FA7D-4D7B-A595-EF9225AFEA82}</a:tableStyleId>
              </a:tblPr>
              <a:tblGrid>
                <a:gridCol w="1891196">
                  <a:extLst>
                    <a:ext uri="{9D8B030D-6E8A-4147-A177-3AD203B41FA5}">
                      <a16:colId xmlns:a16="http://schemas.microsoft.com/office/drawing/2014/main" val="3577468419"/>
                    </a:ext>
                  </a:extLst>
                </a:gridCol>
                <a:gridCol w="1891196">
                  <a:extLst>
                    <a:ext uri="{9D8B030D-6E8A-4147-A177-3AD203B41FA5}">
                      <a16:colId xmlns:a16="http://schemas.microsoft.com/office/drawing/2014/main" val="1430664672"/>
                    </a:ext>
                  </a:extLst>
                </a:gridCol>
              </a:tblGrid>
              <a:tr h="370840">
                <a:tc>
                  <a:txBody>
                    <a:bodyPr/>
                    <a:lstStyle/>
                    <a:p>
                      <a:r>
                        <a:rPr lang="en-US" dirty="0">
                          <a:latin typeface="Letterjoin-Air No-Lead 48" panose="02000805000000020003" pitchFamily="50" charset="0"/>
                        </a:rPr>
                        <a:t>Start school</a:t>
                      </a:r>
                      <a:endParaRPr lang="en-GB" dirty="0">
                        <a:latin typeface="Letterjoin-Air No-Lead 48" panose="02000805000000020003" pitchFamily="50" charset="0"/>
                      </a:endParaRPr>
                    </a:p>
                  </a:txBody>
                  <a:tcPr/>
                </a:tc>
                <a:tc>
                  <a:txBody>
                    <a:bodyPr/>
                    <a:lstStyle/>
                    <a:p>
                      <a:endParaRPr lang="en-GB" dirty="0"/>
                    </a:p>
                  </a:txBody>
                  <a:tcPr/>
                </a:tc>
                <a:extLst>
                  <a:ext uri="{0D108BD9-81ED-4DB2-BD59-A6C34878D82A}">
                    <a16:rowId xmlns:a16="http://schemas.microsoft.com/office/drawing/2014/main" val="1616614720"/>
                  </a:ext>
                </a:extLst>
              </a:tr>
              <a:tr h="370840">
                <a:tc>
                  <a:txBody>
                    <a:bodyPr/>
                    <a:lstStyle/>
                    <a:p>
                      <a:r>
                        <a:rPr lang="en-US" dirty="0">
                          <a:latin typeface="Letterjoin-Air No-Lead 48" panose="02000805000000020003" pitchFamily="50" charset="0"/>
                        </a:rPr>
                        <a:t>Break time</a:t>
                      </a:r>
                      <a:endParaRPr lang="en-GB" dirty="0">
                        <a:latin typeface="Letterjoin-Air No-Lead 48" panose="02000805000000020003" pitchFamily="50" charset="0"/>
                      </a:endParaRPr>
                    </a:p>
                  </a:txBody>
                  <a:tcPr/>
                </a:tc>
                <a:tc>
                  <a:txBody>
                    <a:bodyPr/>
                    <a:lstStyle/>
                    <a:p>
                      <a:endParaRPr lang="en-GB"/>
                    </a:p>
                  </a:txBody>
                  <a:tcPr/>
                </a:tc>
                <a:extLst>
                  <a:ext uri="{0D108BD9-81ED-4DB2-BD59-A6C34878D82A}">
                    <a16:rowId xmlns:a16="http://schemas.microsoft.com/office/drawing/2014/main" val="1897826500"/>
                  </a:ext>
                </a:extLst>
              </a:tr>
              <a:tr h="370840">
                <a:tc>
                  <a:txBody>
                    <a:bodyPr/>
                    <a:lstStyle/>
                    <a:p>
                      <a:r>
                        <a:rPr lang="en-US" dirty="0">
                          <a:latin typeface="Letterjoin-Air No-Lead 48" panose="02000805000000020003" pitchFamily="50" charset="0"/>
                        </a:rPr>
                        <a:t>Lunch time</a:t>
                      </a:r>
                      <a:endParaRPr lang="en-GB" dirty="0">
                        <a:latin typeface="Letterjoin-Air No-Lead 48" panose="02000805000000020003" pitchFamily="50" charset="0"/>
                      </a:endParaRPr>
                    </a:p>
                  </a:txBody>
                  <a:tcPr/>
                </a:tc>
                <a:tc>
                  <a:txBody>
                    <a:bodyPr/>
                    <a:lstStyle/>
                    <a:p>
                      <a:endParaRPr lang="en-GB"/>
                    </a:p>
                  </a:txBody>
                  <a:tcPr/>
                </a:tc>
                <a:extLst>
                  <a:ext uri="{0D108BD9-81ED-4DB2-BD59-A6C34878D82A}">
                    <a16:rowId xmlns:a16="http://schemas.microsoft.com/office/drawing/2014/main" val="3867586846"/>
                  </a:ext>
                </a:extLst>
              </a:tr>
              <a:tr h="370840">
                <a:tc>
                  <a:txBody>
                    <a:bodyPr/>
                    <a:lstStyle/>
                    <a:p>
                      <a:r>
                        <a:rPr lang="en-US" dirty="0">
                          <a:latin typeface="Letterjoin-Air No-Lead 48" panose="02000805000000020003" pitchFamily="50" charset="0"/>
                        </a:rPr>
                        <a:t>Home time</a:t>
                      </a:r>
                      <a:endParaRPr lang="en-GB" dirty="0">
                        <a:latin typeface="Letterjoin-Air No-Lead 48" panose="02000805000000020003" pitchFamily="50" charset="0"/>
                      </a:endParaRPr>
                    </a:p>
                  </a:txBody>
                  <a:tcPr/>
                </a:tc>
                <a:tc>
                  <a:txBody>
                    <a:bodyPr/>
                    <a:lstStyle/>
                    <a:p>
                      <a:endParaRPr lang="en-GB" dirty="0"/>
                    </a:p>
                  </a:txBody>
                  <a:tcPr/>
                </a:tc>
                <a:extLst>
                  <a:ext uri="{0D108BD9-81ED-4DB2-BD59-A6C34878D82A}">
                    <a16:rowId xmlns:a16="http://schemas.microsoft.com/office/drawing/2014/main" val="1822846578"/>
                  </a:ext>
                </a:extLst>
              </a:tr>
            </a:tbl>
          </a:graphicData>
        </a:graphic>
      </p:graphicFrame>
      <p:pic>
        <p:nvPicPr>
          <p:cNvPr id="5" name="Picture 4">
            <a:extLst>
              <a:ext uri="{FF2B5EF4-FFF2-40B4-BE49-F238E27FC236}">
                <a16:creationId xmlns:a16="http://schemas.microsoft.com/office/drawing/2014/main" id="{B1F12261-5E55-422D-A768-15DD6806FE5F}"/>
              </a:ext>
            </a:extLst>
          </p:cNvPr>
          <p:cNvPicPr>
            <a:picLocks noChangeAspect="1"/>
          </p:cNvPicPr>
          <p:nvPr/>
        </p:nvPicPr>
        <p:blipFill>
          <a:blip r:embed="rId2"/>
          <a:stretch>
            <a:fillRect/>
          </a:stretch>
        </p:blipFill>
        <p:spPr>
          <a:xfrm>
            <a:off x="6917637" y="33451"/>
            <a:ext cx="4558609" cy="3345491"/>
          </a:xfrm>
          <a:prstGeom prst="rect">
            <a:avLst/>
          </a:prstGeom>
        </p:spPr>
      </p:pic>
    </p:spTree>
    <p:extLst>
      <p:ext uri="{BB962C8B-B14F-4D97-AF65-F5344CB8AC3E}">
        <p14:creationId xmlns:p14="http://schemas.microsoft.com/office/powerpoint/2010/main" val="2598363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a:bodyPr>
          <a:lstStyle/>
          <a:p>
            <a:pPr algn="ctr"/>
            <a:r>
              <a:rPr lang="en-US" sz="6000" b="1" u="sng" dirty="0">
                <a:latin typeface="Letterjoin-Air No-Lead 48" panose="02000805000000020003" pitchFamily="50" charset="0"/>
              </a:rPr>
              <a:t>A</a:t>
            </a:r>
            <a:r>
              <a:rPr lang="en-GB" sz="6000" b="1" u="sng" dirty="0" err="1">
                <a:latin typeface="Letterjoin-Air No-Lead 48" panose="02000805000000020003" pitchFamily="50" charset="0"/>
              </a:rPr>
              <a:t>ccidents</a:t>
            </a:r>
            <a:r>
              <a:rPr lang="en-GB" sz="6000" b="1" u="sng" dirty="0">
                <a:latin typeface="Letterjoin-Air No-Lead 48" panose="02000805000000020003" pitchFamily="50" charset="0"/>
              </a:rPr>
              <a:t> happen!</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1736128"/>
            <a:ext cx="11839729" cy="6032421"/>
          </a:xfrm>
          <a:prstGeom prst="rect">
            <a:avLst/>
          </a:prstGeom>
          <a:noFill/>
        </p:spPr>
        <p:txBody>
          <a:bodyPr wrap="square" rtlCol="0">
            <a:spAutoFit/>
          </a:bodyPr>
          <a:lstStyle/>
          <a:p>
            <a:r>
              <a:rPr lang="en-US" dirty="0">
                <a:latin typeface="Letterjoin-Air No-Lead 48" panose="02000805000000020003" pitchFamily="50" charset="0"/>
              </a:rPr>
              <a:t>We have several members of staff who are first aid trained. If your child hurts themselves, we will treat their injuries and write an accident form for them to take home at the end of day.</a:t>
            </a:r>
          </a:p>
          <a:p>
            <a:endParaRPr lang="en-US" dirty="0">
              <a:latin typeface="Letterjoin-Air No-Lead 48" panose="02000805000000020003" pitchFamily="50" charset="0"/>
            </a:endParaRPr>
          </a:p>
          <a:p>
            <a:r>
              <a:rPr lang="en-US" dirty="0">
                <a:latin typeface="Letterjoin-Air No-Lead 48" panose="02000805000000020003" pitchFamily="50" charset="0"/>
              </a:rPr>
              <a:t>If they receive a facial or head injury, we will phone you just to let you know.</a:t>
            </a:r>
          </a:p>
          <a:p>
            <a:endParaRPr lang="en-US" dirty="0">
              <a:latin typeface="Letterjoin-Air No-Lead 48" panose="02000805000000020003" pitchFamily="50" charset="0"/>
            </a:endParaRPr>
          </a:p>
          <a:p>
            <a:r>
              <a:rPr lang="en-US" dirty="0">
                <a:latin typeface="Letterjoin-Air No-Lead 48" panose="02000805000000020003" pitchFamily="50" charset="0"/>
              </a:rPr>
              <a:t>If your child receives a more serious injury, has an upset tummy or seems generally unwell, we will phone and ask you to pick them up. Please make sure that you provide us with suitable telephone numbers where we will be able to reach you at any time during the school day. </a:t>
            </a:r>
          </a:p>
          <a:p>
            <a:endParaRPr lang="en-US" dirty="0">
              <a:latin typeface="Letterjoin-Air No-Lead 48" panose="02000805000000020003" pitchFamily="50" charset="0"/>
            </a:endParaRPr>
          </a:p>
          <a:p>
            <a:r>
              <a:rPr lang="en-US" dirty="0">
                <a:latin typeface="Letterjoin-Air No-Lead 48" panose="02000805000000020003" pitchFamily="50" charset="0"/>
              </a:rPr>
              <a:t>If your child has a toileting accident during the school day we will help them to clean themselves and get changed into their spare clothes. If you have any concerns about this, please speak to your child’s class teacher. </a:t>
            </a:r>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1141549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fontScale="90000"/>
          </a:bodyPr>
          <a:lstStyle/>
          <a:p>
            <a:pPr algn="ctr"/>
            <a:r>
              <a:rPr lang="en-GB" sz="6000" b="1" u="sng" dirty="0">
                <a:latin typeface="Letterjoin-Air No-Lead 48" panose="02000805000000020003" pitchFamily="50" charset="0"/>
              </a:rPr>
              <a:t>Preparing your child for the first day</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2043904"/>
            <a:ext cx="11839729" cy="5478423"/>
          </a:xfrm>
          <a:prstGeom prst="rect">
            <a:avLst/>
          </a:prstGeom>
          <a:noFill/>
        </p:spPr>
        <p:txBody>
          <a:bodyPr wrap="square" rtlCol="0">
            <a:spAutoFit/>
          </a:bodyPr>
          <a:lstStyle/>
          <a:p>
            <a:r>
              <a:rPr lang="en-US" dirty="0">
                <a:latin typeface="Letterjoin-Air No-Lead 48" panose="02000805000000020003" pitchFamily="50" charset="0"/>
              </a:rPr>
              <a:t>Use your parent and child checklists in your pack to ensure that you are all prepared for your child starting school.</a:t>
            </a:r>
          </a:p>
          <a:p>
            <a:endParaRPr lang="en-US" dirty="0">
              <a:latin typeface="Letterjoin-Air No-Lead 48" panose="02000805000000020003" pitchFamily="50" charset="0"/>
            </a:endParaRPr>
          </a:p>
          <a:p>
            <a:r>
              <a:rPr lang="en-US" dirty="0">
                <a:latin typeface="Letterjoin-Air No-Lead 48" panose="02000805000000020003" pitchFamily="50" charset="0"/>
              </a:rPr>
              <a:t>Regularly discuss starting school with your child, and explain how you will walk to school together and what will happen when mummy or daddy leaves – it is very important to prepare your child for this moment of separation.</a:t>
            </a:r>
          </a:p>
          <a:p>
            <a:endParaRPr lang="en-US" dirty="0">
              <a:latin typeface="Letterjoin-Air No-Lead 48" panose="02000805000000020003" pitchFamily="50" charset="0"/>
            </a:endParaRPr>
          </a:p>
          <a:p>
            <a:r>
              <a:rPr lang="en-US" dirty="0">
                <a:latin typeface="Letterjoin-Air No-Lead 48" panose="02000805000000020003" pitchFamily="50" charset="0"/>
              </a:rPr>
              <a:t>We understand that the first day of school can also be an anxious time for parents too – please try to show your children how exciting this is. Try not to worry too much - we will look after your children and they will have a wonderful time playing, learning and making new friends! </a:t>
            </a:r>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4075949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a:bodyPr>
          <a:lstStyle/>
          <a:p>
            <a:pPr algn="ctr"/>
            <a:r>
              <a:rPr lang="en-GB" sz="6000" b="1" u="sng" dirty="0">
                <a:latin typeface="Letterjoin-Air No-Lead 48" panose="02000805000000020003" pitchFamily="50" charset="0"/>
              </a:rPr>
              <a:t>PTFA</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1736128"/>
            <a:ext cx="11839729" cy="2985433"/>
          </a:xfrm>
          <a:prstGeom prst="rect">
            <a:avLst/>
          </a:prstGeom>
          <a:noFill/>
        </p:spPr>
        <p:txBody>
          <a:bodyPr wrap="square" rtlCol="0">
            <a:spAutoFit/>
          </a:bodyPr>
          <a:lstStyle/>
          <a:p>
            <a:r>
              <a:rPr lang="en-US" dirty="0">
                <a:latin typeface="Letterjoin-Air No-Lead 48" panose="02000805000000020003" pitchFamily="50" charset="0"/>
              </a:rPr>
              <a:t>We are very lucky to have a very active PTFA at St John’s, who regularly hold events and competitions to raise money for the school. </a:t>
            </a:r>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3727141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fontScale="90000"/>
          </a:bodyPr>
          <a:lstStyle/>
          <a:p>
            <a:pPr algn="ctr"/>
            <a:r>
              <a:rPr lang="en-GB" sz="6000" b="1" u="sng" dirty="0">
                <a:latin typeface="Letterjoin-Air No-Lead 48" panose="02000805000000020003" pitchFamily="50" charset="0"/>
              </a:rPr>
              <a:t>Breakfast Club and After School Club</a:t>
            </a:r>
          </a:p>
        </p:txBody>
      </p:sp>
      <p:sp>
        <p:nvSpPr>
          <p:cNvPr id="4" name="TextBox 3">
            <a:extLst>
              <a:ext uri="{FF2B5EF4-FFF2-40B4-BE49-F238E27FC236}">
                <a16:creationId xmlns:a16="http://schemas.microsoft.com/office/drawing/2014/main" id="{4464A03D-0CB8-4E4E-BF74-5FFA349E0FBB}"/>
              </a:ext>
            </a:extLst>
          </p:cNvPr>
          <p:cNvSpPr txBox="1"/>
          <p:nvPr/>
        </p:nvSpPr>
        <p:spPr>
          <a:xfrm>
            <a:off x="338474" y="1828664"/>
            <a:ext cx="11839729" cy="7140416"/>
          </a:xfrm>
          <a:prstGeom prst="rect">
            <a:avLst/>
          </a:prstGeom>
          <a:noFill/>
        </p:spPr>
        <p:txBody>
          <a:bodyPr wrap="square" rtlCol="0">
            <a:spAutoFit/>
          </a:bodyPr>
          <a:lstStyle/>
          <a:p>
            <a:r>
              <a:rPr lang="en-GB" dirty="0">
                <a:latin typeface="Letterjoin-Air No-Lead 48" panose="02000805000000020003" pitchFamily="50" charset="0"/>
              </a:rPr>
              <a:t>Afterschool Club is situated within the school building and run by the managers Elli Kenning and Amanda Joyce.</a:t>
            </a:r>
          </a:p>
          <a:p>
            <a:r>
              <a:rPr lang="en-GB" dirty="0">
                <a:latin typeface="Letterjoin-Air No-Lead 48" panose="02000805000000020003" pitchFamily="50" charset="0"/>
              </a:rPr>
              <a:t>The club is open term time only, Monday – Friday, from the end of the school day until 5.45pm.</a:t>
            </a:r>
          </a:p>
          <a:p>
            <a:r>
              <a:rPr lang="en-GB" dirty="0">
                <a:latin typeface="Letterjoin-Air No-Lead 48" panose="02000805000000020003" pitchFamily="50" charset="0"/>
              </a:rPr>
              <a:t>The club provides a wide range of activities, including arts/crafts, physical activities, forest schools and much more. Here at Afterschool Club, we create a fun, relaxed environment for all children and cater the sessions to follow individual interests. </a:t>
            </a:r>
          </a:p>
          <a:p>
            <a:r>
              <a:rPr lang="en-GB" dirty="0">
                <a:latin typeface="Letterjoin-Air No-Lead 48" panose="02000805000000020003" pitchFamily="50" charset="0"/>
              </a:rPr>
              <a:t>We charge a flat rate fee of £8.25 for the first child and siblings at a discounted rate of £7.75.</a:t>
            </a:r>
          </a:p>
          <a:p>
            <a:r>
              <a:rPr lang="en-GB" dirty="0">
                <a:latin typeface="Letterjoin-Air No-Lead 48" panose="02000805000000020003" pitchFamily="50" charset="0"/>
              </a:rPr>
              <a:t>If you wish for your child to attend the club, please email us at </a:t>
            </a:r>
            <a:r>
              <a:rPr lang="en-GB" u="sng" dirty="0">
                <a:latin typeface="Letterjoin-Air No-Lead 48" panose="02000805000000020003" pitchFamily="50" charset="0"/>
                <a:hlinkClick r:id="rId2"/>
              </a:rPr>
              <a:t>stjohnafterschoolclub@gmail.com</a:t>
            </a:r>
            <a:r>
              <a:rPr lang="en-GB" dirty="0">
                <a:latin typeface="Letterjoin-Air No-Lead 48" panose="02000805000000020003" pitchFamily="50" charset="0"/>
              </a:rPr>
              <a:t>. Please provide us with the days you require and the full name of your child/ren. </a:t>
            </a:r>
            <a:r>
              <a:rPr lang="en-GB" b="1" dirty="0">
                <a:latin typeface="Letterjoin-Air No-Lead 48" panose="02000805000000020003" pitchFamily="50" charset="0"/>
              </a:rPr>
              <a:t>Please note, places are very limited and are allocated on a first come, first served basis.</a:t>
            </a:r>
            <a:endParaRPr lang="en-GB" dirty="0">
              <a:latin typeface="Letterjoin-Air No-Lead 48" panose="02000805000000020003" pitchFamily="50" charset="0"/>
            </a:endParaRPr>
          </a:p>
          <a:p>
            <a:r>
              <a:rPr lang="en-GB" dirty="0">
                <a:latin typeface="Letterjoin-Air No-Lead 48" panose="02000805000000020003" pitchFamily="50" charset="0"/>
              </a:rPr>
              <a:t>We look forward to hopefully welcoming some new faces here at Afterschool Club. </a:t>
            </a:r>
          </a:p>
          <a:p>
            <a:r>
              <a:rPr lang="en-GB" dirty="0">
                <a:latin typeface="Letterjoin-Air No-Lead 48" panose="02000805000000020003" pitchFamily="50" charset="0"/>
              </a:rPr>
              <a:t>Thank you,</a:t>
            </a:r>
          </a:p>
          <a:p>
            <a:r>
              <a:rPr lang="en-GB" dirty="0">
                <a:latin typeface="Letterjoin-Air No-Lead 48" panose="02000805000000020003" pitchFamily="50" charset="0"/>
              </a:rPr>
              <a:t>Elli, Amanda and the ASC Team </a:t>
            </a:r>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4039510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320B-9A63-484A-9491-B56BEC467F35}"/>
              </a:ext>
            </a:extLst>
          </p:cNvPr>
          <p:cNvSpPr>
            <a:spLocks noGrp="1"/>
          </p:cNvSpPr>
          <p:nvPr>
            <p:ph type="title"/>
          </p:nvPr>
        </p:nvSpPr>
        <p:spPr>
          <a:xfrm>
            <a:off x="4075043" y="2272611"/>
            <a:ext cx="10058400" cy="1371600"/>
          </a:xfrm>
        </p:spPr>
        <p:txBody>
          <a:bodyPr/>
          <a:lstStyle/>
          <a:p>
            <a:r>
              <a:rPr lang="en-GB" dirty="0"/>
              <a:t>Questions</a:t>
            </a:r>
          </a:p>
        </p:txBody>
      </p:sp>
    </p:spTree>
    <p:extLst>
      <p:ext uri="{BB962C8B-B14F-4D97-AF65-F5344CB8AC3E}">
        <p14:creationId xmlns:p14="http://schemas.microsoft.com/office/powerpoint/2010/main" val="31633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1066800" y="642594"/>
            <a:ext cx="10058400" cy="1371600"/>
          </a:xfrm>
        </p:spPr>
        <p:txBody>
          <a:bodyPr>
            <a:normAutofit/>
          </a:bodyPr>
          <a:lstStyle/>
          <a:p>
            <a:pPr algn="ctr"/>
            <a:r>
              <a:rPr lang="en-GB" sz="6000" b="1" u="sng" dirty="0">
                <a:latin typeface="Letterjoin-Air No-Lead 48" panose="02000805000000020003" pitchFamily="50" charset="0"/>
              </a:rPr>
              <a:t>Diary Dates </a:t>
            </a:r>
          </a:p>
        </p:txBody>
      </p:sp>
      <p:sp>
        <p:nvSpPr>
          <p:cNvPr id="4" name="TextBox 3">
            <a:extLst>
              <a:ext uri="{FF2B5EF4-FFF2-40B4-BE49-F238E27FC236}">
                <a16:creationId xmlns:a16="http://schemas.microsoft.com/office/drawing/2014/main" id="{4464A03D-0CB8-4E4E-BF74-5FFA349E0FBB}"/>
              </a:ext>
            </a:extLst>
          </p:cNvPr>
          <p:cNvSpPr txBox="1"/>
          <p:nvPr/>
        </p:nvSpPr>
        <p:spPr>
          <a:xfrm>
            <a:off x="503582" y="1841916"/>
            <a:ext cx="11184835" cy="4524315"/>
          </a:xfrm>
          <a:prstGeom prst="rect">
            <a:avLst/>
          </a:prstGeom>
          <a:noFill/>
        </p:spPr>
        <p:txBody>
          <a:bodyPr wrap="square" rtlCol="0">
            <a:spAutoFit/>
          </a:bodyPr>
          <a:lstStyle/>
          <a:p>
            <a:r>
              <a:rPr lang="en-GB" sz="3200" b="1" dirty="0">
                <a:latin typeface="Letterjoin-Air No-Lead 48" panose="02000805000000020003" pitchFamily="50" charset="0"/>
              </a:rPr>
              <a:t>Tuesday 29</a:t>
            </a:r>
            <a:r>
              <a:rPr lang="en-GB" sz="3200" b="1" baseline="30000" dirty="0">
                <a:latin typeface="Letterjoin-Air No-Lead 48" panose="02000805000000020003" pitchFamily="50" charset="0"/>
              </a:rPr>
              <a:t>th</a:t>
            </a:r>
            <a:r>
              <a:rPr lang="en-GB" sz="3200" b="1" dirty="0">
                <a:latin typeface="Letterjoin-Air No-Lead 48" panose="02000805000000020003" pitchFamily="50" charset="0"/>
              </a:rPr>
              <a:t> June </a:t>
            </a:r>
            <a:r>
              <a:rPr lang="en-GB" sz="3200" dirty="0">
                <a:latin typeface="Letterjoin-Air No-Lead 48" panose="02000805000000020003" pitchFamily="50" charset="0"/>
              </a:rPr>
              <a:t>– Transition day. You will be invited either for the morning or afternoon session. </a:t>
            </a:r>
            <a:r>
              <a:rPr lang="en-GB" sz="3200" b="1" u="sng" dirty="0">
                <a:latin typeface="Letterjoin-Air No-Lead 48" panose="02000805000000020003" pitchFamily="50" charset="0"/>
              </a:rPr>
              <a:t>Please return all forms to your class teacher.</a:t>
            </a:r>
          </a:p>
          <a:p>
            <a:endParaRPr lang="en-GB" sz="3200" b="1" dirty="0">
              <a:latin typeface="Letterjoin-Air No-Lead 48" panose="02000805000000020003" pitchFamily="50" charset="0"/>
            </a:endParaRPr>
          </a:p>
          <a:p>
            <a:r>
              <a:rPr lang="en-GB" sz="3200" b="1" dirty="0">
                <a:latin typeface="Letterjoin-Air No-Lead 48" panose="02000805000000020003" pitchFamily="50" charset="0"/>
              </a:rPr>
              <a:t>25</a:t>
            </a:r>
            <a:r>
              <a:rPr lang="en-GB" sz="3200" b="1" baseline="30000" dirty="0">
                <a:latin typeface="Letterjoin-Air No-Lead 48" panose="02000805000000020003" pitchFamily="50" charset="0"/>
              </a:rPr>
              <a:t>th</a:t>
            </a:r>
            <a:r>
              <a:rPr lang="en-GB" sz="3200" b="1" dirty="0">
                <a:latin typeface="Letterjoin-Air No-Lead 48" panose="02000805000000020003" pitchFamily="50" charset="0"/>
              </a:rPr>
              <a:t>, 26</a:t>
            </a:r>
            <a:r>
              <a:rPr lang="en-GB" sz="3200" b="1" baseline="30000" dirty="0">
                <a:latin typeface="Letterjoin-Air No-Lead 48" panose="02000805000000020003" pitchFamily="50" charset="0"/>
              </a:rPr>
              <a:t>th</a:t>
            </a:r>
            <a:r>
              <a:rPr lang="en-GB" sz="3200" b="1" dirty="0">
                <a:latin typeface="Letterjoin-Air No-Lead 48" panose="02000805000000020003" pitchFamily="50" charset="0"/>
              </a:rPr>
              <a:t> &amp; 27</a:t>
            </a:r>
            <a:r>
              <a:rPr lang="en-GB" sz="3200" b="1" baseline="30000" dirty="0">
                <a:latin typeface="Letterjoin-Air No-Lead 48" panose="02000805000000020003" pitchFamily="50" charset="0"/>
              </a:rPr>
              <a:t>th</a:t>
            </a:r>
            <a:r>
              <a:rPr lang="en-GB" sz="3200" b="1" dirty="0">
                <a:latin typeface="Letterjoin-Air No-Lead 48" panose="02000805000000020003" pitchFamily="50" charset="0"/>
              </a:rPr>
              <a:t> August </a:t>
            </a:r>
            <a:r>
              <a:rPr lang="en-GB" sz="3200" dirty="0">
                <a:latin typeface="Letterjoin-Air No-Lead 48" panose="02000805000000020003" pitchFamily="50" charset="0"/>
              </a:rPr>
              <a:t>– Individual Zoom Meetings</a:t>
            </a:r>
          </a:p>
          <a:p>
            <a:endParaRPr lang="en-GB" sz="3200" b="1" dirty="0">
              <a:latin typeface="Letterjoin-Air No-Lead 48" panose="02000805000000020003" pitchFamily="50" charset="0"/>
            </a:endParaRPr>
          </a:p>
          <a:p>
            <a:r>
              <a:rPr lang="en-GB" sz="3200" b="1" dirty="0">
                <a:latin typeface="Letterjoin-Air No-Lead 48" panose="02000805000000020003" pitchFamily="50" charset="0"/>
              </a:rPr>
              <a:t>Tuesday 31</a:t>
            </a:r>
            <a:r>
              <a:rPr lang="en-GB" sz="3200" b="1" baseline="30000" dirty="0">
                <a:latin typeface="Letterjoin-Air No-Lead 48" panose="02000805000000020003" pitchFamily="50" charset="0"/>
              </a:rPr>
              <a:t>st</a:t>
            </a:r>
            <a:r>
              <a:rPr lang="en-GB" sz="3200" b="1" dirty="0">
                <a:latin typeface="Letterjoin-Air No-Lead 48" panose="02000805000000020003" pitchFamily="50" charset="0"/>
              </a:rPr>
              <a:t> August </a:t>
            </a:r>
            <a:r>
              <a:rPr lang="en-GB" sz="3200" dirty="0">
                <a:latin typeface="Letterjoin-Air No-Lead 48" panose="02000805000000020003" pitchFamily="50" charset="0"/>
              </a:rPr>
              <a:t>– First day of school </a:t>
            </a:r>
          </a:p>
        </p:txBody>
      </p:sp>
    </p:spTree>
    <p:extLst>
      <p:ext uri="{BB962C8B-B14F-4D97-AF65-F5344CB8AC3E}">
        <p14:creationId xmlns:p14="http://schemas.microsoft.com/office/powerpoint/2010/main" val="56513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1066800" y="642593"/>
            <a:ext cx="10058400" cy="1954833"/>
          </a:xfrm>
        </p:spPr>
        <p:txBody>
          <a:bodyPr>
            <a:normAutofit/>
          </a:bodyPr>
          <a:lstStyle/>
          <a:p>
            <a:pPr algn="ctr"/>
            <a:r>
              <a:rPr lang="en-GB" sz="6000" b="1" u="sng" dirty="0">
                <a:latin typeface="Letterjoin-Air No-Lead 48" panose="02000805000000020003" pitchFamily="50" charset="0"/>
              </a:rPr>
              <a:t>Meet the Team</a:t>
            </a:r>
            <a:br>
              <a:rPr lang="en-GB" sz="6000" b="1" u="sng" dirty="0">
                <a:latin typeface="Letterjoin-Air No-Lead 48" panose="02000805000000020003" pitchFamily="50" charset="0"/>
              </a:rPr>
            </a:br>
            <a:r>
              <a:rPr lang="en-GB" sz="6000" b="1" u="sng" dirty="0">
                <a:latin typeface="Letterjoin-Air No-Lead 48" panose="02000805000000020003" pitchFamily="50" charset="0"/>
              </a:rPr>
              <a:t>Teachers</a:t>
            </a:r>
          </a:p>
        </p:txBody>
      </p:sp>
      <p:sp>
        <p:nvSpPr>
          <p:cNvPr id="4" name="TextBox 3">
            <a:extLst>
              <a:ext uri="{FF2B5EF4-FFF2-40B4-BE49-F238E27FC236}">
                <a16:creationId xmlns:a16="http://schemas.microsoft.com/office/drawing/2014/main" id="{4464A03D-0CB8-4E4E-BF74-5FFA349E0FBB}"/>
              </a:ext>
            </a:extLst>
          </p:cNvPr>
          <p:cNvSpPr txBox="1"/>
          <p:nvPr/>
        </p:nvSpPr>
        <p:spPr>
          <a:xfrm>
            <a:off x="304799" y="5207968"/>
            <a:ext cx="3193775" cy="1323439"/>
          </a:xfrm>
          <a:prstGeom prst="rect">
            <a:avLst/>
          </a:prstGeom>
          <a:noFill/>
        </p:spPr>
        <p:txBody>
          <a:bodyPr wrap="square" rtlCol="0">
            <a:spAutoFit/>
          </a:bodyPr>
          <a:lstStyle/>
          <a:p>
            <a:r>
              <a:rPr lang="en-GB" sz="2000" b="1" u="sng" dirty="0">
                <a:latin typeface="Letterjoin-Air No-Lead 48" panose="02000805000000020003" pitchFamily="50" charset="0"/>
              </a:rPr>
              <a:t>Miss McManus</a:t>
            </a:r>
          </a:p>
          <a:p>
            <a:r>
              <a:rPr lang="en-GB" sz="2000" dirty="0">
                <a:latin typeface="Letterjoin-Air No-Lead 48" panose="02000805000000020003" pitchFamily="50" charset="0"/>
              </a:rPr>
              <a:t>Ladybirds Class Teacher and EYFS Lead.</a:t>
            </a:r>
          </a:p>
        </p:txBody>
      </p:sp>
      <p:sp>
        <p:nvSpPr>
          <p:cNvPr id="5" name="TextBox 4">
            <a:extLst>
              <a:ext uri="{FF2B5EF4-FFF2-40B4-BE49-F238E27FC236}">
                <a16:creationId xmlns:a16="http://schemas.microsoft.com/office/drawing/2014/main" id="{0D48917B-65D5-43BC-A3AC-5B7E321B9DD3}"/>
              </a:ext>
            </a:extLst>
          </p:cNvPr>
          <p:cNvSpPr txBox="1"/>
          <p:nvPr/>
        </p:nvSpPr>
        <p:spPr>
          <a:xfrm>
            <a:off x="3147390" y="5207967"/>
            <a:ext cx="3193775" cy="1323439"/>
          </a:xfrm>
          <a:prstGeom prst="rect">
            <a:avLst/>
          </a:prstGeom>
          <a:noFill/>
        </p:spPr>
        <p:txBody>
          <a:bodyPr wrap="square" rtlCol="0">
            <a:spAutoFit/>
          </a:bodyPr>
          <a:lstStyle/>
          <a:p>
            <a:r>
              <a:rPr lang="en-GB" sz="2000" b="1" u="sng" dirty="0">
                <a:latin typeface="Letterjoin-Air No-Lead 48" panose="02000805000000020003" pitchFamily="50" charset="0"/>
              </a:rPr>
              <a:t>Mrs Woodward </a:t>
            </a:r>
            <a:r>
              <a:rPr lang="en-GB" sz="2000" dirty="0">
                <a:latin typeface="Letterjoin-Air No-Lead 48" panose="02000805000000020003" pitchFamily="50" charset="0"/>
              </a:rPr>
              <a:t>Fireflies Class Teacher. (Monday – Wednesday)</a:t>
            </a:r>
          </a:p>
        </p:txBody>
      </p:sp>
      <p:sp>
        <p:nvSpPr>
          <p:cNvPr id="6" name="TextBox 5">
            <a:extLst>
              <a:ext uri="{FF2B5EF4-FFF2-40B4-BE49-F238E27FC236}">
                <a16:creationId xmlns:a16="http://schemas.microsoft.com/office/drawing/2014/main" id="{71364477-7628-4C09-B4F9-23B0B3CA3CB7}"/>
              </a:ext>
            </a:extLst>
          </p:cNvPr>
          <p:cNvSpPr txBox="1"/>
          <p:nvPr/>
        </p:nvSpPr>
        <p:spPr>
          <a:xfrm>
            <a:off x="5989981" y="5207966"/>
            <a:ext cx="3193775" cy="1323439"/>
          </a:xfrm>
          <a:prstGeom prst="rect">
            <a:avLst/>
          </a:prstGeom>
          <a:noFill/>
        </p:spPr>
        <p:txBody>
          <a:bodyPr wrap="square" rtlCol="0">
            <a:spAutoFit/>
          </a:bodyPr>
          <a:lstStyle/>
          <a:p>
            <a:r>
              <a:rPr lang="en-GB" sz="2000" b="1" u="sng" dirty="0">
                <a:latin typeface="Letterjoin-Air No-Lead 48" panose="02000805000000020003" pitchFamily="50" charset="0"/>
              </a:rPr>
              <a:t>Mrs Scarborough </a:t>
            </a:r>
            <a:r>
              <a:rPr lang="en-GB" sz="2000" dirty="0">
                <a:latin typeface="Letterjoin-Air No-Lead 48" panose="02000805000000020003" pitchFamily="50" charset="0"/>
              </a:rPr>
              <a:t>Fireflies Class Teacher. (Thursday-Friday)</a:t>
            </a:r>
          </a:p>
        </p:txBody>
      </p:sp>
      <p:sp>
        <p:nvSpPr>
          <p:cNvPr id="7" name="TextBox 6">
            <a:extLst>
              <a:ext uri="{FF2B5EF4-FFF2-40B4-BE49-F238E27FC236}">
                <a16:creationId xmlns:a16="http://schemas.microsoft.com/office/drawing/2014/main" id="{174DC664-A943-433A-AB33-D8C2D865FED0}"/>
              </a:ext>
            </a:extLst>
          </p:cNvPr>
          <p:cNvSpPr txBox="1"/>
          <p:nvPr/>
        </p:nvSpPr>
        <p:spPr>
          <a:xfrm>
            <a:off x="9183756" y="5199604"/>
            <a:ext cx="3193775" cy="1015663"/>
          </a:xfrm>
          <a:prstGeom prst="rect">
            <a:avLst/>
          </a:prstGeom>
          <a:noFill/>
        </p:spPr>
        <p:txBody>
          <a:bodyPr wrap="square" rtlCol="0">
            <a:spAutoFit/>
          </a:bodyPr>
          <a:lstStyle/>
          <a:p>
            <a:r>
              <a:rPr lang="en-GB" sz="2000" b="1" u="sng" dirty="0">
                <a:latin typeface="Letterjoin-Air No-Lead 48" panose="02000805000000020003" pitchFamily="50" charset="0"/>
              </a:rPr>
              <a:t>Mrs Sharpe </a:t>
            </a:r>
            <a:r>
              <a:rPr lang="en-GB" sz="2000" dirty="0">
                <a:latin typeface="Letterjoin-Air No-Lead 48" panose="02000805000000020003" pitchFamily="50" charset="0"/>
              </a:rPr>
              <a:t>Crickets Class Teacher. </a:t>
            </a:r>
          </a:p>
        </p:txBody>
      </p:sp>
      <p:pic>
        <p:nvPicPr>
          <p:cNvPr id="8" name="Picture 7" descr="Image preview">
            <a:extLst>
              <a:ext uri="{FF2B5EF4-FFF2-40B4-BE49-F238E27FC236}">
                <a16:creationId xmlns:a16="http://schemas.microsoft.com/office/drawing/2014/main" id="{B29FB1C7-1F9A-439B-8D90-D85CF7F8BA0D}"/>
              </a:ext>
            </a:extLst>
          </p:cNvPr>
          <p:cNvPicPr/>
          <p:nvPr/>
        </p:nvPicPr>
        <p:blipFill rotWithShape="1">
          <a:blip r:embed="rId2">
            <a:extLst>
              <a:ext uri="{28A0092B-C50C-407E-A947-70E740481C1C}">
                <a14:useLocalDpi xmlns:a14="http://schemas.microsoft.com/office/drawing/2010/main" val="0"/>
              </a:ext>
            </a:extLst>
          </a:blip>
          <a:srcRect l="18659" t="7878" r="10698" b="8398"/>
          <a:stretch/>
        </p:blipFill>
        <p:spPr bwMode="auto">
          <a:xfrm rot="5400000">
            <a:off x="354750" y="2740140"/>
            <a:ext cx="2299212" cy="2000611"/>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6C6FF97E-81EF-4B21-B6B9-C798F4154E4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277529" y="2590840"/>
            <a:ext cx="2119341" cy="2292626"/>
          </a:xfrm>
          <a:prstGeom prst="rect">
            <a:avLst/>
          </a:prstGeom>
        </p:spPr>
      </p:pic>
      <p:pic>
        <p:nvPicPr>
          <p:cNvPr id="10" name="Picture 9">
            <a:extLst>
              <a:ext uri="{FF2B5EF4-FFF2-40B4-BE49-F238E27FC236}">
                <a16:creationId xmlns:a16="http://schemas.microsoft.com/office/drawing/2014/main" id="{E579D240-4DF9-4D4C-9859-548AC3FBDC1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25398" y="2597427"/>
            <a:ext cx="2000612" cy="2292625"/>
          </a:xfrm>
          <a:prstGeom prst="rect">
            <a:avLst/>
          </a:prstGeom>
        </p:spPr>
      </p:pic>
      <p:pic>
        <p:nvPicPr>
          <p:cNvPr id="11" name="Picture 10">
            <a:extLst>
              <a:ext uri="{FF2B5EF4-FFF2-40B4-BE49-F238E27FC236}">
                <a16:creationId xmlns:a16="http://schemas.microsoft.com/office/drawing/2014/main" id="{56EEC0FA-5051-49BB-8DA2-5693F9971294}"/>
              </a:ext>
            </a:extLst>
          </p:cNvPr>
          <p:cNvPicPr/>
          <p:nvPr/>
        </p:nvPicPr>
        <p:blipFill rotWithShape="1">
          <a:blip r:embed="rId5" cstate="print">
            <a:extLst>
              <a:ext uri="{28A0092B-C50C-407E-A947-70E740481C1C}">
                <a14:useLocalDpi xmlns:a14="http://schemas.microsoft.com/office/drawing/2010/main" val="0"/>
              </a:ext>
            </a:extLst>
          </a:blip>
          <a:srcRect t="3316" b="17062"/>
          <a:stretch/>
        </p:blipFill>
        <p:spPr bwMode="auto">
          <a:xfrm>
            <a:off x="6297157" y="2590839"/>
            <a:ext cx="2065507" cy="22926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259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1066800" y="642593"/>
            <a:ext cx="10058400" cy="1954833"/>
          </a:xfrm>
        </p:spPr>
        <p:txBody>
          <a:bodyPr>
            <a:normAutofit/>
          </a:bodyPr>
          <a:lstStyle/>
          <a:p>
            <a:pPr algn="ctr"/>
            <a:r>
              <a:rPr lang="en-GB" sz="6000" b="1" u="sng" dirty="0">
                <a:latin typeface="Letterjoin-Air No-Lead 48" panose="02000805000000020003" pitchFamily="50" charset="0"/>
              </a:rPr>
              <a:t>Meet the Team</a:t>
            </a:r>
            <a:br>
              <a:rPr lang="en-GB" sz="6000" b="1" u="sng" dirty="0">
                <a:latin typeface="Letterjoin-Air No-Lead 48" panose="02000805000000020003" pitchFamily="50" charset="0"/>
              </a:rPr>
            </a:br>
            <a:r>
              <a:rPr lang="en-GB" sz="6000" b="1" u="sng" dirty="0">
                <a:latin typeface="Letterjoin-Air No-Lead 48" panose="02000805000000020003" pitchFamily="50" charset="0"/>
              </a:rPr>
              <a:t>Teaching Assistants</a:t>
            </a:r>
          </a:p>
        </p:txBody>
      </p:sp>
      <p:sp>
        <p:nvSpPr>
          <p:cNvPr id="4" name="TextBox 3">
            <a:extLst>
              <a:ext uri="{FF2B5EF4-FFF2-40B4-BE49-F238E27FC236}">
                <a16:creationId xmlns:a16="http://schemas.microsoft.com/office/drawing/2014/main" id="{4464A03D-0CB8-4E4E-BF74-5FFA349E0FBB}"/>
              </a:ext>
            </a:extLst>
          </p:cNvPr>
          <p:cNvSpPr txBox="1"/>
          <p:nvPr/>
        </p:nvSpPr>
        <p:spPr>
          <a:xfrm>
            <a:off x="417442" y="5353742"/>
            <a:ext cx="2020490" cy="400110"/>
          </a:xfrm>
          <a:prstGeom prst="rect">
            <a:avLst/>
          </a:prstGeom>
          <a:noFill/>
        </p:spPr>
        <p:txBody>
          <a:bodyPr wrap="square" rtlCol="0">
            <a:spAutoFit/>
          </a:bodyPr>
          <a:lstStyle/>
          <a:p>
            <a:r>
              <a:rPr lang="en-GB" sz="2000" b="1" u="sng" dirty="0">
                <a:latin typeface="Letterjoin-Air No-Lead 48" panose="02000805000000020003" pitchFamily="50" charset="0"/>
              </a:rPr>
              <a:t>Miss Verity</a:t>
            </a:r>
          </a:p>
        </p:txBody>
      </p:sp>
      <p:pic>
        <p:nvPicPr>
          <p:cNvPr id="12" name="Picture 11">
            <a:extLst>
              <a:ext uri="{FF2B5EF4-FFF2-40B4-BE49-F238E27FC236}">
                <a16:creationId xmlns:a16="http://schemas.microsoft.com/office/drawing/2014/main" id="{8BA57226-DD82-48A4-9087-7385AAAD77D9}"/>
              </a:ext>
            </a:extLst>
          </p:cNvPr>
          <p:cNvPicPr/>
          <p:nvPr/>
        </p:nvPicPr>
        <p:blipFill rotWithShape="1">
          <a:blip r:embed="rId2" cstate="print">
            <a:extLst>
              <a:ext uri="{28A0092B-C50C-407E-A947-70E740481C1C}">
                <a14:useLocalDpi xmlns:a14="http://schemas.microsoft.com/office/drawing/2010/main" val="0"/>
              </a:ext>
            </a:extLst>
          </a:blip>
          <a:srcRect l="28188" t="26409" r="7379" b="30547"/>
          <a:stretch/>
        </p:blipFill>
        <p:spPr bwMode="auto">
          <a:xfrm>
            <a:off x="437319" y="2736438"/>
            <a:ext cx="2000612" cy="2292626"/>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FE93F4D8-7FE6-49E6-85C3-E6F3AADE25D2}"/>
              </a:ext>
            </a:extLst>
          </p:cNvPr>
          <p:cNvPicPr/>
          <p:nvPr/>
        </p:nvPicPr>
        <p:blipFill rotWithShape="1">
          <a:blip r:embed="rId3" cstate="print">
            <a:extLst>
              <a:ext uri="{28A0092B-C50C-407E-A947-70E740481C1C}">
                <a14:useLocalDpi xmlns:a14="http://schemas.microsoft.com/office/drawing/2010/main" val="0"/>
              </a:ext>
            </a:extLst>
          </a:blip>
          <a:srcRect l="5316" t="7232" r="5348" b="5916"/>
          <a:stretch/>
        </p:blipFill>
        <p:spPr bwMode="auto">
          <a:xfrm>
            <a:off x="3260032" y="2736438"/>
            <a:ext cx="2000612" cy="2292626"/>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40795D38-E58D-4A9C-BD05-5EDF8C56673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124588" y="2703172"/>
            <a:ext cx="2000612" cy="2325892"/>
          </a:xfrm>
          <a:prstGeom prst="rect">
            <a:avLst/>
          </a:prstGeom>
        </p:spPr>
      </p:pic>
      <p:pic>
        <p:nvPicPr>
          <p:cNvPr id="15" name="Picture 14">
            <a:extLst>
              <a:ext uri="{FF2B5EF4-FFF2-40B4-BE49-F238E27FC236}">
                <a16:creationId xmlns:a16="http://schemas.microsoft.com/office/drawing/2014/main" id="{DD78D537-9C47-49FC-9ED6-3E5922E9CC9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302111" y="2703172"/>
            <a:ext cx="2000612" cy="2292626"/>
          </a:xfrm>
          <a:prstGeom prst="rect">
            <a:avLst/>
          </a:prstGeom>
        </p:spPr>
      </p:pic>
      <p:sp>
        <p:nvSpPr>
          <p:cNvPr id="16" name="TextBox 15">
            <a:extLst>
              <a:ext uri="{FF2B5EF4-FFF2-40B4-BE49-F238E27FC236}">
                <a16:creationId xmlns:a16="http://schemas.microsoft.com/office/drawing/2014/main" id="{8833CA0B-24C7-48F5-AE54-2286CA4083FF}"/>
              </a:ext>
            </a:extLst>
          </p:cNvPr>
          <p:cNvSpPr txBox="1"/>
          <p:nvPr/>
        </p:nvSpPr>
        <p:spPr>
          <a:xfrm>
            <a:off x="3260032" y="5353742"/>
            <a:ext cx="2020490" cy="400110"/>
          </a:xfrm>
          <a:prstGeom prst="rect">
            <a:avLst/>
          </a:prstGeom>
          <a:noFill/>
        </p:spPr>
        <p:txBody>
          <a:bodyPr wrap="square" rtlCol="0">
            <a:spAutoFit/>
          </a:bodyPr>
          <a:lstStyle/>
          <a:p>
            <a:r>
              <a:rPr lang="en-GB" sz="2000" b="1" u="sng" dirty="0">
                <a:latin typeface="Letterjoin-Air No-Lead 48" panose="02000805000000020003" pitchFamily="50" charset="0"/>
              </a:rPr>
              <a:t>Miss Hill</a:t>
            </a:r>
          </a:p>
        </p:txBody>
      </p:sp>
      <p:sp>
        <p:nvSpPr>
          <p:cNvPr id="17" name="TextBox 16">
            <a:extLst>
              <a:ext uri="{FF2B5EF4-FFF2-40B4-BE49-F238E27FC236}">
                <a16:creationId xmlns:a16="http://schemas.microsoft.com/office/drawing/2014/main" id="{6479AB71-EFBF-42F6-8F7A-8BE664F71904}"/>
              </a:ext>
            </a:extLst>
          </p:cNvPr>
          <p:cNvSpPr txBox="1"/>
          <p:nvPr/>
        </p:nvSpPr>
        <p:spPr>
          <a:xfrm>
            <a:off x="6116580" y="5353742"/>
            <a:ext cx="2570922" cy="400110"/>
          </a:xfrm>
          <a:prstGeom prst="rect">
            <a:avLst/>
          </a:prstGeom>
          <a:noFill/>
        </p:spPr>
        <p:txBody>
          <a:bodyPr wrap="square" rtlCol="0">
            <a:spAutoFit/>
          </a:bodyPr>
          <a:lstStyle/>
          <a:p>
            <a:r>
              <a:rPr lang="en-GB" sz="2000" b="1" u="sng" dirty="0">
                <a:latin typeface="Letterjoin-Air No-Lead 48" panose="02000805000000020003" pitchFamily="50" charset="0"/>
              </a:rPr>
              <a:t>Mrs Whitmore</a:t>
            </a:r>
          </a:p>
        </p:txBody>
      </p:sp>
      <p:sp>
        <p:nvSpPr>
          <p:cNvPr id="18" name="TextBox 17">
            <a:extLst>
              <a:ext uri="{FF2B5EF4-FFF2-40B4-BE49-F238E27FC236}">
                <a16:creationId xmlns:a16="http://schemas.microsoft.com/office/drawing/2014/main" id="{90881BD0-D4ED-4278-81AD-AF070CA53FDB}"/>
              </a:ext>
            </a:extLst>
          </p:cNvPr>
          <p:cNvSpPr txBox="1"/>
          <p:nvPr/>
        </p:nvSpPr>
        <p:spPr>
          <a:xfrm>
            <a:off x="8873033" y="5340354"/>
            <a:ext cx="3120184" cy="400110"/>
          </a:xfrm>
          <a:prstGeom prst="rect">
            <a:avLst/>
          </a:prstGeom>
          <a:noFill/>
        </p:spPr>
        <p:txBody>
          <a:bodyPr wrap="square" rtlCol="0">
            <a:spAutoFit/>
          </a:bodyPr>
          <a:lstStyle/>
          <a:p>
            <a:r>
              <a:rPr lang="en-GB" sz="2000" b="1" u="sng" dirty="0">
                <a:latin typeface="Letterjoin-Air No-Lead 48" panose="02000805000000020003" pitchFamily="50" charset="0"/>
              </a:rPr>
              <a:t>Mrs Richardson</a:t>
            </a:r>
          </a:p>
        </p:txBody>
      </p:sp>
    </p:spTree>
    <p:extLst>
      <p:ext uri="{BB962C8B-B14F-4D97-AF65-F5344CB8AC3E}">
        <p14:creationId xmlns:p14="http://schemas.microsoft.com/office/powerpoint/2010/main" val="329408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1066800" y="642594"/>
            <a:ext cx="10058400" cy="1371600"/>
          </a:xfrm>
        </p:spPr>
        <p:txBody>
          <a:bodyPr>
            <a:normAutofit/>
          </a:bodyPr>
          <a:lstStyle/>
          <a:p>
            <a:pPr algn="ctr"/>
            <a:r>
              <a:rPr lang="en-GB" sz="6000" b="1" u="sng" dirty="0">
                <a:latin typeface="Letterjoin-Air No-Lead 48" panose="02000805000000020003" pitchFamily="50" charset="0"/>
              </a:rPr>
              <a:t>What is EYFS?</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1582608"/>
            <a:ext cx="11839729" cy="5262979"/>
          </a:xfrm>
          <a:prstGeom prst="rect">
            <a:avLst/>
          </a:prstGeom>
          <a:noFill/>
        </p:spPr>
        <p:txBody>
          <a:bodyPr wrap="square" rtlCol="0">
            <a:spAutoFit/>
          </a:bodyPr>
          <a:lstStyle/>
          <a:p>
            <a:r>
              <a:rPr lang="en-GB" sz="2800" b="1" dirty="0">
                <a:latin typeface="Letterjoin-Air No-Lead 48" panose="02000805000000020003" pitchFamily="50" charset="0"/>
              </a:rPr>
              <a:t>Early Years Foundation Stage</a:t>
            </a:r>
          </a:p>
          <a:p>
            <a:r>
              <a:rPr lang="en-GB" sz="2800" b="1" dirty="0">
                <a:latin typeface="Letterjoin-Air No-Lead 48" panose="02000805000000020003" pitchFamily="50" charset="0"/>
              </a:rPr>
              <a:t>			Prime Areas – Communication and 														  Language</a:t>
            </a:r>
          </a:p>
          <a:p>
            <a:r>
              <a:rPr lang="en-GB" sz="2800" b="1" dirty="0">
                <a:latin typeface="Letterjoin-Air No-Lead 48" panose="02000805000000020003" pitchFamily="50" charset="0"/>
              </a:rPr>
              <a:t>                 - Physical Development</a:t>
            </a:r>
          </a:p>
          <a:p>
            <a:r>
              <a:rPr lang="en-GB" sz="2800" b="1" dirty="0">
                <a:latin typeface="Letterjoin-Air No-Lead 48" panose="02000805000000020003" pitchFamily="50" charset="0"/>
              </a:rPr>
              <a:t>                 - Personal, Social, Emotional  											Development  </a:t>
            </a:r>
          </a:p>
          <a:p>
            <a:r>
              <a:rPr lang="en-GB" sz="2800" b="1" dirty="0">
                <a:latin typeface="Letterjoin-Air No-Lead 48" panose="02000805000000020003" pitchFamily="50" charset="0"/>
              </a:rPr>
              <a:t>			Specific Areas – Literacy</a:t>
            </a:r>
          </a:p>
          <a:p>
            <a:r>
              <a:rPr lang="en-GB" sz="2800" b="1" dirty="0">
                <a:latin typeface="Letterjoin-Air No-Lead 48" panose="02000805000000020003" pitchFamily="50" charset="0"/>
              </a:rPr>
              <a:t>										 - Maths</a:t>
            </a:r>
          </a:p>
          <a:p>
            <a:r>
              <a:rPr lang="en-GB" sz="2800" b="1" dirty="0">
                <a:latin typeface="Letterjoin-Air No-Lead 48" panose="02000805000000020003" pitchFamily="50" charset="0"/>
              </a:rPr>
              <a:t>										 - Understanding the World</a:t>
            </a:r>
          </a:p>
          <a:p>
            <a:r>
              <a:rPr lang="en-GB" sz="2800" b="1" dirty="0">
                <a:latin typeface="Letterjoin-Air No-Lead 48" panose="02000805000000020003" pitchFamily="50" charset="0"/>
              </a:rPr>
              <a:t>										 - Expressive Art and Design</a:t>
            </a:r>
          </a:p>
          <a:p>
            <a:r>
              <a:rPr lang="en-GB" sz="2800" b="1" dirty="0">
                <a:latin typeface="Letterjoin-Air No-Lead 48" panose="02000805000000020003" pitchFamily="50" charset="0"/>
              </a:rPr>
              <a:t>Early Learning Goals</a:t>
            </a:r>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2368184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1066800" y="642594"/>
            <a:ext cx="10058400" cy="1371600"/>
          </a:xfrm>
        </p:spPr>
        <p:txBody>
          <a:bodyPr>
            <a:normAutofit fontScale="90000"/>
          </a:bodyPr>
          <a:lstStyle/>
          <a:p>
            <a:pPr algn="ctr"/>
            <a:r>
              <a:rPr lang="en-GB" sz="6000" b="1" u="sng" dirty="0">
                <a:latin typeface="Letterjoin-Air No-Lead 48" panose="02000805000000020003" pitchFamily="50" charset="0"/>
              </a:rPr>
              <a:t>Communication &amp; Language</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2226229"/>
            <a:ext cx="11839729" cy="6863417"/>
          </a:xfrm>
          <a:prstGeom prst="rect">
            <a:avLst/>
          </a:prstGeom>
          <a:noFill/>
        </p:spPr>
        <p:txBody>
          <a:bodyPr wrap="square" rtlCol="0">
            <a:spAutoFit/>
          </a:bodyPr>
          <a:lstStyle/>
          <a:p>
            <a:r>
              <a:rPr lang="en-GB" b="1" u="sng" dirty="0">
                <a:latin typeface="Letterjoin-Air No-Lead 48" panose="02000805000000020003" pitchFamily="50" charset="0"/>
              </a:rPr>
              <a:t>Listening, attention and understanding: </a:t>
            </a:r>
            <a:r>
              <a:rPr lang="en-GB" dirty="0">
                <a:latin typeface="Letterjoin-Air No-Lead 48" panose="02000805000000020003" pitchFamily="50" charset="0"/>
              </a:rPr>
              <a:t>Listen attentively and respond to what they hear with relevant questions, comments and actions when being read to and during whole class discussions and small group interactions. Make comments about what they have heard and ask questions to clarify their understanding. Hold conversation when engaged in back and forth exchanges with their teacher and peers.</a:t>
            </a:r>
          </a:p>
          <a:p>
            <a:endParaRPr lang="en-GB" dirty="0">
              <a:latin typeface="Letterjoin-Air No-Lead 48" panose="02000805000000020003" pitchFamily="50" charset="0"/>
            </a:endParaRPr>
          </a:p>
          <a:p>
            <a:r>
              <a:rPr lang="en-GB" b="1" u="sng" dirty="0">
                <a:latin typeface="Letterjoin-Air No-Lead 48" panose="02000805000000020003" pitchFamily="50" charset="0"/>
              </a:rPr>
              <a:t>Speaking: </a:t>
            </a:r>
            <a:r>
              <a:rPr lang="en-GB" dirty="0">
                <a:latin typeface="Letterjoin-Air No-Lead 48" panose="02000805000000020003" pitchFamily="50" charset="0"/>
              </a:rPr>
              <a:t>Participate in small group, class and one-to-one discussions, offering their own ideas, using recently introduced vocabulary. Offer explanations for why things happen, making use of recently introduced vocabulary from stories, non-fiction, rhymes and poems when appropriate. Express their ideas and feelings about their experiences using full sentences, including use of past, present and future tenses and making use of conjunctions, with modelling and support from their teacher. </a:t>
            </a:r>
          </a:p>
          <a:p>
            <a:endParaRPr lang="en-GB" dirty="0">
              <a:latin typeface="Letterjoin-Air No-Lead 48" panose="02000805000000020003" pitchFamily="50" charset="0"/>
            </a:endParaRPr>
          </a:p>
          <a:p>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101160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a:bodyPr>
          <a:lstStyle/>
          <a:p>
            <a:pPr algn="ctr"/>
            <a:r>
              <a:rPr lang="en-GB" sz="6000" b="1" u="sng" dirty="0">
                <a:latin typeface="Letterjoin-Air No-Lead 48" panose="02000805000000020003" pitchFamily="50" charset="0"/>
              </a:rPr>
              <a:t>Physical Development</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1736128"/>
            <a:ext cx="11839729" cy="6032421"/>
          </a:xfrm>
          <a:prstGeom prst="rect">
            <a:avLst/>
          </a:prstGeom>
          <a:noFill/>
        </p:spPr>
        <p:txBody>
          <a:bodyPr wrap="square" rtlCol="0">
            <a:spAutoFit/>
          </a:bodyPr>
          <a:lstStyle/>
          <a:p>
            <a:r>
              <a:rPr lang="en-GB" b="1" u="sng" dirty="0">
                <a:latin typeface="Letterjoin-Air No-Lead 48" panose="02000805000000020003" pitchFamily="50" charset="0"/>
              </a:rPr>
              <a:t>Gross Motor Skills: </a:t>
            </a:r>
            <a:r>
              <a:rPr lang="en-GB" dirty="0">
                <a:latin typeface="Letterjoin-Air No-Lead 48" panose="02000805000000020003" pitchFamily="50" charset="0"/>
              </a:rPr>
              <a:t>Negotiate space and obstacles safely, with consideration for themselves and others. Demonstrates strength, balance and coordination when playing. Move energetically, such as running, jumping, dancing, hopping, skipping and climbing.</a:t>
            </a:r>
          </a:p>
          <a:p>
            <a:endParaRPr lang="en-GB" dirty="0">
              <a:latin typeface="Letterjoin-Air No-Lead 48" panose="02000805000000020003" pitchFamily="50" charset="0"/>
            </a:endParaRPr>
          </a:p>
          <a:p>
            <a:endParaRPr lang="en-GB" dirty="0">
              <a:latin typeface="Letterjoin-Air No-Lead 48" panose="02000805000000020003" pitchFamily="50" charset="0"/>
            </a:endParaRPr>
          </a:p>
          <a:p>
            <a:r>
              <a:rPr lang="en-GB" b="1" u="sng" dirty="0">
                <a:latin typeface="Letterjoin-Air No-Lead 48" panose="02000805000000020003" pitchFamily="50" charset="0"/>
              </a:rPr>
              <a:t>Fine Motor Skills</a:t>
            </a:r>
            <a:r>
              <a:rPr lang="en-GB" b="1" dirty="0">
                <a:latin typeface="Letterjoin-Air No-Lead 48" panose="02000805000000020003" pitchFamily="50" charset="0"/>
              </a:rPr>
              <a:t>:  </a:t>
            </a:r>
            <a:r>
              <a:rPr lang="en-GB" dirty="0">
                <a:latin typeface="Letterjoin-Air No-Lead 48" panose="02000805000000020003" pitchFamily="50" charset="0"/>
              </a:rPr>
              <a:t>Hold a pencil effectively in preparation for fluent writing – using the tripod grip in almost all cases. Use a range of small tools, including scissors, paint brushes and cutlery. Begin to show accuracy and care when drawing.</a:t>
            </a:r>
          </a:p>
          <a:p>
            <a:endParaRPr lang="en-GB" dirty="0">
              <a:latin typeface="Letterjoin-Air No-Lead 48" panose="02000805000000020003" pitchFamily="50" charset="0"/>
            </a:endParaRPr>
          </a:p>
          <a:p>
            <a:endParaRPr lang="en-GB" dirty="0">
              <a:latin typeface="Letterjoin-Air No-Lead 48" panose="02000805000000020003" pitchFamily="50" charset="0"/>
            </a:endParaRPr>
          </a:p>
          <a:p>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22673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9C9E4-BB6A-4C14-8D67-41FA0F4F1022}"/>
              </a:ext>
            </a:extLst>
          </p:cNvPr>
          <p:cNvSpPr>
            <a:spLocks noGrp="1"/>
          </p:cNvSpPr>
          <p:nvPr>
            <p:ph type="title"/>
          </p:nvPr>
        </p:nvSpPr>
        <p:spPr>
          <a:xfrm>
            <a:off x="861391" y="457064"/>
            <a:ext cx="10793896" cy="1371600"/>
          </a:xfrm>
        </p:spPr>
        <p:txBody>
          <a:bodyPr>
            <a:normAutofit fontScale="90000"/>
          </a:bodyPr>
          <a:lstStyle/>
          <a:p>
            <a:pPr algn="ctr"/>
            <a:r>
              <a:rPr lang="en-GB" sz="6000" b="1" u="sng" dirty="0">
                <a:latin typeface="Letterjoin-Air No-Lead 48" panose="02000805000000020003" pitchFamily="50" charset="0"/>
              </a:rPr>
              <a:t>Personal, Social, Emotional Development</a:t>
            </a:r>
          </a:p>
        </p:txBody>
      </p:sp>
      <p:sp>
        <p:nvSpPr>
          <p:cNvPr id="4" name="TextBox 3">
            <a:extLst>
              <a:ext uri="{FF2B5EF4-FFF2-40B4-BE49-F238E27FC236}">
                <a16:creationId xmlns:a16="http://schemas.microsoft.com/office/drawing/2014/main" id="{4464A03D-0CB8-4E4E-BF74-5FFA349E0FBB}"/>
              </a:ext>
            </a:extLst>
          </p:cNvPr>
          <p:cNvSpPr txBox="1"/>
          <p:nvPr/>
        </p:nvSpPr>
        <p:spPr>
          <a:xfrm>
            <a:off x="176135" y="1736128"/>
            <a:ext cx="11839729" cy="7971413"/>
          </a:xfrm>
          <a:prstGeom prst="rect">
            <a:avLst/>
          </a:prstGeom>
          <a:noFill/>
        </p:spPr>
        <p:txBody>
          <a:bodyPr wrap="square" rtlCol="0">
            <a:spAutoFit/>
          </a:bodyPr>
          <a:lstStyle/>
          <a:p>
            <a:r>
              <a:rPr lang="en-GB" b="1" u="sng" dirty="0">
                <a:latin typeface="Letterjoin-Air No-Lead 48" panose="02000805000000020003" pitchFamily="50" charset="0"/>
              </a:rPr>
              <a:t>Self regulation: </a:t>
            </a:r>
            <a:r>
              <a:rPr lang="en-GB" dirty="0">
                <a:latin typeface="Letterjoin-Air No-Lead 48" panose="02000805000000020003" pitchFamily="50" charset="0"/>
              </a:rPr>
              <a:t>Show an understanding of their own feelings and those of others, and begin to regulate their behaviour accordingly. Set and work towards simple goals, being able to wait for what they want and control their immediate impulses when appropriate. Give focused attention to what the teacher says, responding appropriately even when engaged in activity, and show an ability to follow instructions involving several ideas and actions. </a:t>
            </a:r>
          </a:p>
          <a:p>
            <a:endParaRPr lang="en-GB" dirty="0">
              <a:latin typeface="Letterjoin-Air No-Lead 48" panose="02000805000000020003" pitchFamily="50" charset="0"/>
            </a:endParaRPr>
          </a:p>
          <a:p>
            <a:r>
              <a:rPr lang="en-GB" b="1" u="sng" dirty="0">
                <a:latin typeface="Letterjoin-Air No-Lead 48" panose="02000805000000020003" pitchFamily="50" charset="0"/>
              </a:rPr>
              <a:t>Managing Self: </a:t>
            </a:r>
            <a:r>
              <a:rPr lang="en-GB" dirty="0">
                <a:latin typeface="Letterjoin-Air No-Lead 48" panose="02000805000000020003" pitchFamily="50" charset="0"/>
              </a:rPr>
              <a:t>Be confident to try new activities and show independence, resilience, and perseverance in the face of challenge. Explain the reasons for rules, knows right from wrong and tries to behave accordingly. Manage their own basic hygiene and personal needs, including dressing, going to the toilet and understanding the importance of healthy food choices. </a:t>
            </a:r>
          </a:p>
          <a:p>
            <a:endParaRPr lang="en-GB" dirty="0">
              <a:latin typeface="Letterjoin-Air No-Lead 48" panose="02000805000000020003" pitchFamily="50" charset="0"/>
            </a:endParaRPr>
          </a:p>
          <a:p>
            <a:r>
              <a:rPr lang="en-GB" b="1" u="sng" dirty="0">
                <a:latin typeface="Letterjoin-Air No-Lead 48" panose="02000805000000020003" pitchFamily="50" charset="0"/>
              </a:rPr>
              <a:t>Building Relationships: </a:t>
            </a:r>
            <a:r>
              <a:rPr lang="en-GB" dirty="0">
                <a:latin typeface="Letterjoin-Air No-Lead 48" panose="02000805000000020003" pitchFamily="50" charset="0"/>
              </a:rPr>
              <a:t>Work and play cooperatively and take turns with others. Form positive attachments to adults and friendships with peers, Show sensitivity to their own and to others needs. </a:t>
            </a:r>
          </a:p>
          <a:p>
            <a:endParaRPr lang="en-GB" dirty="0">
              <a:latin typeface="Letterjoin-Air No-Lead 48" panose="02000805000000020003" pitchFamily="50" charset="0"/>
            </a:endParaRPr>
          </a:p>
          <a:p>
            <a:endParaRPr lang="en-GB" dirty="0">
              <a:latin typeface="Letterjoin-Air No-Lead 48" panose="02000805000000020003" pitchFamily="50" charset="0"/>
            </a:endParaRPr>
          </a:p>
          <a:p>
            <a:endParaRPr lang="en-GB" dirty="0">
              <a:latin typeface="Letterjoin-Air No-Lead 48" panose="02000805000000020003" pitchFamily="50" charset="0"/>
            </a:endParaRPr>
          </a:p>
          <a:p>
            <a:endParaRPr lang="en-GB" dirty="0"/>
          </a:p>
          <a:p>
            <a:endParaRPr lang="en-GB" dirty="0"/>
          </a:p>
          <a:p>
            <a:endParaRPr lang="en-GB" dirty="0"/>
          </a:p>
          <a:p>
            <a:endParaRPr lang="en-GB" dirty="0"/>
          </a:p>
          <a:p>
            <a:endParaRPr lang="en-GB" sz="1600" u="sng" dirty="0"/>
          </a:p>
          <a:p>
            <a:endParaRPr lang="en-GB" dirty="0"/>
          </a:p>
          <a:p>
            <a:endParaRPr lang="en-GB" dirty="0"/>
          </a:p>
          <a:p>
            <a:endParaRPr lang="en-GB" dirty="0"/>
          </a:p>
          <a:p>
            <a:r>
              <a:rPr lang="en-GB" sz="2800" b="1" dirty="0">
                <a:latin typeface="Letterjoin-Air No-Lead 48" panose="02000805000000020003" pitchFamily="50" charset="0"/>
              </a:rPr>
              <a:t>                                                              </a:t>
            </a:r>
            <a:endParaRPr lang="en-GB" sz="2800" dirty="0">
              <a:latin typeface="Letterjoin-Air No-Lead 48" panose="02000805000000020003" pitchFamily="50" charset="0"/>
            </a:endParaRPr>
          </a:p>
        </p:txBody>
      </p:sp>
    </p:spTree>
    <p:extLst>
      <p:ext uri="{BB962C8B-B14F-4D97-AF65-F5344CB8AC3E}">
        <p14:creationId xmlns:p14="http://schemas.microsoft.com/office/powerpoint/2010/main" val="3189191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843</TotalTime>
  <Words>2837</Words>
  <Application>Microsoft Office PowerPoint</Application>
  <PresentationFormat>Widescreen</PresentationFormat>
  <Paragraphs>342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Century Gothic</vt:lpstr>
      <vt:lpstr>Letter-join No-Lead 48</vt:lpstr>
      <vt:lpstr>Letterjoin-Air No-Lead 48</vt:lpstr>
      <vt:lpstr>Savon</vt:lpstr>
      <vt:lpstr>Welcome to our EYFS parent meeting! Please put your microphones on mute.  Please note that this meeting is being recorded. If you would prefer not to be part of the recording, please turn your camera off.   If the meeting runs over 40 minutes, please sign back in using the same code and password.  </vt:lpstr>
      <vt:lpstr>New Parent Meeting </vt:lpstr>
      <vt:lpstr>Diary Dates </vt:lpstr>
      <vt:lpstr>Meet the Team Teachers</vt:lpstr>
      <vt:lpstr>Meet the Team Teaching Assistants</vt:lpstr>
      <vt:lpstr>What is EYFS?</vt:lpstr>
      <vt:lpstr>Communication &amp; Language</vt:lpstr>
      <vt:lpstr>Physical Development</vt:lpstr>
      <vt:lpstr>Personal, Social, Emotional Development</vt:lpstr>
      <vt:lpstr>Literacy</vt:lpstr>
      <vt:lpstr>Mathematics</vt:lpstr>
      <vt:lpstr>Understanding the World</vt:lpstr>
      <vt:lpstr>Expressive Arts and Design</vt:lpstr>
      <vt:lpstr>Characteristics of Effective Teaching and Learning</vt:lpstr>
      <vt:lpstr>Our Approach</vt:lpstr>
      <vt:lpstr>Baseline</vt:lpstr>
      <vt:lpstr>RE</vt:lpstr>
      <vt:lpstr>Lunches &amp; snacktime</vt:lpstr>
      <vt:lpstr>Behaviour</vt:lpstr>
      <vt:lpstr>Homework and Reading Books</vt:lpstr>
      <vt:lpstr>Other Useful Information</vt:lpstr>
      <vt:lpstr>Accidents happen!</vt:lpstr>
      <vt:lpstr>Preparing your child for the first day</vt:lpstr>
      <vt:lpstr>PTFA</vt:lpstr>
      <vt:lpstr>Breakfast Club and After School Club</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Parent Meeting</dc:title>
  <dc:creator>Lauren Mcmanus</dc:creator>
  <cp:lastModifiedBy>Lauren Mcmanus</cp:lastModifiedBy>
  <cp:revision>50</cp:revision>
  <dcterms:created xsi:type="dcterms:W3CDTF">2021-03-23T14:45:28Z</dcterms:created>
  <dcterms:modified xsi:type="dcterms:W3CDTF">2021-06-16T14:00:39Z</dcterms:modified>
</cp:coreProperties>
</file>