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F10A1F-0F1B-97C9-5195-04EF41175435}" v="15" dt="2024-09-12T07:22:25.3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375" autoAdjust="0"/>
  </p:normalViewPr>
  <p:slideViewPr>
    <p:cSldViewPr snapToGrid="0">
      <p:cViewPr varScale="1">
        <p:scale>
          <a:sx n="57" d="100"/>
          <a:sy n="57" d="100"/>
        </p:scale>
        <p:origin x="12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THOM" userId="S::rebecca.thom@kingsbridgeprimary.org.uk::9fb0b391-3770-44ed-a55d-11c83205b94d" providerId="AD" clId="Web-{B0F10A1F-0F1B-97C9-5195-04EF41175435}"/>
    <pc:docChg chg="modSld">
      <pc:chgData name="Rebecca THOM" userId="S::rebecca.thom@kingsbridgeprimary.org.uk::9fb0b391-3770-44ed-a55d-11c83205b94d" providerId="AD" clId="Web-{B0F10A1F-0F1B-97C9-5195-04EF41175435}" dt="2024-09-12T07:22:25.343" v="10" actId="20577"/>
      <pc:docMkLst>
        <pc:docMk/>
      </pc:docMkLst>
      <pc:sldChg chg="modSp">
        <pc:chgData name="Rebecca THOM" userId="S::rebecca.thom@kingsbridgeprimary.org.uk::9fb0b391-3770-44ed-a55d-11c83205b94d" providerId="AD" clId="Web-{B0F10A1F-0F1B-97C9-5195-04EF41175435}" dt="2024-09-12T07:21:30.919" v="0" actId="20577"/>
        <pc:sldMkLst>
          <pc:docMk/>
          <pc:sldMk cId="4083566967" sldId="256"/>
        </pc:sldMkLst>
        <pc:spChg chg="mod">
          <ac:chgData name="Rebecca THOM" userId="S::rebecca.thom@kingsbridgeprimary.org.uk::9fb0b391-3770-44ed-a55d-11c83205b94d" providerId="AD" clId="Web-{B0F10A1F-0F1B-97C9-5195-04EF41175435}" dt="2024-09-12T07:21:30.919" v="0" actId="20577"/>
          <ac:spMkLst>
            <pc:docMk/>
            <pc:sldMk cId="4083566967" sldId="256"/>
            <ac:spMk id="2" creationId="{700922D6-72D1-B1B7-70D8-5EF4E6B327A6}"/>
          </ac:spMkLst>
        </pc:spChg>
      </pc:sldChg>
      <pc:sldChg chg="modSp">
        <pc:chgData name="Rebecca THOM" userId="S::rebecca.thom@kingsbridgeprimary.org.uk::9fb0b391-3770-44ed-a55d-11c83205b94d" providerId="AD" clId="Web-{B0F10A1F-0F1B-97C9-5195-04EF41175435}" dt="2024-09-12T07:22:12.561" v="8" actId="20577"/>
        <pc:sldMkLst>
          <pc:docMk/>
          <pc:sldMk cId="101341074" sldId="258"/>
        </pc:sldMkLst>
        <pc:spChg chg="mod">
          <ac:chgData name="Rebecca THOM" userId="S::rebecca.thom@kingsbridgeprimary.org.uk::9fb0b391-3770-44ed-a55d-11c83205b94d" providerId="AD" clId="Web-{B0F10A1F-0F1B-97C9-5195-04EF41175435}" dt="2024-09-12T07:22:12.561" v="8" actId="20577"/>
          <ac:spMkLst>
            <pc:docMk/>
            <pc:sldMk cId="101341074" sldId="258"/>
            <ac:spMk id="3" creationId="{F35727E7-88D6-7705-0D96-9F13A7C4EE18}"/>
          </ac:spMkLst>
        </pc:spChg>
      </pc:sldChg>
      <pc:sldChg chg="modSp">
        <pc:chgData name="Rebecca THOM" userId="S::rebecca.thom@kingsbridgeprimary.org.uk::9fb0b391-3770-44ed-a55d-11c83205b94d" providerId="AD" clId="Web-{B0F10A1F-0F1B-97C9-5195-04EF41175435}" dt="2024-09-12T07:21:53.982" v="5" actId="20577"/>
        <pc:sldMkLst>
          <pc:docMk/>
          <pc:sldMk cId="3113582544" sldId="260"/>
        </pc:sldMkLst>
        <pc:spChg chg="mod">
          <ac:chgData name="Rebecca THOM" userId="S::rebecca.thom@kingsbridgeprimary.org.uk::9fb0b391-3770-44ed-a55d-11c83205b94d" providerId="AD" clId="Web-{B0F10A1F-0F1B-97C9-5195-04EF41175435}" dt="2024-09-12T07:21:53.982" v="5" actId="20577"/>
          <ac:spMkLst>
            <pc:docMk/>
            <pc:sldMk cId="3113582544" sldId="260"/>
            <ac:spMk id="3" creationId="{F35727E7-88D6-7705-0D96-9F13A7C4EE18}"/>
          </ac:spMkLst>
        </pc:spChg>
      </pc:sldChg>
      <pc:sldChg chg="modSp">
        <pc:chgData name="Rebecca THOM" userId="S::rebecca.thom@kingsbridgeprimary.org.uk::9fb0b391-3770-44ed-a55d-11c83205b94d" providerId="AD" clId="Web-{B0F10A1F-0F1B-97C9-5195-04EF41175435}" dt="2024-09-12T07:22:25.343" v="10" actId="20577"/>
        <pc:sldMkLst>
          <pc:docMk/>
          <pc:sldMk cId="4111686731" sldId="262"/>
        </pc:sldMkLst>
        <pc:spChg chg="mod">
          <ac:chgData name="Rebecca THOM" userId="S::rebecca.thom@kingsbridgeprimary.org.uk::9fb0b391-3770-44ed-a55d-11c83205b94d" providerId="AD" clId="Web-{B0F10A1F-0F1B-97C9-5195-04EF41175435}" dt="2024-09-12T07:22:23.093" v="9" actId="20577"/>
          <ac:spMkLst>
            <pc:docMk/>
            <pc:sldMk cId="4111686731" sldId="262"/>
            <ac:spMk id="2" creationId="{DFE65F59-08E2-F291-B30B-CF05D79F538F}"/>
          </ac:spMkLst>
        </pc:spChg>
        <pc:spChg chg="mod">
          <ac:chgData name="Rebecca THOM" userId="S::rebecca.thom@kingsbridgeprimary.org.uk::9fb0b391-3770-44ed-a55d-11c83205b94d" providerId="AD" clId="Web-{B0F10A1F-0F1B-97C9-5195-04EF41175435}" dt="2024-09-12T07:22:25.343" v="10" actId="20577"/>
          <ac:spMkLst>
            <pc:docMk/>
            <pc:sldMk cId="4111686731" sldId="262"/>
            <ac:spMk id="3" creationId="{F35727E7-88D6-7705-0D96-9F13A7C4EE1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3622CD-5126-44D4-A012-1F307F56B852}" type="datetimeFigureOut">
              <a:rPr lang="en-GB" smtClean="0"/>
              <a:t>12/09/2024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FEDC3-C560-476F-94C1-B42F51D6753D}" type="slidenum">
              <a:rPr lang="en-GB" smtClean="0"/>
              <a:t>‹#›</a:t>
            </a:fld>
            <a:endParaRPr lang="en-GB"/>
          </a:p>
        </p:txBody>
      </p:sp>
    </p:spTree>
    <p:extLst>
      <p:ext uri="{BB962C8B-B14F-4D97-AF65-F5344CB8AC3E}">
        <p14:creationId xmlns:p14="http://schemas.microsoft.com/office/powerpoint/2010/main" val="3296861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staff structure</a:t>
            </a:r>
          </a:p>
          <a:p>
            <a:r>
              <a:rPr lang="en-GB" dirty="0"/>
              <a:t>Talk about our role/ experience in school</a:t>
            </a:r>
          </a:p>
          <a:p>
            <a:r>
              <a:rPr lang="en-GB" dirty="0"/>
              <a:t>Who to contact- teachers, phase leader (if available), SLT </a:t>
            </a:r>
          </a:p>
          <a:p>
            <a:r>
              <a:rPr lang="en-GB" dirty="0"/>
              <a:t>If you’d like our email please see the slide at the end </a:t>
            </a:r>
          </a:p>
        </p:txBody>
      </p:sp>
      <p:sp>
        <p:nvSpPr>
          <p:cNvPr id="4" name="Slide Number Placeholder 3"/>
          <p:cNvSpPr>
            <a:spLocks noGrp="1"/>
          </p:cNvSpPr>
          <p:nvPr>
            <p:ph type="sldNum" sz="quarter" idx="5"/>
          </p:nvPr>
        </p:nvSpPr>
        <p:spPr/>
        <p:txBody>
          <a:bodyPr/>
          <a:lstStyle/>
          <a:p>
            <a:fld id="{6BBFEDC3-C560-476F-94C1-B42F51D6753D}" type="slidenum">
              <a:rPr lang="en-GB" smtClean="0"/>
              <a:t>2</a:t>
            </a:fld>
            <a:endParaRPr lang="en-GB"/>
          </a:p>
        </p:txBody>
      </p:sp>
    </p:spTree>
    <p:extLst>
      <p:ext uri="{BB962C8B-B14F-4D97-AF65-F5344CB8AC3E}">
        <p14:creationId xmlns:p14="http://schemas.microsoft.com/office/powerpoint/2010/main" val="972140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RWI/ Reading updates on tapestry </a:t>
            </a:r>
          </a:p>
          <a:p>
            <a:r>
              <a:rPr lang="en-GB" dirty="0"/>
              <a:t>When emailing teacher’s, you may not receive a reply straight away as many teachers will reply within work hours (before or after school). As you can appreciate the school day is busy and we will often not reply during lunch/ break times.</a:t>
            </a:r>
          </a:p>
          <a:p>
            <a:endParaRPr lang="en-GB" dirty="0"/>
          </a:p>
        </p:txBody>
      </p:sp>
      <p:sp>
        <p:nvSpPr>
          <p:cNvPr id="4" name="Slide Number Placeholder 3"/>
          <p:cNvSpPr>
            <a:spLocks noGrp="1"/>
          </p:cNvSpPr>
          <p:nvPr>
            <p:ph type="sldNum" sz="quarter" idx="5"/>
          </p:nvPr>
        </p:nvSpPr>
        <p:spPr/>
        <p:txBody>
          <a:bodyPr/>
          <a:lstStyle/>
          <a:p>
            <a:fld id="{6BBFEDC3-C560-476F-94C1-B42F51D6753D}" type="slidenum">
              <a:rPr lang="en-GB" smtClean="0"/>
              <a:t>3</a:t>
            </a:fld>
            <a:endParaRPr lang="en-GB"/>
          </a:p>
        </p:txBody>
      </p:sp>
    </p:spTree>
    <p:extLst>
      <p:ext uri="{BB962C8B-B14F-4D97-AF65-F5344CB8AC3E}">
        <p14:creationId xmlns:p14="http://schemas.microsoft.com/office/powerpoint/2010/main" val="150396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 that children are poorly/ medical needs </a:t>
            </a:r>
          </a:p>
          <a:p>
            <a:r>
              <a:rPr lang="en-GB" dirty="0"/>
              <a:t>Touch upon missing day fortnightly </a:t>
            </a:r>
          </a:p>
          <a:p>
            <a:endParaRPr lang="en-GB" dirty="0"/>
          </a:p>
        </p:txBody>
      </p:sp>
      <p:sp>
        <p:nvSpPr>
          <p:cNvPr id="4" name="Slide Number Placeholder 3"/>
          <p:cNvSpPr>
            <a:spLocks noGrp="1"/>
          </p:cNvSpPr>
          <p:nvPr>
            <p:ph type="sldNum" sz="quarter" idx="5"/>
          </p:nvPr>
        </p:nvSpPr>
        <p:spPr/>
        <p:txBody>
          <a:bodyPr/>
          <a:lstStyle/>
          <a:p>
            <a:fld id="{6BBFEDC3-C560-476F-94C1-B42F51D6753D}" type="slidenum">
              <a:rPr lang="en-GB" smtClean="0"/>
              <a:t>4</a:t>
            </a:fld>
            <a:endParaRPr lang="en-GB"/>
          </a:p>
        </p:txBody>
      </p:sp>
    </p:spTree>
    <p:extLst>
      <p:ext uri="{BB962C8B-B14F-4D97-AF65-F5344CB8AC3E}">
        <p14:creationId xmlns:p14="http://schemas.microsoft.com/office/powerpoint/2010/main" val="2476656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Check levels of children’s books at home- AR book finder </a:t>
            </a:r>
          </a:p>
          <a:p>
            <a:r>
              <a:rPr lang="en-GB" dirty="0"/>
              <a:t>Discuss types of reading with children- listening to them (fluency), reading to them (developing love of reading) and reading/ asking questions (developing comprehension) </a:t>
            </a:r>
          </a:p>
        </p:txBody>
      </p:sp>
      <p:sp>
        <p:nvSpPr>
          <p:cNvPr id="4" name="Slide Number Placeholder 3"/>
          <p:cNvSpPr>
            <a:spLocks noGrp="1"/>
          </p:cNvSpPr>
          <p:nvPr>
            <p:ph type="sldNum" sz="quarter" idx="5"/>
          </p:nvPr>
        </p:nvSpPr>
        <p:spPr/>
        <p:txBody>
          <a:bodyPr/>
          <a:lstStyle/>
          <a:p>
            <a:fld id="{6BBFEDC3-C560-476F-94C1-B42F51D6753D}" type="slidenum">
              <a:rPr lang="en-GB" smtClean="0"/>
              <a:t>5</a:t>
            </a:fld>
            <a:endParaRPr lang="en-GB"/>
          </a:p>
        </p:txBody>
      </p:sp>
    </p:spTree>
    <p:extLst>
      <p:ext uri="{BB962C8B-B14F-4D97-AF65-F5344CB8AC3E}">
        <p14:creationId xmlns:p14="http://schemas.microsoft.com/office/powerpoint/2010/main" val="4148065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homework is not completed at home, the children will complete this during their own time at school. </a:t>
            </a:r>
          </a:p>
        </p:txBody>
      </p:sp>
      <p:sp>
        <p:nvSpPr>
          <p:cNvPr id="4" name="Slide Number Placeholder 3"/>
          <p:cNvSpPr>
            <a:spLocks noGrp="1"/>
          </p:cNvSpPr>
          <p:nvPr>
            <p:ph type="sldNum" sz="quarter" idx="5"/>
          </p:nvPr>
        </p:nvSpPr>
        <p:spPr/>
        <p:txBody>
          <a:bodyPr/>
          <a:lstStyle/>
          <a:p>
            <a:fld id="{6BBFEDC3-C560-476F-94C1-B42F51D6753D}" type="slidenum">
              <a:rPr lang="en-GB" smtClean="0"/>
              <a:t>6</a:t>
            </a:fld>
            <a:endParaRPr lang="en-GB"/>
          </a:p>
        </p:txBody>
      </p:sp>
    </p:spTree>
    <p:extLst>
      <p:ext uri="{BB962C8B-B14F-4D97-AF65-F5344CB8AC3E}">
        <p14:creationId xmlns:p14="http://schemas.microsoft.com/office/powerpoint/2010/main" val="3431889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689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272815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84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88286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74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361825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4846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897874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42915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93381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9/12/2024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504530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9/12/2024</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00702504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Rebecca.thom@kingsbridgeprimary.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22D6-72D1-B1B7-70D8-5EF4E6B327A6}"/>
              </a:ext>
            </a:extLst>
          </p:cNvPr>
          <p:cNvSpPr>
            <a:spLocks noGrp="1"/>
          </p:cNvSpPr>
          <p:nvPr>
            <p:ph type="ctrTitle"/>
          </p:nvPr>
        </p:nvSpPr>
        <p:spPr>
          <a:xfrm>
            <a:off x="220412" y="4264160"/>
            <a:ext cx="3936275" cy="2195632"/>
          </a:xfrm>
        </p:spPr>
        <p:txBody>
          <a:bodyPr anchor="b">
            <a:normAutofit fontScale="90000"/>
          </a:bodyPr>
          <a:lstStyle/>
          <a:p>
            <a:pPr algn="ctr"/>
            <a:r>
              <a:rPr lang="en-GB" sz="8000" dirty="0"/>
              <a:t>Phase 3</a:t>
            </a:r>
            <a:br>
              <a:rPr lang="en-GB" sz="8000" dirty="0"/>
            </a:br>
            <a:br>
              <a:rPr lang="en-GB" sz="3600" dirty="0"/>
            </a:br>
            <a:br>
              <a:rPr lang="en-GB" sz="3600" dirty="0"/>
            </a:br>
            <a:endParaRPr lang="en-GB" sz="3600" dirty="0"/>
          </a:p>
        </p:txBody>
      </p:sp>
      <p:pic>
        <p:nvPicPr>
          <p:cNvPr id="4" name="image1.png">
            <a:extLst>
              <a:ext uri="{FF2B5EF4-FFF2-40B4-BE49-F238E27FC236}">
                <a16:creationId xmlns:a16="http://schemas.microsoft.com/office/drawing/2014/main" id="{27EFA181-BAE3-A76D-B18D-45C939B5F84A}"/>
              </a:ext>
            </a:extLst>
          </p:cNvPr>
          <p:cNvPicPr/>
          <p:nvPr/>
        </p:nvPicPr>
        <p:blipFill>
          <a:blip r:embed="rId2">
            <a:extLst>
              <a:ext uri="{28A0092B-C50C-407E-A947-70E740481C1C}">
                <a14:useLocalDpi xmlns:a14="http://schemas.microsoft.com/office/drawing/2010/main" val="0"/>
              </a:ext>
            </a:extLst>
          </a:blip>
          <a:stretch>
            <a:fillRect/>
          </a:stretch>
        </p:blipFill>
        <p:spPr>
          <a:xfrm>
            <a:off x="7063249" y="165546"/>
            <a:ext cx="4274159" cy="4274159"/>
          </a:xfrm>
          <a:prstGeom prst="rect">
            <a:avLst/>
          </a:prstGeom>
        </p:spPr>
      </p:pic>
    </p:spTree>
    <p:extLst>
      <p:ext uri="{BB962C8B-B14F-4D97-AF65-F5344CB8AC3E}">
        <p14:creationId xmlns:p14="http://schemas.microsoft.com/office/powerpoint/2010/main" val="4083566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952500" y="0"/>
            <a:ext cx="10287000" cy="1147762"/>
          </a:xfrm>
        </p:spPr>
        <p:txBody>
          <a:bodyPr/>
          <a:lstStyle/>
          <a:p>
            <a:r>
              <a:rPr lang="en-GB" dirty="0"/>
              <a:t>Staff structure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162232" y="1439273"/>
            <a:ext cx="11239500" cy="3890965"/>
          </a:xfrm>
        </p:spPr>
        <p:txBody>
          <a:bodyPr>
            <a:normAutofit/>
          </a:bodyPr>
          <a:lstStyle/>
          <a:p>
            <a:r>
              <a:rPr lang="en-GB" sz="2400" dirty="0"/>
              <a:t>Head teacher- Mr Howells 			</a:t>
            </a:r>
          </a:p>
          <a:p>
            <a:r>
              <a:rPr lang="en-GB" sz="2400" dirty="0"/>
              <a:t>Assistant head – Miss Martyn </a:t>
            </a:r>
          </a:p>
          <a:p>
            <a:r>
              <a:rPr lang="en-GB" sz="2400" dirty="0"/>
              <a:t>SENDCO- Mrs Dudley </a:t>
            </a:r>
          </a:p>
          <a:p>
            <a:r>
              <a:rPr lang="en-GB" sz="2400" dirty="0"/>
              <a:t>Phase leaders: </a:t>
            </a:r>
          </a:p>
          <a:p>
            <a:pPr marL="0" indent="0">
              <a:buNone/>
            </a:pPr>
            <a:r>
              <a:rPr lang="en-GB" sz="2400" dirty="0"/>
              <a:t>Phase 1: Miss Sullivan 	     	Phase 2: Miss Mott 		Phase 3: Miss Thom</a:t>
            </a:r>
          </a:p>
          <a:p>
            <a:endParaRPr lang="en-GB" sz="1600" dirty="0"/>
          </a:p>
        </p:txBody>
      </p:sp>
      <p:sp>
        <p:nvSpPr>
          <p:cNvPr id="4" name="Content Placeholder 2">
            <a:extLst>
              <a:ext uri="{FF2B5EF4-FFF2-40B4-BE49-F238E27FC236}">
                <a16:creationId xmlns:a16="http://schemas.microsoft.com/office/drawing/2014/main" id="{4457E9B9-1C88-F877-BF5C-FDD5467B9BEC}"/>
              </a:ext>
            </a:extLst>
          </p:cNvPr>
          <p:cNvSpPr txBox="1">
            <a:spLocks/>
          </p:cNvSpPr>
          <p:nvPr/>
        </p:nvSpPr>
        <p:spPr>
          <a:xfrm>
            <a:off x="162232" y="4054497"/>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Lead teacher for foundation and year 1</a:t>
            </a:r>
          </a:p>
        </p:txBody>
      </p:sp>
      <p:sp>
        <p:nvSpPr>
          <p:cNvPr id="5" name="Content Placeholder 2">
            <a:extLst>
              <a:ext uri="{FF2B5EF4-FFF2-40B4-BE49-F238E27FC236}">
                <a16:creationId xmlns:a16="http://schemas.microsoft.com/office/drawing/2014/main" id="{38CCEF8A-1B12-46D2-D1DD-C72B8C9258E5}"/>
              </a:ext>
            </a:extLst>
          </p:cNvPr>
          <p:cNvSpPr txBox="1">
            <a:spLocks/>
          </p:cNvSpPr>
          <p:nvPr/>
        </p:nvSpPr>
        <p:spPr>
          <a:xfrm>
            <a:off x="4452784" y="4038439"/>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Lead teacher for year 2 and 3</a:t>
            </a:r>
          </a:p>
        </p:txBody>
      </p:sp>
      <p:sp>
        <p:nvSpPr>
          <p:cNvPr id="6" name="Content Placeholder 2">
            <a:extLst>
              <a:ext uri="{FF2B5EF4-FFF2-40B4-BE49-F238E27FC236}">
                <a16:creationId xmlns:a16="http://schemas.microsoft.com/office/drawing/2014/main" id="{A4F60916-6A48-BA56-BF56-26EE9B4BA2AF}"/>
              </a:ext>
            </a:extLst>
          </p:cNvPr>
          <p:cNvSpPr txBox="1">
            <a:spLocks/>
          </p:cNvSpPr>
          <p:nvPr/>
        </p:nvSpPr>
        <p:spPr>
          <a:xfrm>
            <a:off x="8089490" y="4066626"/>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Lead teacher for years 4, 5 and 6</a:t>
            </a:r>
          </a:p>
        </p:txBody>
      </p:sp>
      <p:pic>
        <p:nvPicPr>
          <p:cNvPr id="7" name="Picture 6">
            <a:extLst>
              <a:ext uri="{FF2B5EF4-FFF2-40B4-BE49-F238E27FC236}">
                <a16:creationId xmlns:a16="http://schemas.microsoft.com/office/drawing/2014/main" id="{A89040D0-1309-58BE-D9B6-1EF3862DF94E}"/>
              </a:ext>
            </a:extLst>
          </p:cNvPr>
          <p:cNvPicPr>
            <a:picLocks noChangeAspect="1"/>
          </p:cNvPicPr>
          <p:nvPr/>
        </p:nvPicPr>
        <p:blipFill>
          <a:blip r:embed="rId3"/>
          <a:stretch>
            <a:fillRect/>
          </a:stretch>
        </p:blipFill>
        <p:spPr>
          <a:xfrm>
            <a:off x="952500" y="4725476"/>
            <a:ext cx="1543664" cy="1929580"/>
          </a:xfrm>
          <a:prstGeom prst="rect">
            <a:avLst/>
          </a:prstGeom>
        </p:spPr>
      </p:pic>
      <p:pic>
        <p:nvPicPr>
          <p:cNvPr id="1026" name="Picture 2">
            <a:extLst>
              <a:ext uri="{FF2B5EF4-FFF2-40B4-BE49-F238E27FC236}">
                <a16:creationId xmlns:a16="http://schemas.microsoft.com/office/drawing/2014/main" id="{F5CF025D-0098-2843-ECC1-08243146D2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4848" y="4715683"/>
            <a:ext cx="1463060" cy="19393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DC8CD33-5928-D10B-3F38-84AD3CA772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5480" y="4715683"/>
            <a:ext cx="1281040" cy="19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812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952500" y="2612"/>
            <a:ext cx="10287000" cy="1147762"/>
          </a:xfrm>
        </p:spPr>
        <p:txBody>
          <a:bodyPr/>
          <a:lstStyle/>
          <a:p>
            <a:r>
              <a:rPr lang="en-GB" dirty="0"/>
              <a:t>Tapestry and emailing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952500" y="1491331"/>
            <a:ext cx="10287000" cy="4685631"/>
          </a:xfrm>
        </p:spPr>
        <p:txBody>
          <a:bodyPr vert="horz" lIns="91440" tIns="45720" rIns="91440" bIns="45720" rtlCol="0" anchor="t">
            <a:normAutofit/>
          </a:bodyPr>
          <a:lstStyle/>
          <a:p>
            <a:r>
              <a:rPr lang="en-GB" dirty="0"/>
              <a:t>You may receive updates about your child’s learning and events within school via tapestry. </a:t>
            </a:r>
          </a:p>
          <a:p>
            <a:endParaRPr lang="en-GB" dirty="0"/>
          </a:p>
          <a:p>
            <a:r>
              <a:rPr lang="en-GB" dirty="0"/>
              <a:t>Please be aware that messages sent to your classes teacher can be viewed by any member of staff at school with a login to tapestry. </a:t>
            </a:r>
          </a:p>
          <a:p>
            <a:endParaRPr lang="en-GB" dirty="0"/>
          </a:p>
          <a:p>
            <a:r>
              <a:rPr lang="en-GB" dirty="0"/>
              <a:t>If you need to discuss a confidential or sensitive topic with your child’s class teacher, please email them or the admin team directly, who will pass the message onto your child’s teacher or alternatively talk to your child’s teacher in person. </a:t>
            </a:r>
          </a:p>
          <a:p>
            <a:endParaRPr lang="en-GB" dirty="0"/>
          </a:p>
          <a:p>
            <a:r>
              <a:rPr lang="en-GB" dirty="0"/>
              <a:t>If you cannot access tapestry or are unsure of an email, please contact the school admin team. </a:t>
            </a:r>
          </a:p>
          <a:p>
            <a:pPr marL="0" indent="0">
              <a:buNone/>
            </a:pPr>
            <a:r>
              <a:rPr lang="en-GB" dirty="0"/>
              <a:t>admin@kingsbridgeprimary.org.uk</a:t>
            </a:r>
          </a:p>
        </p:txBody>
      </p:sp>
      <p:pic>
        <p:nvPicPr>
          <p:cNvPr id="4" name="Picture 3">
            <a:extLst>
              <a:ext uri="{FF2B5EF4-FFF2-40B4-BE49-F238E27FC236}">
                <a16:creationId xmlns:a16="http://schemas.microsoft.com/office/drawing/2014/main" id="{D58AD7A4-75DB-0073-D717-E99FF50B0B5C}"/>
              </a:ext>
            </a:extLst>
          </p:cNvPr>
          <p:cNvPicPr>
            <a:picLocks noChangeAspect="1"/>
          </p:cNvPicPr>
          <p:nvPr/>
        </p:nvPicPr>
        <p:blipFill>
          <a:blip r:embed="rId3"/>
          <a:stretch>
            <a:fillRect/>
          </a:stretch>
        </p:blipFill>
        <p:spPr>
          <a:xfrm>
            <a:off x="10722078" y="343569"/>
            <a:ext cx="1320792" cy="1613609"/>
          </a:xfrm>
          <a:prstGeom prst="rect">
            <a:avLst/>
          </a:prstGeom>
        </p:spPr>
      </p:pic>
    </p:spTree>
    <p:extLst>
      <p:ext uri="{BB962C8B-B14F-4D97-AF65-F5344CB8AC3E}">
        <p14:creationId xmlns:p14="http://schemas.microsoft.com/office/powerpoint/2010/main" val="101341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952500" y="118141"/>
            <a:ext cx="10287000" cy="562897"/>
          </a:xfrm>
        </p:spPr>
        <p:txBody>
          <a:bodyPr/>
          <a:lstStyle/>
          <a:p>
            <a:r>
              <a:rPr lang="en-GB" dirty="0"/>
              <a:t>Attendance</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244578" y="681038"/>
            <a:ext cx="10287000" cy="3890965"/>
          </a:xfrm>
        </p:spPr>
        <p:txBody>
          <a:bodyPr>
            <a:normAutofit/>
          </a:bodyPr>
          <a:lstStyle/>
          <a:p>
            <a:pPr marL="0" indent="0">
              <a:buNone/>
            </a:pPr>
            <a:r>
              <a:rPr lang="en-GB" sz="2400" b="1" dirty="0"/>
              <a:t>‘Attendance is the essential foundation to good outcomes’ </a:t>
            </a:r>
            <a:r>
              <a:rPr lang="en-GB" sz="1200" b="1" dirty="0"/>
              <a:t>Working together to improve school attendance DFE 2024</a:t>
            </a:r>
          </a:p>
          <a:p>
            <a:pPr marL="0" indent="0">
              <a:buNone/>
            </a:pPr>
            <a:r>
              <a:rPr lang="en-GB" sz="2000" b="1" dirty="0"/>
              <a:t>Registration in class opens at 8:50- 9:05 </a:t>
            </a:r>
          </a:p>
          <a:p>
            <a:pPr marL="0" indent="0">
              <a:buNone/>
            </a:pPr>
            <a:r>
              <a:rPr lang="en-GB" sz="2000" b="1" dirty="0"/>
              <a:t>After 9:05 your child is registered as late </a:t>
            </a:r>
          </a:p>
          <a:p>
            <a:pPr marL="0" indent="0">
              <a:buNone/>
            </a:pPr>
            <a:r>
              <a:rPr lang="en-GB" sz="2000" b="1" dirty="0"/>
              <a:t>The register closes at 9:10. If your child arrives at school after this time, they must go to the office before going to their classroom.</a:t>
            </a:r>
          </a:p>
          <a:p>
            <a:pPr marL="0" indent="0">
              <a:buNone/>
            </a:pPr>
            <a:endParaRPr lang="en-GB" b="1" dirty="0"/>
          </a:p>
          <a:p>
            <a:pPr marL="0" indent="0">
              <a:buNone/>
            </a:pPr>
            <a:endParaRPr lang="en-GB" sz="1200" b="1" dirty="0"/>
          </a:p>
          <a:p>
            <a:pPr marL="0" indent="0">
              <a:buNone/>
            </a:pPr>
            <a:endParaRPr lang="en-GB" sz="1400" dirty="0"/>
          </a:p>
        </p:txBody>
      </p:sp>
      <p:graphicFrame>
        <p:nvGraphicFramePr>
          <p:cNvPr id="4" name="Table 3">
            <a:extLst>
              <a:ext uri="{FF2B5EF4-FFF2-40B4-BE49-F238E27FC236}">
                <a16:creationId xmlns:a16="http://schemas.microsoft.com/office/drawing/2014/main" id="{4089E23C-9766-960F-6571-B0CF5A02E3AC}"/>
              </a:ext>
            </a:extLst>
          </p:cNvPr>
          <p:cNvGraphicFramePr>
            <a:graphicFrameLocks noGrp="1"/>
          </p:cNvGraphicFramePr>
          <p:nvPr>
            <p:extLst>
              <p:ext uri="{D42A27DB-BD31-4B8C-83A1-F6EECF244321}">
                <p14:modId xmlns:p14="http://schemas.microsoft.com/office/powerpoint/2010/main" val="1130040584"/>
              </p:ext>
            </p:extLst>
          </p:nvPr>
        </p:nvGraphicFramePr>
        <p:xfrm>
          <a:off x="416041" y="3300893"/>
          <a:ext cx="11359918" cy="3334398"/>
        </p:xfrm>
        <a:graphic>
          <a:graphicData uri="http://schemas.openxmlformats.org/drawingml/2006/table">
            <a:tbl>
              <a:tblPr firstRow="1" firstCol="1" bandRow="1">
                <a:tableStyleId>{5C22544A-7EE6-4342-B048-85BDC9FD1C3A}</a:tableStyleId>
              </a:tblPr>
              <a:tblGrid>
                <a:gridCol w="2327185">
                  <a:extLst>
                    <a:ext uri="{9D8B030D-6E8A-4147-A177-3AD203B41FA5}">
                      <a16:colId xmlns:a16="http://schemas.microsoft.com/office/drawing/2014/main" val="477862813"/>
                    </a:ext>
                  </a:extLst>
                </a:gridCol>
                <a:gridCol w="2289441">
                  <a:extLst>
                    <a:ext uri="{9D8B030D-6E8A-4147-A177-3AD203B41FA5}">
                      <a16:colId xmlns:a16="http://schemas.microsoft.com/office/drawing/2014/main" val="310436272"/>
                    </a:ext>
                  </a:extLst>
                </a:gridCol>
                <a:gridCol w="2247553">
                  <a:extLst>
                    <a:ext uri="{9D8B030D-6E8A-4147-A177-3AD203B41FA5}">
                      <a16:colId xmlns:a16="http://schemas.microsoft.com/office/drawing/2014/main" val="3217388251"/>
                    </a:ext>
                  </a:extLst>
                </a:gridCol>
                <a:gridCol w="2377328">
                  <a:extLst>
                    <a:ext uri="{9D8B030D-6E8A-4147-A177-3AD203B41FA5}">
                      <a16:colId xmlns:a16="http://schemas.microsoft.com/office/drawing/2014/main" val="2543955148"/>
                    </a:ext>
                  </a:extLst>
                </a:gridCol>
                <a:gridCol w="2118411">
                  <a:extLst>
                    <a:ext uri="{9D8B030D-6E8A-4147-A177-3AD203B41FA5}">
                      <a16:colId xmlns:a16="http://schemas.microsoft.com/office/drawing/2014/main" val="4057915556"/>
                    </a:ext>
                  </a:extLst>
                </a:gridCol>
              </a:tblGrid>
              <a:tr h="889394">
                <a:tc>
                  <a:txBody>
                    <a:bodyPr/>
                    <a:lstStyle/>
                    <a:p>
                      <a:pPr>
                        <a:lnSpc>
                          <a:spcPct val="115000"/>
                        </a:lnSpc>
                        <a:spcAft>
                          <a:spcPts val="1000"/>
                        </a:spcAft>
                      </a:pPr>
                      <a:r>
                        <a:rPr lang="en-GB" sz="1800">
                          <a:effectLst/>
                        </a:rPr>
                        <a:t>If your child misses…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That equals at least…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Which is the same as around….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And over 13 years of education that’s…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Or at least…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1606783"/>
                  </a:ext>
                </a:extLst>
              </a:tr>
              <a:tr h="587019">
                <a:tc>
                  <a:txBody>
                    <a:bodyPr/>
                    <a:lstStyle/>
                    <a:p>
                      <a:pPr>
                        <a:lnSpc>
                          <a:spcPct val="115000"/>
                        </a:lnSpc>
                        <a:spcAft>
                          <a:spcPts val="1000"/>
                        </a:spcAft>
                      </a:pPr>
                      <a:r>
                        <a:rPr lang="en-GB" sz="1800">
                          <a:effectLst/>
                        </a:rPr>
                        <a:t>1 day a fortnight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78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4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Nearly 1.5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1014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7082614"/>
                  </a:ext>
                </a:extLst>
              </a:tr>
              <a:tr h="587019">
                <a:tc>
                  <a:txBody>
                    <a:bodyPr/>
                    <a:lstStyle/>
                    <a:p>
                      <a:pPr>
                        <a:lnSpc>
                          <a:spcPct val="115000"/>
                        </a:lnSpc>
                        <a:spcAft>
                          <a:spcPts val="1000"/>
                        </a:spcAft>
                      </a:pPr>
                      <a:r>
                        <a:rPr lang="en-GB" sz="1800">
                          <a:effectLst/>
                        </a:rPr>
                        <a:t>1 day a week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156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8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Over 2.5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2028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0766346"/>
                  </a:ext>
                </a:extLst>
              </a:tr>
              <a:tr h="587019">
                <a:tc>
                  <a:txBody>
                    <a:bodyPr/>
                    <a:lstStyle/>
                    <a:p>
                      <a:pPr>
                        <a:lnSpc>
                          <a:spcPct val="115000"/>
                        </a:lnSpc>
                        <a:spcAft>
                          <a:spcPts val="1000"/>
                        </a:spcAft>
                      </a:pPr>
                      <a:r>
                        <a:rPr lang="en-GB" sz="1800">
                          <a:effectLst/>
                        </a:rPr>
                        <a:t>2 days a week</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312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16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Over 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4056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0183963"/>
                  </a:ext>
                </a:extLst>
              </a:tr>
              <a:tr h="587019">
                <a:tc>
                  <a:txBody>
                    <a:bodyPr/>
                    <a:lstStyle/>
                    <a:p>
                      <a:pPr>
                        <a:lnSpc>
                          <a:spcPct val="115000"/>
                        </a:lnSpc>
                        <a:spcAft>
                          <a:spcPts val="1000"/>
                        </a:spcAft>
                      </a:pPr>
                      <a:r>
                        <a:rPr lang="en-GB" sz="1800">
                          <a:effectLst/>
                        </a:rPr>
                        <a:t>3 days a week</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dirty="0">
                          <a:effectLst/>
                        </a:rPr>
                        <a:t>468 lessons per year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23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Nearly 8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dirty="0">
                          <a:effectLst/>
                        </a:rPr>
                        <a:t>6084 lessons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1401184"/>
                  </a:ext>
                </a:extLst>
              </a:tr>
            </a:tbl>
          </a:graphicData>
        </a:graphic>
      </p:graphicFrame>
    </p:spTree>
    <p:extLst>
      <p:ext uri="{BB962C8B-B14F-4D97-AF65-F5344CB8AC3E}">
        <p14:creationId xmlns:p14="http://schemas.microsoft.com/office/powerpoint/2010/main" val="3686421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952500" y="-471942"/>
            <a:ext cx="10287000" cy="1147762"/>
          </a:xfrm>
        </p:spPr>
        <p:txBody>
          <a:bodyPr/>
          <a:lstStyle/>
          <a:p>
            <a:r>
              <a:rPr lang="en-GB" dirty="0"/>
              <a:t>Reading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819765" y="884900"/>
            <a:ext cx="10287000" cy="3890965"/>
          </a:xfrm>
        </p:spPr>
        <p:txBody>
          <a:bodyPr vert="horz" lIns="91440" tIns="45720" rIns="91440" bIns="45720" rtlCol="0" anchor="t">
            <a:normAutofit/>
          </a:bodyPr>
          <a:lstStyle/>
          <a:p>
            <a:pPr marL="0" indent="0">
              <a:buNone/>
            </a:pPr>
            <a:endParaRPr lang="en-GB" dirty="0"/>
          </a:p>
          <a:p>
            <a:r>
              <a:rPr lang="en-GB" dirty="0"/>
              <a:t>Your child should be reading, for at least 20 minutes, at home each day. </a:t>
            </a:r>
          </a:p>
          <a:p>
            <a:r>
              <a:rPr lang="en-GB" dirty="0"/>
              <a:t>Reading to your child is just as valuable in year 6 as it is in their earlier years. Please continue to read out loud to your child. </a:t>
            </a:r>
          </a:p>
          <a:p>
            <a:r>
              <a:rPr lang="en-GB" dirty="0"/>
              <a:t>Your child can quiz on the books you’ve read with them. </a:t>
            </a:r>
          </a:p>
          <a:p>
            <a:pPr marL="0" indent="0">
              <a:buNone/>
            </a:pPr>
            <a:endParaRPr lang="en-GB" dirty="0"/>
          </a:p>
          <a:p>
            <a:endParaRPr lang="en-GB" dirty="0"/>
          </a:p>
        </p:txBody>
      </p:sp>
    </p:spTree>
    <p:extLst>
      <p:ext uri="{BB962C8B-B14F-4D97-AF65-F5344CB8AC3E}">
        <p14:creationId xmlns:p14="http://schemas.microsoft.com/office/powerpoint/2010/main" val="311358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952500" y="191883"/>
            <a:ext cx="10287000" cy="489155"/>
          </a:xfrm>
        </p:spPr>
        <p:txBody>
          <a:bodyPr>
            <a:normAutofit fontScale="90000"/>
          </a:bodyPr>
          <a:lstStyle/>
          <a:p>
            <a:r>
              <a:rPr lang="en-GB" dirty="0" err="1"/>
              <a:t>sparx</a:t>
            </a:r>
            <a:r>
              <a:rPr lang="en-GB" dirty="0"/>
              <a:t>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303571" y="1008480"/>
            <a:ext cx="10287000" cy="3890965"/>
          </a:xfrm>
        </p:spPr>
        <p:txBody>
          <a:bodyPr/>
          <a:lstStyle/>
          <a:p>
            <a:r>
              <a:rPr lang="en-GB" dirty="0"/>
              <a:t>Children are set weekly compulsory </a:t>
            </a:r>
            <a:r>
              <a:rPr lang="en-GB" dirty="0" err="1"/>
              <a:t>timestable</a:t>
            </a:r>
            <a:r>
              <a:rPr lang="en-GB" dirty="0"/>
              <a:t> homework on </a:t>
            </a:r>
            <a:r>
              <a:rPr lang="en-GB" dirty="0" err="1"/>
              <a:t>Sparx</a:t>
            </a:r>
            <a:r>
              <a:rPr lang="en-GB" dirty="0"/>
              <a:t> maths. </a:t>
            </a:r>
          </a:p>
          <a:p>
            <a:r>
              <a:rPr lang="en-GB" dirty="0"/>
              <a:t>This is set on Fridays at 4pm and due the following Friday at 3pm. </a:t>
            </a:r>
          </a:p>
          <a:p>
            <a:r>
              <a:rPr lang="en-GB" dirty="0"/>
              <a:t>The expectation is for the homework to be completed at home. If you have concerns around this, please contact your child’s teacher. </a:t>
            </a:r>
          </a:p>
          <a:p>
            <a:r>
              <a:rPr lang="en-GB" dirty="0"/>
              <a:t>We celebrate </a:t>
            </a:r>
            <a:r>
              <a:rPr lang="en-GB" dirty="0" err="1"/>
              <a:t>Sparx</a:t>
            </a:r>
            <a:r>
              <a:rPr lang="en-GB" dirty="0"/>
              <a:t> achievements weekly in celebration assemblies. </a:t>
            </a:r>
          </a:p>
          <a:p>
            <a:pPr marL="0" indent="0">
              <a:buNone/>
            </a:pPr>
            <a:endParaRPr lang="en-GB" dirty="0"/>
          </a:p>
          <a:p>
            <a:endParaRPr lang="en-GB" dirty="0"/>
          </a:p>
        </p:txBody>
      </p:sp>
      <p:pic>
        <p:nvPicPr>
          <p:cNvPr id="4" name="Picture 3">
            <a:extLst>
              <a:ext uri="{FF2B5EF4-FFF2-40B4-BE49-F238E27FC236}">
                <a16:creationId xmlns:a16="http://schemas.microsoft.com/office/drawing/2014/main" id="{5D1EEA0B-A40D-6F61-ADF9-EF303295C6AE}"/>
              </a:ext>
            </a:extLst>
          </p:cNvPr>
          <p:cNvPicPr>
            <a:picLocks noChangeAspect="1"/>
          </p:cNvPicPr>
          <p:nvPr/>
        </p:nvPicPr>
        <p:blipFill>
          <a:blip r:embed="rId3"/>
          <a:stretch>
            <a:fillRect/>
          </a:stretch>
        </p:blipFill>
        <p:spPr>
          <a:xfrm>
            <a:off x="8288594" y="158667"/>
            <a:ext cx="3731342" cy="1699626"/>
          </a:xfrm>
          <a:prstGeom prst="rect">
            <a:avLst/>
          </a:prstGeom>
        </p:spPr>
      </p:pic>
    </p:spTree>
    <p:extLst>
      <p:ext uri="{BB962C8B-B14F-4D97-AF65-F5344CB8AC3E}">
        <p14:creationId xmlns:p14="http://schemas.microsoft.com/office/powerpoint/2010/main" val="1560651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p:txBody>
          <a:bodyPr>
            <a:normAutofit/>
          </a:bodyPr>
          <a:lstStyle/>
          <a:p>
            <a:r>
              <a:rPr lang="en-GB" sz="3600" dirty="0"/>
              <a:t>Phase 3 leader email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p:txBody>
          <a:bodyPr vert="horz" lIns="91440" tIns="45720" rIns="91440" bIns="45720" rtlCol="0" anchor="t">
            <a:normAutofit/>
          </a:bodyPr>
          <a:lstStyle/>
          <a:p>
            <a:r>
              <a:rPr lang="en-GB" dirty="0">
                <a:hlinkClick r:id="rId2"/>
              </a:rPr>
              <a:t>Rebecca.thom@kingsbridgeprimary.org.uk</a:t>
            </a:r>
            <a:endParaRPr lang="en-GB" dirty="0"/>
          </a:p>
          <a:p>
            <a:endParaRPr lang="en-GB" dirty="0"/>
          </a:p>
          <a:p>
            <a:endParaRPr lang="en-GB" dirty="0"/>
          </a:p>
        </p:txBody>
      </p:sp>
    </p:spTree>
    <p:extLst>
      <p:ext uri="{BB962C8B-B14F-4D97-AF65-F5344CB8AC3E}">
        <p14:creationId xmlns:p14="http://schemas.microsoft.com/office/powerpoint/2010/main" val="4111686731"/>
      </p:ext>
    </p:extLst>
  </p:cSld>
  <p:clrMapOvr>
    <a:masterClrMapping/>
  </p:clrMapOvr>
</p:sld>
</file>

<file path=ppt/theme/theme1.xml><?xml version="1.0" encoding="utf-8"?>
<a:theme xmlns:a="http://schemas.openxmlformats.org/drawingml/2006/main" name="AfterglowVTI">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FCC793C5A7B3438502F43F91CF5639" ma:contentTypeVersion="15" ma:contentTypeDescription="Create a new document." ma:contentTypeScope="" ma:versionID="cdc113e325152359e7fb587796b3c6d7">
  <xsd:schema xmlns:xsd="http://www.w3.org/2001/XMLSchema" xmlns:xs="http://www.w3.org/2001/XMLSchema" xmlns:p="http://schemas.microsoft.com/office/2006/metadata/properties" xmlns:ns2="4dcdc3f4-ab67-4df4-93a8-a8254d5e8f75" xmlns:ns3="6376496f-3cfb-4b36-8099-3df04cdf577e" targetNamespace="http://schemas.microsoft.com/office/2006/metadata/properties" ma:root="true" ma:fieldsID="90920c2e70b06a157d8c1ecb7a31fc8d" ns2:_="" ns3:_="">
    <xsd:import namespace="4dcdc3f4-ab67-4df4-93a8-a8254d5e8f75"/>
    <xsd:import namespace="6376496f-3cfb-4b36-8099-3df04cdf577e"/>
    <xsd:element name="properties">
      <xsd:complexType>
        <xsd:sequence>
          <xsd:element name="documentManagement">
            <xsd:complexType>
              <xsd:all>
                <xsd:element ref="ns3:j3de6ae89aac41b7b031d012796e6fbb" minOccurs="0"/>
                <xsd:element ref="ns2:TaxCatchAll"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dc3f4-ab67-4df4-93a8-a8254d5e8f7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7f59a608-5f0f-4172-9175-74a12c59bcbd}" ma:internalName="TaxCatchAll" ma:showField="CatchAllData" ma:web="4dcdc3f4-ab67-4df4-93a8-a8254d5e8f7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76496f-3cfb-4b36-8099-3df04cdf577e" elementFormDefault="qualified">
    <xsd:import namespace="http://schemas.microsoft.com/office/2006/documentManagement/types"/>
    <xsd:import namespace="http://schemas.microsoft.com/office/infopath/2007/PartnerControls"/>
    <xsd:element name="j3de6ae89aac41b7b031d012796e6fbb" ma:index="9" nillable="true" ma:taxonomy="true" ma:internalName="j3de6ae89aac41b7b031d012796e6fbb" ma:taxonomyFieldName="Staff_x0020_Category" ma:displayName="Staff Category" ma:fieldId="{33de6ae8-9aac-41b7-b031-d012796e6fbb}" ma:sspId="c55e06ae-8cb1-41c6-a470-875edd1f607d" ma:termSetId="8f63426e-bed8-4c05-9491-9ea1dab76dda" ma:anchorId="00000000-0000-0000-0000-000000000000" ma:open="fals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55e06ae-8cb1-41c6-a470-875edd1f607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76496f-3cfb-4b36-8099-3df04cdf577e">
      <Terms xmlns="http://schemas.microsoft.com/office/infopath/2007/PartnerControls"/>
    </lcf76f155ced4ddcb4097134ff3c332f>
    <TaxCatchAll xmlns="4dcdc3f4-ab67-4df4-93a8-a8254d5e8f75" xsi:nil="true"/>
    <j3de6ae89aac41b7b031d012796e6fbb xmlns="6376496f-3cfb-4b36-8099-3df04cdf577e">
      <Terms xmlns="http://schemas.microsoft.com/office/infopath/2007/PartnerControls"/>
    </j3de6ae89aac41b7b031d012796e6fbb>
  </documentManagement>
</p:properties>
</file>

<file path=customXml/itemProps1.xml><?xml version="1.0" encoding="utf-8"?>
<ds:datastoreItem xmlns:ds="http://schemas.openxmlformats.org/officeDocument/2006/customXml" ds:itemID="{FE6219FA-3281-46B1-96CF-12C4300B12F2}"/>
</file>

<file path=customXml/itemProps2.xml><?xml version="1.0" encoding="utf-8"?>
<ds:datastoreItem xmlns:ds="http://schemas.openxmlformats.org/officeDocument/2006/customXml" ds:itemID="{AB87A19C-176A-43BB-90C1-172EBA2D9C5D}">
  <ds:schemaRefs>
    <ds:schemaRef ds:uri="http://schemas.microsoft.com/sharepoint/v3/contenttype/forms"/>
  </ds:schemaRefs>
</ds:datastoreItem>
</file>

<file path=customXml/itemProps3.xml><?xml version="1.0" encoding="utf-8"?>
<ds:datastoreItem xmlns:ds="http://schemas.openxmlformats.org/officeDocument/2006/customXml" ds:itemID="{4F549618-0176-4C15-A03B-BBCB642854C4}">
  <ds:schemaRefs>
    <ds:schemaRef ds:uri="http://schemas.microsoft.com/office/2006/metadata/properties"/>
    <ds:schemaRef ds:uri="http://schemas.microsoft.com/office/infopath/2007/PartnerControls"/>
    <ds:schemaRef ds:uri="6376496f-3cfb-4b36-8099-3df04cdf577e"/>
    <ds:schemaRef ds:uri="4dcdc3f4-ab67-4df4-93a8-a8254d5e8f75"/>
  </ds:schemaRefs>
</ds:datastoreItem>
</file>

<file path=docProps/app.xml><?xml version="1.0" encoding="utf-8"?>
<Properties xmlns="http://schemas.openxmlformats.org/officeDocument/2006/extended-properties" xmlns:vt="http://schemas.openxmlformats.org/officeDocument/2006/docPropsVTypes">
  <Template/>
  <TotalTime>67</TotalTime>
  <Words>659</Words>
  <Application>Microsoft Office PowerPoint</Application>
  <PresentationFormat>Widescreen</PresentationFormat>
  <Paragraphs>79</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AfterglowVTI</vt:lpstr>
      <vt:lpstr>Phase 3   </vt:lpstr>
      <vt:lpstr>Staff structure </vt:lpstr>
      <vt:lpstr>Tapestry and emailing </vt:lpstr>
      <vt:lpstr>Attendance</vt:lpstr>
      <vt:lpstr>Reading </vt:lpstr>
      <vt:lpstr>sparx </vt:lpstr>
      <vt:lpstr>Phase 3 leader email  </vt:lpstr>
    </vt:vector>
  </TitlesOfParts>
  <Company>Education South West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Katy MOTT</dc:creator>
  <cp:lastModifiedBy>Katy MOTT</cp:lastModifiedBy>
  <cp:revision>10</cp:revision>
  <dcterms:created xsi:type="dcterms:W3CDTF">2024-09-05T15:11:02Z</dcterms:created>
  <dcterms:modified xsi:type="dcterms:W3CDTF">2024-09-12T07:22:32Z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0x010100D0FCC793C5A7B3438502F43F91CF5639</vt:lpwstr>
  </property>
  <property fmtid="{D5CDD505-2E9C-101B-9397-08002B2CF9AE}" pid="3" name="MediaServiceImageTags">
    <vt:lpwstr/>
  </property>
  <property fmtid="{D5CDD505-2E9C-101B-9397-08002B2CF9AE}" pid="4" name="Staff Category">
    <vt:lpwstr/>
  </property>
  <property fmtid="{D5CDD505-2E9C-101B-9397-08002B2CF9AE}" pid="5" name="ComplianceAssetId">
    <vt:lpwstr/>
  </property>
  <property fmtid="{D5CDD505-2E9C-101B-9397-08002B2CF9AE}" pid="6" name="TriggerFlowInfo">
    <vt:lpwstr/>
  </property>
  <property fmtid="{D5CDD505-2E9C-101B-9397-08002B2CF9AE}" pid="7" name="TemplateUrl">
    <vt:lpwstr/>
  </property>
  <property fmtid="{D5CDD505-2E9C-101B-9397-08002B2CF9AE}" pid="8" name="_SharedFileIndex">
    <vt:lpwstr/>
  </property>
  <property fmtid="{D5CDD505-2E9C-101B-9397-08002B2CF9AE}" pid="9" name="_ExtendedDescription">
    <vt:lpwstr/>
  </property>
  <property fmtid="{D5CDD505-2E9C-101B-9397-08002B2CF9AE}" pid="10" name="xd_Signature">
    <vt:bool>false</vt:bool>
  </property>
  <property fmtid="{D5CDD505-2E9C-101B-9397-08002B2CF9AE}" pid="11" name="_SourceUrl">
    <vt:lpwstr/>
  </property>
  <property fmtid="{D5CDD505-2E9C-101B-9397-08002B2CF9AE}" pid="12" name="xd_ProgID">
    <vt:lpwstr/>
  </property>
  <property fmtid="{D5CDD505-2E9C-101B-9397-08002B2CF9AE}" pid="13" name="Order">
    <vt:r8>489900</vt:r8>
  </property>
</Properties>
</file>