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3"/>
  </p:sldMasterIdLst>
  <p:sldIdLst>
    <p:sldId id="256" r:id="rId4"/>
    <p:sldId id="257" r:id="rId5"/>
    <p:sldId id="265" r:id="rId6"/>
    <p:sldId id="258" r:id="rId7"/>
    <p:sldId id="259" r:id="rId8"/>
    <p:sldId id="260" r:id="rId9"/>
    <p:sldId id="261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78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390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741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01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081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515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82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7741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449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652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14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2C1CC4E-2B41-48EA-B8A7-88FDAB0FC174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EAD1B9-8C98-45A0-A7FB-C3981F5E2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526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shclassTCI@welearn365.com" TargetMode="External"/><Relationship Id="rId2" Type="http://schemas.openxmlformats.org/officeDocument/2006/relationships/hyperlink" Target="mailto:OakclassTCI@welearn365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dmin2307@welearn365.co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90BBF-7117-43E9-833D-DC4D8AAD4F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</a:t>
            </a:r>
            <a:br>
              <a:rPr lang="en-GB" dirty="0"/>
            </a:br>
            <a:r>
              <a:rPr lang="en-GB" dirty="0"/>
              <a:t> Year 1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br>
              <a:rPr lang="en-GB" dirty="0">
                <a:sym typeface="Wingdings" panose="05000000000000000000" pitchFamily="2" charset="2"/>
              </a:rPr>
            </a:br>
            <a:r>
              <a:rPr lang="en-GB" sz="4400" dirty="0">
                <a:sym typeface="Wingdings" panose="05000000000000000000" pitchFamily="2" charset="2"/>
              </a:rPr>
              <a:t>2023-24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248641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0EF6C-D27E-4F57-AE39-2036D1B29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30" y="284785"/>
            <a:ext cx="10058400" cy="735632"/>
          </a:xfrm>
        </p:spPr>
        <p:txBody>
          <a:bodyPr>
            <a:normAutofit fontScale="90000"/>
          </a:bodyPr>
          <a:lstStyle/>
          <a:p>
            <a:pPr algn="ctr"/>
            <a:r>
              <a:rPr lang="en-GB" u="sng" dirty="0"/>
              <a:t>Staff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CD46B-A32E-4F01-807C-F8ED5B678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694" y="914399"/>
            <a:ext cx="10899913" cy="5837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u="sng" dirty="0"/>
              <a:t>Oak Class</a:t>
            </a:r>
          </a:p>
          <a:p>
            <a:pPr marL="0" indent="0">
              <a:buNone/>
            </a:pPr>
            <a:r>
              <a:rPr lang="en-GB" sz="2000" b="1" dirty="0"/>
              <a:t>Teacher: </a:t>
            </a:r>
            <a:r>
              <a:rPr lang="en-GB" sz="2000" dirty="0"/>
              <a:t>Miss Shirley </a:t>
            </a:r>
            <a:br>
              <a:rPr lang="en-GB" sz="2000" dirty="0"/>
            </a:br>
            <a:r>
              <a:rPr lang="en-GB" sz="2000" b="1" dirty="0"/>
              <a:t>Teaching Assistant: </a:t>
            </a:r>
            <a:r>
              <a:rPr lang="en-GB" sz="2000" dirty="0"/>
              <a:t>Mrs Harding 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b="1" u="sng" dirty="0"/>
              <a:t>Ash Class</a:t>
            </a:r>
          </a:p>
          <a:p>
            <a:pPr marL="0" indent="0">
              <a:buNone/>
            </a:pPr>
            <a:r>
              <a:rPr lang="en-GB" sz="2000" b="1" dirty="0"/>
              <a:t>Teachers: </a:t>
            </a:r>
            <a:r>
              <a:rPr lang="en-GB" sz="2000" dirty="0"/>
              <a:t>Mrs </a:t>
            </a:r>
            <a:r>
              <a:rPr lang="en-GB" sz="2000" dirty="0" err="1"/>
              <a:t>Boultby</a:t>
            </a:r>
            <a:r>
              <a:rPr lang="en-GB" sz="2000" dirty="0"/>
              <a:t> (Monday and Tuesday) Mrs Plumb (Wednesday, Thursday, Friday)</a:t>
            </a:r>
          </a:p>
          <a:p>
            <a:pPr marL="0" indent="0">
              <a:buNone/>
            </a:pPr>
            <a:r>
              <a:rPr lang="en-GB" sz="2000" b="1" dirty="0"/>
              <a:t>Teaching Assistants: </a:t>
            </a:r>
            <a:r>
              <a:rPr lang="en-GB" sz="2000" dirty="0"/>
              <a:t>Mrs Jones (class TA) and Mrs Davies (one to one support) 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u="sng" dirty="0"/>
              <a:t>Additional Staff </a:t>
            </a:r>
            <a:endParaRPr lang="en-GB" sz="2000" u="sng" dirty="0"/>
          </a:p>
          <a:p>
            <a:pPr marL="0" indent="0">
              <a:buNone/>
            </a:pPr>
            <a:r>
              <a:rPr lang="en-GB" sz="2000" dirty="0"/>
              <a:t>Mr Wigglesworth – Tuesday afternoon (teacher planning time cover)</a:t>
            </a:r>
          </a:p>
          <a:p>
            <a:pPr marL="0" indent="0">
              <a:buNone/>
            </a:pPr>
            <a:r>
              <a:rPr lang="en-GB" sz="2000" dirty="0"/>
              <a:t>Mrs Bradbury – Tuesday afternoon (teacher planning time cover)</a:t>
            </a:r>
          </a:p>
          <a:p>
            <a:pPr marL="0" indent="0">
              <a:buNone/>
            </a:pPr>
            <a:r>
              <a:rPr lang="en-GB" sz="2000" dirty="0"/>
              <a:t>Mrs Harding – Tuesday afternoon (teacher planning time cover) </a:t>
            </a:r>
          </a:p>
          <a:p>
            <a:pPr marL="0" indent="0">
              <a:buNone/>
            </a:pPr>
            <a:r>
              <a:rPr lang="en-GB" sz="2000" dirty="0"/>
              <a:t>Miss Griffiths – Thursday morning (Ash class only – teacher planning time cover)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043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AC8FA-5BF8-4248-8C70-0D389B18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400" u="sng" dirty="0"/>
              <a:t>Year 1 Routines and changes to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7692B-CC1B-4752-8C21-013D76AE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3400" dirty="0"/>
              <a:t>Arrive at 8.50. Learning begins the moment your child enters the classroom. </a:t>
            </a:r>
          </a:p>
          <a:p>
            <a:pPr marL="0" indent="0">
              <a:buNone/>
            </a:pPr>
            <a:r>
              <a:rPr lang="en-GB" sz="3400" dirty="0"/>
              <a:t>More structured morning.</a:t>
            </a:r>
          </a:p>
          <a:p>
            <a:pPr marL="0" indent="0">
              <a:buNone/>
            </a:pPr>
            <a:r>
              <a:rPr lang="en-GB" sz="3400" dirty="0"/>
              <a:t>English and maths every morning</a:t>
            </a:r>
          </a:p>
          <a:p>
            <a:pPr marL="0" indent="0">
              <a:buNone/>
            </a:pPr>
            <a:r>
              <a:rPr lang="en-GB" sz="3400" dirty="0"/>
              <a:t>Phonics daily</a:t>
            </a:r>
          </a:p>
          <a:p>
            <a:pPr marL="0" indent="0">
              <a:buNone/>
            </a:pPr>
            <a:r>
              <a:rPr lang="en-GB" sz="3400" dirty="0"/>
              <a:t>Each child will read in a small group with an adult twice per week. </a:t>
            </a:r>
          </a:p>
          <a:p>
            <a:pPr marL="0" indent="0">
              <a:buNone/>
            </a:pPr>
            <a:r>
              <a:rPr lang="en-GB" sz="3400" dirty="0"/>
              <a:t>Mastering number after lunch 4 times a week (short maths fluency sessions)</a:t>
            </a:r>
          </a:p>
          <a:p>
            <a:pPr marL="0" indent="0">
              <a:buNone/>
            </a:pPr>
            <a:r>
              <a:rPr lang="en-GB" sz="3400" dirty="0"/>
              <a:t>Continuous provision several afternoons during the week including use of the outdoor area for a smooth transition from Reception to Year 1.</a:t>
            </a:r>
          </a:p>
          <a:p>
            <a:pPr marL="0" indent="0">
              <a:buNone/>
            </a:pPr>
            <a:r>
              <a:rPr lang="en-GB" sz="3400" dirty="0"/>
              <a:t>Foundation subjects in the afternoon (topic dependent) – covering Science, Geography, History, RE, PSHE, Music, Art, DT and Computing. </a:t>
            </a:r>
          </a:p>
          <a:p>
            <a:pPr marL="0" indent="0">
              <a:buNone/>
            </a:pPr>
            <a:r>
              <a:rPr lang="en-GB" sz="3400" dirty="0"/>
              <a:t>PE twice weekly (one class swimming each half term).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97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FB415-FAC5-49F4-9E46-9D4F37EA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7160"/>
            <a:ext cx="10058400" cy="1371600"/>
          </a:xfrm>
        </p:spPr>
        <p:txBody>
          <a:bodyPr/>
          <a:lstStyle/>
          <a:p>
            <a:pPr algn="ctr"/>
            <a:r>
              <a:rPr lang="en-GB" u="sng" dirty="0"/>
              <a:t>PE and Swimming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7805B-2CC9-4A1B-BE83-F15B28C11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2" y="1020417"/>
            <a:ext cx="11569148" cy="5274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dirty="0"/>
              <a:t>PE days </a:t>
            </a:r>
          </a:p>
          <a:p>
            <a:pPr marL="0" indent="0">
              <a:buNone/>
            </a:pPr>
            <a:r>
              <a:rPr lang="en-GB" dirty="0"/>
              <a:t>Tuesdays – OAK CLASS ONLY (until October half term) </a:t>
            </a:r>
          </a:p>
          <a:p>
            <a:pPr marL="0" indent="0">
              <a:buNone/>
            </a:pPr>
            <a:r>
              <a:rPr lang="en-GB" dirty="0"/>
              <a:t>Thursdays – both classes </a:t>
            </a:r>
          </a:p>
          <a:p>
            <a:pPr marL="0" indent="0">
              <a:buNone/>
            </a:pPr>
            <a:r>
              <a:rPr lang="en-GB" b="1" dirty="0"/>
              <a:t>Come to school dressed in PE kit</a:t>
            </a:r>
            <a:r>
              <a:rPr lang="en-GB" dirty="0"/>
              <a:t> including a school jumper/cardigan when the weather gets cooler.</a:t>
            </a:r>
            <a:endParaRPr lang="en-GB" b="1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does your child wear for PE?</a:t>
            </a:r>
          </a:p>
          <a:p>
            <a:r>
              <a:rPr lang="en-GB" dirty="0"/>
              <a:t>Red t-shirt </a:t>
            </a:r>
          </a:p>
          <a:p>
            <a:r>
              <a:rPr lang="en-GB" dirty="0"/>
              <a:t>Black bottoms or shorts</a:t>
            </a:r>
          </a:p>
          <a:p>
            <a:r>
              <a:rPr lang="en-GB" dirty="0"/>
              <a:t>Sensible trainers</a:t>
            </a:r>
          </a:p>
          <a:p>
            <a:pPr marL="0" indent="0">
              <a:buNone/>
            </a:pPr>
            <a:r>
              <a:rPr lang="en-GB" dirty="0"/>
              <a:t>                                                                        </a:t>
            </a:r>
          </a:p>
          <a:p>
            <a:pPr marL="0" indent="0">
              <a:buNone/>
            </a:pPr>
            <a:r>
              <a:rPr lang="en-GB" b="1" u="sng" dirty="0"/>
              <a:t>Swimming: </a:t>
            </a:r>
          </a:p>
          <a:p>
            <a:pPr marL="0" indent="0">
              <a:buNone/>
            </a:pPr>
            <a:r>
              <a:rPr lang="en-GB" dirty="0"/>
              <a:t>Tuesdays – ASH CLASS ONLY (until October half term)</a:t>
            </a:r>
          </a:p>
          <a:p>
            <a:pPr marL="0" indent="0">
              <a:buNone/>
            </a:pPr>
            <a:r>
              <a:rPr lang="en-GB" b="1" dirty="0"/>
              <a:t>Come to school dressed in uniform and bring swimming kit in a named bag. </a:t>
            </a:r>
          </a:p>
        </p:txBody>
      </p:sp>
    </p:spTree>
    <p:extLst>
      <p:ext uri="{BB962C8B-B14F-4D97-AF65-F5344CB8AC3E}">
        <p14:creationId xmlns:p14="http://schemas.microsoft.com/office/powerpoint/2010/main" val="191578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DA2E2-8689-4960-A02C-FB96CB9F6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Reading expectations and Homework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2DA10-9BE7-4B3C-9EB2-7B74DDBF8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/>
              <a:t>Read at least 3 times a week and record this in the home/school planner. Date and initials is fine. </a:t>
            </a:r>
          </a:p>
          <a:p>
            <a:r>
              <a:rPr lang="en-GB" sz="2400" dirty="0"/>
              <a:t>Sticker in reading diary to show the diary has been checked</a:t>
            </a:r>
          </a:p>
          <a:p>
            <a:r>
              <a:rPr lang="en-GB" sz="2400" dirty="0"/>
              <a:t>Shared reading book sent home and swapped on a Monday, Wednesday and Friday. </a:t>
            </a:r>
          </a:p>
          <a:p>
            <a:r>
              <a:rPr lang="en-GB" sz="2400" dirty="0"/>
              <a:t>Guided reading eBook will be uploaded for Friday – children will be familiar with this book as they will have read it with an adult that week in school.</a:t>
            </a:r>
          </a:p>
          <a:p>
            <a:r>
              <a:rPr lang="en-GB" sz="2400" dirty="0"/>
              <a:t>Spellings and phonic sounds will be in the newsletter for children to practise at home alongside other optional activities.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85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64F8E-9565-4CBD-A03A-83C6EC8B8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25094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GB" u="sng" dirty="0"/>
              <a:t>Topic themes and main content covered in the year.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E6160-A780-49C9-B9C4-BEF4237AC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2341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000" b="1" dirty="0"/>
              <a:t>Autumn 1: </a:t>
            </a:r>
            <a:r>
              <a:rPr lang="en-GB" sz="2000" dirty="0"/>
              <a:t>Where we live – Geography, Science and Art focus. Learning about different settlements, rural and urban areas and our local environment. Plants and trees in science and art.</a:t>
            </a:r>
          </a:p>
          <a:p>
            <a:pPr marL="0" indent="0">
              <a:buNone/>
            </a:pPr>
            <a:r>
              <a:rPr lang="en-GB" sz="2000" b="1" dirty="0"/>
              <a:t>Autumn 2:  </a:t>
            </a:r>
            <a:r>
              <a:rPr lang="en-GB" sz="2000" dirty="0"/>
              <a:t>History of Toys – History and Science focus. Learning about toys from a long time ago and comparing with modern day toys. Linked to science topic of materials. </a:t>
            </a:r>
          </a:p>
          <a:p>
            <a:pPr marL="0" indent="0">
              <a:buNone/>
            </a:pPr>
            <a:r>
              <a:rPr lang="en-GB" sz="2000" b="1" dirty="0"/>
              <a:t>Spring 1: </a:t>
            </a:r>
            <a:r>
              <a:rPr lang="en-GB" sz="2000" dirty="0"/>
              <a:t>Weather Watchers – Geography and Design &amp; Technology focus. Learning about different types of weather across the seasons. Designing and constructing something for a purpose. </a:t>
            </a:r>
          </a:p>
          <a:p>
            <a:pPr marL="0" indent="0">
              <a:buNone/>
            </a:pPr>
            <a:r>
              <a:rPr lang="en-GB" sz="2000" b="1" dirty="0"/>
              <a:t>Spring 2: </a:t>
            </a:r>
            <a:r>
              <a:rPr lang="en-GB" sz="2000" dirty="0"/>
              <a:t>Amazing Animals – Science and Art focus. Learning about the 5 animal groups. Comparing animals and naming their body parts. </a:t>
            </a:r>
          </a:p>
          <a:p>
            <a:pPr marL="0" indent="0">
              <a:buNone/>
            </a:pPr>
            <a:r>
              <a:rPr lang="en-GB" sz="2000" b="1" dirty="0"/>
              <a:t>Summer 1: </a:t>
            </a:r>
            <a:r>
              <a:rPr lang="en-GB" sz="2000" dirty="0"/>
              <a:t>Famous People – History focus. Exploring a different famous person each week and why they are important. </a:t>
            </a:r>
          </a:p>
          <a:p>
            <a:pPr marL="0" indent="0">
              <a:buNone/>
            </a:pPr>
            <a:r>
              <a:rPr lang="en-GB" sz="2000" b="1" dirty="0"/>
              <a:t>Summer 2: </a:t>
            </a:r>
            <a:r>
              <a:rPr lang="en-GB" sz="2000" dirty="0"/>
              <a:t>Stories from around the world – Geography and Design &amp; Technology focus. Reading a collection of books from different cultures and countries. Exploring the continents and oceans of the world. DT focus: food. 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670665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41407-84C9-477D-B6BF-548614C4B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4294"/>
            <a:ext cx="10058400" cy="1371600"/>
          </a:xfrm>
        </p:spPr>
        <p:txBody>
          <a:bodyPr/>
          <a:lstStyle/>
          <a:p>
            <a:pPr algn="ctr"/>
            <a:r>
              <a:rPr lang="en-GB" u="sng" dirty="0"/>
              <a:t>Exciting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26D63-6D43-42A6-B550-9526224F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5894"/>
            <a:ext cx="10058400" cy="4389146"/>
          </a:xfrm>
        </p:spPr>
        <p:txBody>
          <a:bodyPr/>
          <a:lstStyle/>
          <a:p>
            <a:r>
              <a:rPr lang="en-GB" dirty="0"/>
              <a:t>Forest School for this half term (Monday afternoons – please bring wellies every week and rain coat and old clothes when the weather changes)</a:t>
            </a:r>
          </a:p>
          <a:p>
            <a:r>
              <a:rPr lang="en-GB" dirty="0"/>
              <a:t>Exploring our local area – Autumn 1 Where we live topic (geography focus)</a:t>
            </a:r>
          </a:p>
          <a:p>
            <a:r>
              <a:rPr lang="en-GB" dirty="0"/>
              <a:t>Sikh Temple Gurdwara visit (RE focus)</a:t>
            </a:r>
          </a:p>
          <a:p>
            <a:r>
              <a:rPr lang="en-GB" dirty="0"/>
              <a:t>Bring a pet to school – Spring 2 Amazing Animals topic(science focus)</a:t>
            </a:r>
          </a:p>
          <a:p>
            <a:r>
              <a:rPr lang="en-GB" dirty="0"/>
              <a:t>Church visit (RE focus) </a:t>
            </a:r>
          </a:p>
          <a:p>
            <a:r>
              <a:rPr lang="en-GB" dirty="0"/>
              <a:t>Kenilworth Castle visit – Summer 1 Famous people topic (history focus) </a:t>
            </a:r>
          </a:p>
          <a:p>
            <a:r>
              <a:rPr lang="en-GB" dirty="0"/>
              <a:t>The Herbert Art gallery visit – Summer 2 (art focus)</a:t>
            </a:r>
          </a:p>
        </p:txBody>
      </p:sp>
    </p:spTree>
    <p:extLst>
      <p:ext uri="{BB962C8B-B14F-4D97-AF65-F5344CB8AC3E}">
        <p14:creationId xmlns:p14="http://schemas.microsoft.com/office/powerpoint/2010/main" val="242917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6BB94-571F-420C-A83C-23B0E8024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Statutory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D11B9-CA98-41FF-BD1E-5CF027DD5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Phonics assessment in June reported to government – a selection of real and nonsense words to check blending.</a:t>
            </a:r>
          </a:p>
          <a:p>
            <a:r>
              <a:rPr lang="en-GB" dirty="0"/>
              <a:t>In school phonics checks at the end of each half term to monitor progress and ensure reading practice reading book at an appropriate stage</a:t>
            </a:r>
          </a:p>
        </p:txBody>
      </p:sp>
    </p:spTree>
    <p:extLst>
      <p:ext uri="{BB962C8B-B14F-4D97-AF65-F5344CB8AC3E}">
        <p14:creationId xmlns:p14="http://schemas.microsoft.com/office/powerpoint/2010/main" val="822416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01E0-6EA9-47B5-AC51-DB409DE36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D5944-B613-4952-AF25-05D52A03A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18807"/>
            <a:ext cx="10058400" cy="3931920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Speak to us on the door or gate as a first point of contact. </a:t>
            </a:r>
          </a:p>
          <a:p>
            <a:r>
              <a:rPr lang="en-GB" dirty="0"/>
              <a:t>Two methods to contact via email </a:t>
            </a:r>
          </a:p>
          <a:p>
            <a:r>
              <a:rPr lang="en-GB" dirty="0"/>
              <a:t>Class email address – </a:t>
            </a:r>
            <a:r>
              <a:rPr lang="en-GB" dirty="0">
                <a:hlinkClick r:id="rId2"/>
              </a:rPr>
              <a:t>OakclassTCI@welearn365.com</a:t>
            </a:r>
            <a:r>
              <a:rPr lang="en-GB" dirty="0"/>
              <a:t> </a:t>
            </a:r>
            <a:r>
              <a:rPr lang="en-GB" dirty="0">
                <a:hlinkClick r:id="rId3"/>
              </a:rPr>
              <a:t>AshclassTCI@welearn365.com</a:t>
            </a:r>
            <a:r>
              <a:rPr lang="en-GB" dirty="0"/>
              <a:t> </a:t>
            </a:r>
          </a:p>
          <a:p>
            <a:r>
              <a:rPr lang="en-GB" dirty="0"/>
              <a:t>Admin – </a:t>
            </a:r>
            <a:r>
              <a:rPr lang="en-GB" dirty="0">
                <a:hlinkClick r:id="rId4"/>
              </a:rPr>
              <a:t>admin2307@welearn365.com</a:t>
            </a:r>
            <a:r>
              <a:rPr lang="en-GB" dirty="0"/>
              <a:t>  </a:t>
            </a:r>
          </a:p>
          <a:p>
            <a:r>
              <a:rPr lang="en-GB" dirty="0"/>
              <a:t>Please note that all staff observe standard office hours and will respond during that time to any emails and queries in an appropriate manner. </a:t>
            </a:r>
          </a:p>
          <a:p>
            <a:r>
              <a:rPr lang="en-GB" dirty="0"/>
              <a:t>Teaching staff are highly unlikely to check emails frequently during the school day. </a:t>
            </a:r>
          </a:p>
          <a:p>
            <a:r>
              <a:rPr lang="en-GB" dirty="0"/>
              <a:t>You must contact the School Office during the school day with any urgent queries. </a:t>
            </a:r>
          </a:p>
          <a:p>
            <a:r>
              <a:rPr lang="en-GB" dirty="0"/>
              <a:t> Key information will be sent to you via the weekly Year 1 Newsletter.</a:t>
            </a:r>
          </a:p>
        </p:txBody>
      </p:sp>
    </p:spTree>
    <p:extLst>
      <p:ext uri="{BB962C8B-B14F-4D97-AF65-F5344CB8AC3E}">
        <p14:creationId xmlns:p14="http://schemas.microsoft.com/office/powerpoint/2010/main" val="2209209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5FEFD-40F9-43A1-8A94-8020B5DD9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Collecting children at end of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7CB0B-61AB-44BA-8727-536D9FFBB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Please could we ask that you stand back on the playground so that we can get the children out of the doorway promptly and safely. </a:t>
            </a:r>
          </a:p>
        </p:txBody>
      </p:sp>
    </p:spTree>
    <p:extLst>
      <p:ext uri="{BB962C8B-B14F-4D97-AF65-F5344CB8AC3E}">
        <p14:creationId xmlns:p14="http://schemas.microsoft.com/office/powerpoint/2010/main" val="3669386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D6F8D55235C34598B0C049376E2075" ma:contentTypeVersion="12" ma:contentTypeDescription="Create a new document." ma:contentTypeScope="" ma:versionID="286dec038930aa0b0f5ed2e9cfda6a41">
  <xsd:schema xmlns:xsd="http://www.w3.org/2001/XMLSchema" xmlns:xs="http://www.w3.org/2001/XMLSchema" xmlns:p="http://schemas.microsoft.com/office/2006/metadata/properties" xmlns:ns2="e77f4ae2-1c7c-47ad-a021-a178ffa0440a" xmlns:ns3="7fddcac9-045b-4a13-9176-afdc5a3edaeb" targetNamespace="http://schemas.microsoft.com/office/2006/metadata/properties" ma:root="true" ma:fieldsID="ff6ed2d941fb7e5027a74d1ee65fbc41" ns2:_="" ns3:_="">
    <xsd:import namespace="e77f4ae2-1c7c-47ad-a021-a178ffa0440a"/>
    <xsd:import namespace="7fddcac9-045b-4a13-9176-afdc5a3eda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7f4ae2-1c7c-47ad-a021-a178ffa044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6852029-6d2b-4c75-93a9-4e576541db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ddcac9-045b-4a13-9176-afdc5a3edae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bdbe46a-606a-4ec7-acc0-53874a35add4}" ma:internalName="TaxCatchAll" ma:showField="CatchAllData" ma:web="7fddcac9-045b-4a13-9176-afdc5a3eda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0FC83C-C14D-41DD-A21B-D18253A5A2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B80495-BAD2-4410-83BB-C255BA612F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7f4ae2-1c7c-47ad-a021-a178ffa0440a"/>
    <ds:schemaRef ds:uri="7fddcac9-045b-4a13-9176-afdc5a3eda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107</TotalTime>
  <Words>909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Century Gothic</vt:lpstr>
      <vt:lpstr>Garamond</vt:lpstr>
      <vt:lpstr>Wingdings</vt:lpstr>
      <vt:lpstr>Savon</vt:lpstr>
      <vt:lpstr>Welcome to  Year 1   2023-24</vt:lpstr>
      <vt:lpstr>Staff Members</vt:lpstr>
      <vt:lpstr>Year 1 Routines and changes to learning</vt:lpstr>
      <vt:lpstr>PE and Swimming days</vt:lpstr>
      <vt:lpstr>Reading expectations and Homework </vt:lpstr>
      <vt:lpstr>Topic themes and main content covered in the year.</vt:lpstr>
      <vt:lpstr>Exciting opportunities</vt:lpstr>
      <vt:lpstr>Statutory Assessment </vt:lpstr>
      <vt:lpstr>Communication </vt:lpstr>
      <vt:lpstr>Collecting children at end of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Year 1 </dc:title>
  <dc:creator>D Shirley TCI</dc:creator>
  <cp:lastModifiedBy>D Plumb TCI</cp:lastModifiedBy>
  <cp:revision>16</cp:revision>
  <dcterms:created xsi:type="dcterms:W3CDTF">2023-09-05T14:29:06Z</dcterms:created>
  <dcterms:modified xsi:type="dcterms:W3CDTF">2023-09-07T15:53:06Z</dcterms:modified>
</cp:coreProperties>
</file>