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4"/>
  </p:notesMasterIdLst>
  <p:sldIdLst>
    <p:sldId id="256" r:id="rId2"/>
    <p:sldId id="264" r:id="rId3"/>
    <p:sldId id="262" r:id="rId4"/>
    <p:sldId id="266" r:id="rId5"/>
    <p:sldId id="263" r:id="rId6"/>
    <p:sldId id="273" r:id="rId7"/>
    <p:sldId id="274" r:id="rId8"/>
    <p:sldId id="270" r:id="rId9"/>
    <p:sldId id="271" r:id="rId10"/>
    <p:sldId id="272"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86" d="100"/>
          <a:sy n="86" d="100"/>
        </p:scale>
        <p:origin x="4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D1C4C-C6CA-4F15-9AF2-84F3442020A5}" type="datetimeFigureOut">
              <a:rPr lang="en-GB" smtClean="0"/>
              <a:t>05/07/2021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2D531-23B1-4F5F-B1E8-A8EA81EC7680}" type="slidenum">
              <a:rPr lang="en-GB" smtClean="0"/>
              <a:t>‹#›</a:t>
            </a:fld>
            <a:endParaRPr lang="en-GB"/>
          </a:p>
        </p:txBody>
      </p:sp>
    </p:spTree>
    <p:extLst>
      <p:ext uri="{BB962C8B-B14F-4D97-AF65-F5344CB8AC3E}">
        <p14:creationId xmlns:p14="http://schemas.microsoft.com/office/powerpoint/2010/main" val="395314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975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113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7/5/2021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1619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390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301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920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82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48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566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3282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336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039101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2" r:id="rId5"/>
    <p:sldLayoutId id="2147483666" r:id="rId6"/>
    <p:sldLayoutId id="2147483667" r:id="rId7"/>
    <p:sldLayoutId id="2147483668" r:id="rId8"/>
    <p:sldLayoutId id="2147483671" r:id="rId9"/>
    <p:sldLayoutId id="2147483669" r:id="rId10"/>
    <p:sldLayoutId id="2147483670" r:id="rId1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bbc.co.uk/bitesize/subjects/zvc9q6f" TargetMode="External"/><Relationship Id="rId4" Type="http://schemas.openxmlformats.org/officeDocument/2006/relationships/hyperlink" Target="https://hourofcode.com/uk/learn"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9.xml"/><Relationship Id="rId7"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slide" Target="slide1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slide" Target="slide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A98C8542-7F97-4CB4-93B2-5D7900F041BC}"/>
              </a:ext>
            </a:extLst>
          </p:cNvPr>
          <p:cNvSpPr>
            <a:spLocks noGrp="1"/>
          </p:cNvSpPr>
          <p:nvPr>
            <p:ph type="ctrTitle"/>
          </p:nvPr>
        </p:nvSpPr>
        <p:spPr>
          <a:xfrm>
            <a:off x="638620" y="863695"/>
            <a:ext cx="3511233" cy="3779995"/>
          </a:xfrm>
        </p:spPr>
        <p:txBody>
          <a:bodyPr anchor="ctr">
            <a:normAutofit/>
          </a:bodyPr>
          <a:lstStyle/>
          <a:p>
            <a:r>
              <a:rPr lang="en-GB" dirty="0">
                <a:solidFill>
                  <a:schemeClr val="tx1"/>
                </a:solidFill>
                <a:latin typeface="Comic Sans MS" panose="030F0702030302020204" pitchFamily="66" charset="0"/>
              </a:rPr>
              <a:t>C</a:t>
            </a:r>
            <a:r>
              <a:rPr lang="en-GB" cap="none" dirty="0">
                <a:solidFill>
                  <a:schemeClr val="tx1"/>
                </a:solidFill>
                <a:latin typeface="Comic Sans MS" panose="030F0702030302020204" pitchFamily="66" charset="0"/>
              </a:rPr>
              <a:t>omputer</a:t>
            </a:r>
            <a:r>
              <a:rPr lang="en-GB" dirty="0">
                <a:solidFill>
                  <a:schemeClr val="tx1"/>
                </a:solidFill>
                <a:latin typeface="Comic Sans MS" panose="030F0702030302020204" pitchFamily="66" charset="0"/>
              </a:rPr>
              <a:t> S</a:t>
            </a:r>
            <a:r>
              <a:rPr lang="en-GB" cap="none" dirty="0">
                <a:solidFill>
                  <a:schemeClr val="tx1"/>
                </a:solidFill>
                <a:latin typeface="Comic Sans MS" panose="030F0702030302020204" pitchFamily="66" charset="0"/>
              </a:rPr>
              <a:t>cience</a:t>
            </a:r>
            <a:r>
              <a:rPr lang="en-GB" dirty="0">
                <a:solidFill>
                  <a:schemeClr val="tx1"/>
                </a:solidFill>
                <a:latin typeface="Comic Sans MS" panose="030F0702030302020204" pitchFamily="66" charset="0"/>
              </a:rPr>
              <a:t>/ICT </a:t>
            </a:r>
            <a:endParaRPr lang="en-GB" cap="none" dirty="0">
              <a:solidFill>
                <a:schemeClr val="tx1"/>
              </a:solidFill>
              <a:latin typeface="Comic Sans MS" panose="030F0702030302020204" pitchFamily="66" charset="0"/>
            </a:endParaRPr>
          </a:p>
        </p:txBody>
      </p:sp>
      <p:sp>
        <p:nvSpPr>
          <p:cNvPr id="13" name="Rectangle 1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36329CA2-0086-44AB-B995-54725902FCDF}"/>
              </a:ext>
            </a:extLst>
          </p:cNvPr>
          <p:cNvPicPr>
            <a:picLocks noChangeAspect="1"/>
          </p:cNvPicPr>
          <p:nvPr/>
        </p:nvPicPr>
        <p:blipFill rotWithShape="1">
          <a:blip r:embed="rId4"/>
          <a:srcRect l="13112" r="13521" b="-1"/>
          <a:stretch/>
        </p:blipFill>
        <p:spPr>
          <a:xfrm>
            <a:off x="4654295" y="10"/>
            <a:ext cx="7537705" cy="6857990"/>
          </a:xfrm>
          <a:prstGeom prst="rect">
            <a:avLst/>
          </a:prstGeom>
        </p:spPr>
      </p:pic>
      <p:pic>
        <p:nvPicPr>
          <p:cNvPr id="6" name="Audio 5">
            <a:hlinkClick r:id="" action="ppaction://media"/>
            <a:extLst>
              <a:ext uri="{FF2B5EF4-FFF2-40B4-BE49-F238E27FC236}">
                <a16:creationId xmlns:a16="http://schemas.microsoft.com/office/drawing/2014/main" id="{20A7733E-8893-4D82-8B9B-7CC08E732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09980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963"/>
    </mc:Choice>
    <mc:Fallback xmlns="">
      <p:transition spd="slow" advTm="26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EC516-18A0-425B-B40A-39B87E9C5AC9}"/>
              </a:ext>
            </a:extLst>
          </p:cNvPr>
          <p:cNvPicPr>
            <a:picLocks noChangeAspect="1"/>
          </p:cNvPicPr>
          <p:nvPr/>
        </p:nvPicPr>
        <p:blipFill rotWithShape="1">
          <a:blip r:embed="rId4"/>
          <a:srcRect l="43629" t="23799" r="8750" b="17706"/>
          <a:stretch/>
        </p:blipFill>
        <p:spPr>
          <a:xfrm>
            <a:off x="875069" y="2214785"/>
            <a:ext cx="5604387" cy="3872295"/>
          </a:xfrm>
          <a:prstGeom prst="rect">
            <a:avLst/>
          </a:prstGeom>
        </p:spPr>
      </p:pic>
      <p:sp>
        <p:nvSpPr>
          <p:cNvPr id="2" name="Title 1">
            <a:extLst>
              <a:ext uri="{FF2B5EF4-FFF2-40B4-BE49-F238E27FC236}">
                <a16:creationId xmlns:a16="http://schemas.microsoft.com/office/drawing/2014/main" id="{7DD3343B-07D2-4490-9BC4-3B65A3563722}"/>
              </a:ext>
            </a:extLst>
          </p:cNvPr>
          <p:cNvSpPr>
            <a:spLocks noGrp="1"/>
          </p:cNvSpPr>
          <p:nvPr>
            <p:ph type="title"/>
          </p:nvPr>
        </p:nvSpPr>
        <p:spPr>
          <a:xfrm>
            <a:off x="1135626" y="337794"/>
            <a:ext cx="10058400" cy="1371600"/>
          </a:xfrm>
        </p:spPr>
        <p:txBody>
          <a:bodyPr/>
          <a:lstStyle/>
          <a:p>
            <a:r>
              <a:rPr lang="en-GB" dirty="0">
                <a:latin typeface="Comic Sans MS" panose="030F0702030302020204" pitchFamily="66" charset="0"/>
              </a:rPr>
              <a:t>Help ! A example</a:t>
            </a:r>
          </a:p>
        </p:txBody>
      </p:sp>
      <p:pic>
        <p:nvPicPr>
          <p:cNvPr id="4" name="Picture 3">
            <a:extLst>
              <a:ext uri="{FF2B5EF4-FFF2-40B4-BE49-F238E27FC236}">
                <a16:creationId xmlns:a16="http://schemas.microsoft.com/office/drawing/2014/main" id="{0783EABA-E098-48C5-84DA-B17EFAF1791C}"/>
              </a:ext>
            </a:extLst>
          </p:cNvPr>
          <p:cNvPicPr>
            <a:picLocks noChangeAspect="1"/>
          </p:cNvPicPr>
          <p:nvPr/>
        </p:nvPicPr>
        <p:blipFill rotWithShape="1">
          <a:blip r:embed="rId5"/>
          <a:srcRect l="7701" t="46595" r="62057" b="47097"/>
          <a:stretch/>
        </p:blipFill>
        <p:spPr>
          <a:xfrm>
            <a:off x="875069" y="1349546"/>
            <a:ext cx="7374201" cy="865239"/>
          </a:xfrm>
          <a:prstGeom prst="rect">
            <a:avLst/>
          </a:prstGeom>
        </p:spPr>
      </p:pic>
      <p:cxnSp>
        <p:nvCxnSpPr>
          <p:cNvPr id="7" name="Straight Arrow Connector 6">
            <a:extLst>
              <a:ext uri="{FF2B5EF4-FFF2-40B4-BE49-F238E27FC236}">
                <a16:creationId xmlns:a16="http://schemas.microsoft.com/office/drawing/2014/main" id="{55B22C14-B9D2-41F2-AB10-DF89DE46B064}"/>
              </a:ext>
            </a:extLst>
          </p:cNvPr>
          <p:cNvCxnSpPr>
            <a:cxnSpLocks/>
          </p:cNvCxnSpPr>
          <p:nvPr/>
        </p:nvCxnSpPr>
        <p:spPr>
          <a:xfrm flipV="1">
            <a:off x="6371303" y="3768214"/>
            <a:ext cx="1189703" cy="33429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8B464E4-FFBD-46F2-AA96-3B26E2290B97}"/>
              </a:ext>
            </a:extLst>
          </p:cNvPr>
          <p:cNvSpPr txBox="1"/>
          <p:nvPr/>
        </p:nvSpPr>
        <p:spPr>
          <a:xfrm>
            <a:off x="7846142" y="3179182"/>
            <a:ext cx="2875937" cy="769441"/>
          </a:xfrm>
          <a:prstGeom prst="rect">
            <a:avLst/>
          </a:prstGeom>
          <a:noFill/>
        </p:spPr>
        <p:txBody>
          <a:bodyPr wrap="square" rtlCol="0">
            <a:spAutoFit/>
          </a:bodyPr>
          <a:lstStyle/>
          <a:p>
            <a:r>
              <a:rPr lang="en-GB" sz="2200" dirty="0">
                <a:solidFill>
                  <a:srgbClr val="57903F"/>
                </a:solidFill>
                <a:latin typeface="Comic Sans MS" panose="030F0702030302020204" pitchFamily="66" charset="0"/>
              </a:rPr>
              <a:t>This is an example of a simple solution </a:t>
            </a:r>
          </a:p>
        </p:txBody>
      </p:sp>
      <p:pic>
        <p:nvPicPr>
          <p:cNvPr id="3" name="Audio 2">
            <a:hlinkClick r:id="" action="ppaction://media"/>
            <a:extLst>
              <a:ext uri="{FF2B5EF4-FFF2-40B4-BE49-F238E27FC236}">
                <a16:creationId xmlns:a16="http://schemas.microsoft.com/office/drawing/2014/main" id="{C2E348FF-A20E-4119-8023-415B28C863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76128653"/>
      </p:ext>
    </p:extLst>
  </p:cSld>
  <p:clrMapOvr>
    <a:masterClrMapping/>
  </p:clrMapOvr>
  <mc:AlternateContent xmlns:mc="http://schemas.openxmlformats.org/markup-compatibility/2006" xmlns:p14="http://schemas.microsoft.com/office/powerpoint/2010/main">
    <mc:Choice Requires="p14">
      <p:transition spd="slow" p14:dur="2000" advTm="6969"/>
    </mc:Choice>
    <mc:Fallback xmlns="">
      <p:transition spd="slow" advTm="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57D5-694B-4592-A902-D384F090D500}"/>
              </a:ext>
            </a:extLst>
          </p:cNvPr>
          <p:cNvSpPr>
            <a:spLocks noGrp="1"/>
          </p:cNvSpPr>
          <p:nvPr>
            <p:ph type="title"/>
          </p:nvPr>
        </p:nvSpPr>
        <p:spPr/>
        <p:txBody>
          <a:bodyPr/>
          <a:lstStyle/>
          <a:p>
            <a:r>
              <a:rPr lang="en-GB" dirty="0">
                <a:latin typeface="Comic Sans MS" panose="030F0702030302020204" pitchFamily="66" charset="0"/>
              </a:rPr>
              <a:t>Other useful Links </a:t>
            </a:r>
          </a:p>
        </p:txBody>
      </p:sp>
      <p:sp>
        <p:nvSpPr>
          <p:cNvPr id="3" name="Content Placeholder 2">
            <a:extLst>
              <a:ext uri="{FF2B5EF4-FFF2-40B4-BE49-F238E27FC236}">
                <a16:creationId xmlns:a16="http://schemas.microsoft.com/office/drawing/2014/main" id="{F6C2A4C9-14AA-4F8E-BEAA-93A8FDC00CF8}"/>
              </a:ext>
            </a:extLst>
          </p:cNvPr>
          <p:cNvSpPr>
            <a:spLocks noGrp="1"/>
          </p:cNvSpPr>
          <p:nvPr>
            <p:ph idx="1"/>
          </p:nvPr>
        </p:nvSpPr>
        <p:spPr>
          <a:xfrm>
            <a:off x="1145458" y="1739326"/>
            <a:ext cx="10058400" cy="3849624"/>
          </a:xfrm>
        </p:spPr>
        <p:txBody>
          <a:bodyPr/>
          <a:lstStyle/>
          <a:p>
            <a:pPr marL="0" indent="0">
              <a:buNone/>
            </a:pPr>
            <a:r>
              <a:rPr lang="en-GB" sz="2000" dirty="0">
                <a:latin typeface="Comic Sans MS" panose="030F0702030302020204" pitchFamily="66" charset="0"/>
              </a:rPr>
              <a:t>You may have a lot of extra time, below are links that will help in you Computer Science lessons . Have a go at some activities :</a:t>
            </a:r>
          </a:p>
          <a:p>
            <a:pPr marL="457200" indent="-457200">
              <a:buFont typeface="+mj-lt"/>
              <a:buAutoNum type="arabicPeriod"/>
            </a:pPr>
            <a:r>
              <a:rPr lang="en-GB" sz="2000" dirty="0">
                <a:latin typeface="Comic Sans MS" panose="030F0702030302020204" pitchFamily="66" charset="0"/>
                <a:hlinkClick r:id="rId4"/>
              </a:rPr>
              <a:t>https://hourofcode.com/uk/learn</a:t>
            </a:r>
            <a:r>
              <a:rPr lang="en-GB" sz="2000" dirty="0">
                <a:latin typeface="Comic Sans MS" panose="030F0702030302020204" pitchFamily="66" charset="0"/>
              </a:rPr>
              <a:t> – a range of activities and exercises to introduce students to coding.</a:t>
            </a:r>
          </a:p>
          <a:p>
            <a:pPr marL="457200" indent="-457200">
              <a:buFont typeface="+mj-lt"/>
              <a:buAutoNum type="arabicPeriod"/>
            </a:pPr>
            <a:r>
              <a:rPr lang="en-GB" sz="2000" dirty="0">
                <a:latin typeface="Comic Sans MS" panose="030F0702030302020204" pitchFamily="66" charset="0"/>
                <a:hlinkClick r:id="rId5"/>
              </a:rPr>
              <a:t>https://www.bbc.co.uk/bitesize/subjects/zvc9q6f</a:t>
            </a:r>
            <a:r>
              <a:rPr lang="en-GB" sz="2000" dirty="0">
                <a:latin typeface="Comic Sans MS" panose="030F0702030302020204" pitchFamily="66" charset="0"/>
              </a:rPr>
              <a:t> – a good resource for revising Computer Science content and taking online quizzes.</a:t>
            </a:r>
          </a:p>
        </p:txBody>
      </p:sp>
      <p:pic>
        <p:nvPicPr>
          <p:cNvPr id="5" name="Audio 4">
            <a:hlinkClick r:id="" action="ppaction://media"/>
            <a:extLst>
              <a:ext uri="{FF2B5EF4-FFF2-40B4-BE49-F238E27FC236}">
                <a16:creationId xmlns:a16="http://schemas.microsoft.com/office/drawing/2014/main" id="{B3A237DF-2777-4C81-95E8-D3E7CB4F4E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7963349"/>
      </p:ext>
    </p:extLst>
  </p:cSld>
  <p:clrMapOvr>
    <a:masterClrMapping/>
  </p:clrMapOvr>
  <mc:AlternateContent xmlns:mc="http://schemas.openxmlformats.org/markup-compatibility/2006" xmlns:p14="http://schemas.microsoft.com/office/powerpoint/2010/main">
    <mc:Choice Requires="p14">
      <p:transition spd="slow" p14:dur="2000" advTm="24098"/>
    </mc:Choice>
    <mc:Fallback xmlns="">
      <p:transition spd="slow" advTm="2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89F9B-73E3-4109-97D7-8FA67B4DCC78}"/>
              </a:ext>
            </a:extLst>
          </p:cNvPr>
          <p:cNvSpPr>
            <a:spLocks noGrp="1"/>
          </p:cNvSpPr>
          <p:nvPr>
            <p:ph type="title"/>
          </p:nvPr>
        </p:nvSpPr>
        <p:spPr/>
        <p:txBody>
          <a:bodyPr/>
          <a:lstStyle/>
          <a:p>
            <a:pPr algn="ctr"/>
            <a:r>
              <a:rPr lang="en-GB" cap="none" dirty="0">
                <a:latin typeface="Comic Sans MS" panose="030F0702030302020204" pitchFamily="66" charset="0"/>
              </a:rPr>
              <a:t>We look forward to seeing you in September! </a:t>
            </a:r>
          </a:p>
        </p:txBody>
      </p:sp>
      <p:pic>
        <p:nvPicPr>
          <p:cNvPr id="1026" name="Picture 2" descr="See the source image">
            <a:extLst>
              <a:ext uri="{FF2B5EF4-FFF2-40B4-BE49-F238E27FC236}">
                <a16:creationId xmlns:a16="http://schemas.microsoft.com/office/drawing/2014/main" id="{4166EEFE-48C2-4AA4-867C-E3F6CBB6C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477" y="2960929"/>
            <a:ext cx="3254477" cy="325447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A6F4C53-5E19-492D-9332-CFB6EF1D49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0938950"/>
      </p:ext>
    </p:extLst>
  </p:cSld>
  <p:clrMapOvr>
    <a:masterClrMapping/>
  </p:clrMapOvr>
  <mc:AlternateContent xmlns:mc="http://schemas.openxmlformats.org/markup-compatibility/2006" xmlns:p14="http://schemas.microsoft.com/office/powerpoint/2010/main">
    <mc:Choice Requires="p14">
      <p:transition spd="slow" p14:dur="2000" advTm="9608"/>
    </mc:Choice>
    <mc:Fallback xmlns="">
      <p:transition spd="slow" advTm="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3CD9-33F4-473B-A998-8BA19B608BB9}"/>
              </a:ext>
            </a:extLst>
          </p:cNvPr>
          <p:cNvSpPr>
            <a:spLocks noGrp="1"/>
          </p:cNvSpPr>
          <p:nvPr>
            <p:ph type="title"/>
          </p:nvPr>
        </p:nvSpPr>
        <p:spPr>
          <a:xfrm>
            <a:off x="1066800" y="642594"/>
            <a:ext cx="9375058" cy="891238"/>
          </a:xfrm>
        </p:spPr>
        <p:txBody>
          <a:bodyPr/>
          <a:lstStyle/>
          <a:p>
            <a:pPr algn="ctr"/>
            <a:r>
              <a:rPr lang="en-GB" dirty="0">
                <a:latin typeface="Comic Sans MS" panose="030F0702030302020204" pitchFamily="66" charset="0"/>
              </a:rPr>
              <a:t>Welcome to Holte</a:t>
            </a:r>
          </a:p>
        </p:txBody>
      </p:sp>
      <p:sp>
        <p:nvSpPr>
          <p:cNvPr id="3" name="Content Placeholder 2">
            <a:extLst>
              <a:ext uri="{FF2B5EF4-FFF2-40B4-BE49-F238E27FC236}">
                <a16:creationId xmlns:a16="http://schemas.microsoft.com/office/drawing/2014/main" id="{0662C227-B80E-4241-8E1C-4730E0939468}"/>
              </a:ext>
            </a:extLst>
          </p:cNvPr>
          <p:cNvSpPr>
            <a:spLocks noGrp="1"/>
          </p:cNvSpPr>
          <p:nvPr>
            <p:ph idx="1"/>
          </p:nvPr>
        </p:nvSpPr>
        <p:spPr>
          <a:xfrm>
            <a:off x="471949" y="1897626"/>
            <a:ext cx="10943303" cy="5063613"/>
          </a:xfrm>
        </p:spPr>
        <p:txBody>
          <a:bodyPr>
            <a:normAutofit/>
          </a:bodyPr>
          <a:lstStyle/>
          <a:p>
            <a:pPr marL="0" indent="0">
              <a:buNone/>
            </a:pPr>
            <a:r>
              <a:rPr lang="en-GB" sz="2000" dirty="0">
                <a:latin typeface="Comic Sans MS" panose="030F0702030302020204" pitchFamily="66" charset="0"/>
              </a:rPr>
              <a:t>ICT is changing the lives of everyone. Through teaching Computer Science and ICT we equip you to participate in a rapidly-changing world where work and leisure activities are increasingly transformed by technology. We enable you to find, explore, analyse, exchange and present information. We also focus on developing the skills necessary to be able to use information in a discriminating and effective way.</a:t>
            </a:r>
          </a:p>
          <a:p>
            <a:pPr marL="0" indent="0">
              <a:buNone/>
            </a:pPr>
            <a:r>
              <a:rPr lang="en-GB" sz="2000" dirty="0">
                <a:latin typeface="Comic Sans MS" panose="030F0702030302020204" pitchFamily="66" charset="0"/>
              </a:rPr>
              <a:t>The aims of Computing is to enable you :</a:t>
            </a:r>
          </a:p>
          <a:p>
            <a:r>
              <a:rPr lang="en-GB" sz="2000" dirty="0">
                <a:latin typeface="Comic Sans MS" panose="030F0702030302020204" pitchFamily="66" charset="0"/>
              </a:rPr>
              <a:t>To develop valuable thinking and programming skills that are extremely attractive in the modern workplace.</a:t>
            </a:r>
          </a:p>
          <a:p>
            <a:r>
              <a:rPr lang="en-GB" sz="2000" dirty="0">
                <a:latin typeface="Comic Sans MS" panose="030F0702030302020204" pitchFamily="66" charset="0"/>
              </a:rPr>
              <a:t>To develop a deep understanding of computational thinking and how to apply it through a chosen programming language</a:t>
            </a:r>
          </a:p>
          <a:p>
            <a:pPr marL="0" indent="0">
              <a:buNone/>
            </a:pPr>
            <a:endParaRPr lang="en-GB" dirty="0"/>
          </a:p>
        </p:txBody>
      </p:sp>
      <p:pic>
        <p:nvPicPr>
          <p:cNvPr id="2050" name="Picture 2" descr="See the source image">
            <a:extLst>
              <a:ext uri="{FF2B5EF4-FFF2-40B4-BE49-F238E27FC236}">
                <a16:creationId xmlns:a16="http://schemas.microsoft.com/office/drawing/2014/main" id="{6A722F6F-5686-47DE-9CDF-2EA33F2284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6930" y="515886"/>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81C992E0-AF3D-4BDE-9144-ECBDFCA924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04401" y="515886"/>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5A5311EE-3526-4997-92D1-6EAC86EF88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2588373"/>
      </p:ext>
    </p:extLst>
  </p:cSld>
  <p:clrMapOvr>
    <a:masterClrMapping/>
  </p:clrMapOvr>
  <mc:AlternateContent xmlns:mc="http://schemas.openxmlformats.org/markup-compatibility/2006" xmlns:p14="http://schemas.microsoft.com/office/powerpoint/2010/main">
    <mc:Choice Requires="p14">
      <p:transition spd="slow" p14:dur="2000" advTm="35367"/>
    </mc:Choice>
    <mc:Fallback xmlns="">
      <p:transition spd="slow" advTm="3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43FE-4082-4508-BCE1-A93743C50ABA}"/>
              </a:ext>
            </a:extLst>
          </p:cNvPr>
          <p:cNvSpPr>
            <a:spLocks noGrp="1"/>
          </p:cNvSpPr>
          <p:nvPr>
            <p:ph type="title"/>
          </p:nvPr>
        </p:nvSpPr>
        <p:spPr>
          <a:xfrm>
            <a:off x="3087626" y="520504"/>
            <a:ext cx="5029200" cy="741607"/>
          </a:xfrm>
        </p:spPr>
        <p:txBody>
          <a:bodyPr/>
          <a:lstStyle/>
          <a:p>
            <a:r>
              <a:rPr lang="en-GB" b="1" u="sng" dirty="0">
                <a:solidFill>
                  <a:schemeClr val="accent1"/>
                </a:solidFill>
                <a:latin typeface="Comic Sans MS" panose="030F0702030302020204" pitchFamily="66" charset="0"/>
              </a:rPr>
              <a:t>M</a:t>
            </a:r>
            <a:r>
              <a:rPr lang="en-GB" b="1" u="sng" cap="none" dirty="0">
                <a:solidFill>
                  <a:schemeClr val="accent1"/>
                </a:solidFill>
                <a:latin typeface="Comic Sans MS" panose="030F0702030302020204" pitchFamily="66" charset="0"/>
              </a:rPr>
              <a:t>eet</a:t>
            </a:r>
            <a:r>
              <a:rPr lang="en-GB" b="1" u="sng" dirty="0">
                <a:solidFill>
                  <a:schemeClr val="accent1"/>
                </a:solidFill>
                <a:latin typeface="Comic Sans MS" panose="030F0702030302020204" pitchFamily="66" charset="0"/>
              </a:rPr>
              <a:t> T</a:t>
            </a:r>
            <a:r>
              <a:rPr lang="en-GB" b="1" u="sng" cap="none" dirty="0">
                <a:solidFill>
                  <a:schemeClr val="accent1"/>
                </a:solidFill>
                <a:latin typeface="Comic Sans MS" panose="030F0702030302020204" pitchFamily="66" charset="0"/>
              </a:rPr>
              <a:t>he</a:t>
            </a:r>
            <a:r>
              <a:rPr lang="en-GB" b="1" u="sng" dirty="0">
                <a:solidFill>
                  <a:schemeClr val="accent1"/>
                </a:solidFill>
                <a:latin typeface="Comic Sans MS" panose="030F0702030302020204" pitchFamily="66" charset="0"/>
              </a:rPr>
              <a:t> D</a:t>
            </a:r>
            <a:r>
              <a:rPr lang="en-GB" b="1" u="sng" cap="none" dirty="0">
                <a:solidFill>
                  <a:schemeClr val="accent1"/>
                </a:solidFill>
                <a:latin typeface="Comic Sans MS" panose="030F0702030302020204" pitchFamily="66" charset="0"/>
              </a:rPr>
              <a:t>epartment</a:t>
            </a:r>
            <a:r>
              <a:rPr lang="en-GB" b="1" u="sng" dirty="0">
                <a:solidFill>
                  <a:schemeClr val="accent1"/>
                </a:solidFill>
                <a:latin typeface="Comic Sans MS" panose="030F0702030302020204" pitchFamily="66" charset="0"/>
              </a:rPr>
              <a:t> </a:t>
            </a:r>
          </a:p>
        </p:txBody>
      </p:sp>
      <p:pic>
        <p:nvPicPr>
          <p:cNvPr id="7" name="Picture 6">
            <a:extLst>
              <a:ext uri="{FF2B5EF4-FFF2-40B4-BE49-F238E27FC236}">
                <a16:creationId xmlns:a16="http://schemas.microsoft.com/office/drawing/2014/main" id="{6504D188-4549-4D1B-A747-3F9C4510F7A3}"/>
              </a:ext>
            </a:extLst>
          </p:cNvPr>
          <p:cNvPicPr>
            <a:picLocks noChangeAspect="1"/>
          </p:cNvPicPr>
          <p:nvPr/>
        </p:nvPicPr>
        <p:blipFill rotWithShape="1">
          <a:blip r:embed="rId4"/>
          <a:srcRect l="22812" t="7963" r="56250" b="50000"/>
          <a:stretch/>
        </p:blipFill>
        <p:spPr>
          <a:xfrm>
            <a:off x="6658423" y="3913142"/>
            <a:ext cx="1458403" cy="1647053"/>
          </a:xfrm>
          <a:prstGeom prst="rect">
            <a:avLst/>
          </a:prstGeom>
        </p:spPr>
      </p:pic>
      <p:pic>
        <p:nvPicPr>
          <p:cNvPr id="11" name="Picture 10">
            <a:extLst>
              <a:ext uri="{FF2B5EF4-FFF2-40B4-BE49-F238E27FC236}">
                <a16:creationId xmlns:a16="http://schemas.microsoft.com/office/drawing/2014/main" id="{ECAD10D9-E5F9-4245-BCC6-08B6F99BF518}"/>
              </a:ext>
            </a:extLst>
          </p:cNvPr>
          <p:cNvPicPr>
            <a:picLocks noChangeAspect="1"/>
          </p:cNvPicPr>
          <p:nvPr/>
        </p:nvPicPr>
        <p:blipFill rotWithShape="1">
          <a:blip r:embed="rId5"/>
          <a:srcRect l="20085" t="17223" r="54896" b="40555"/>
          <a:stretch/>
        </p:blipFill>
        <p:spPr>
          <a:xfrm>
            <a:off x="5379659" y="1635756"/>
            <a:ext cx="1733624" cy="1645691"/>
          </a:xfrm>
          <a:prstGeom prst="rect">
            <a:avLst/>
          </a:prstGeom>
        </p:spPr>
      </p:pic>
      <p:sp>
        <p:nvSpPr>
          <p:cNvPr id="3" name="TextBox 2">
            <a:extLst>
              <a:ext uri="{FF2B5EF4-FFF2-40B4-BE49-F238E27FC236}">
                <a16:creationId xmlns:a16="http://schemas.microsoft.com/office/drawing/2014/main" id="{B198C09A-8ECC-40C6-9614-47E1A6EBBB17}"/>
              </a:ext>
            </a:extLst>
          </p:cNvPr>
          <p:cNvSpPr txBox="1"/>
          <p:nvPr/>
        </p:nvSpPr>
        <p:spPr>
          <a:xfrm>
            <a:off x="893371" y="3259523"/>
            <a:ext cx="3378015" cy="369332"/>
          </a:xfrm>
          <a:prstGeom prst="rect">
            <a:avLst/>
          </a:prstGeom>
          <a:noFill/>
        </p:spPr>
        <p:txBody>
          <a:bodyPr wrap="square" rtlCol="0">
            <a:spAutoFit/>
          </a:bodyPr>
          <a:lstStyle/>
          <a:p>
            <a:pPr algn="ctr"/>
            <a:r>
              <a:rPr lang="en-GB" dirty="0">
                <a:latin typeface="Comic Sans MS" panose="030F0702030302020204" pitchFamily="66" charset="0"/>
              </a:rPr>
              <a:t>Head of Faculty  -Mrs Ali</a:t>
            </a:r>
          </a:p>
        </p:txBody>
      </p:sp>
      <p:sp>
        <p:nvSpPr>
          <p:cNvPr id="10" name="TextBox 9">
            <a:extLst>
              <a:ext uri="{FF2B5EF4-FFF2-40B4-BE49-F238E27FC236}">
                <a16:creationId xmlns:a16="http://schemas.microsoft.com/office/drawing/2014/main" id="{17A3317D-5DCB-47D5-A804-45C3109E5E2B}"/>
              </a:ext>
            </a:extLst>
          </p:cNvPr>
          <p:cNvSpPr txBox="1"/>
          <p:nvPr/>
        </p:nvSpPr>
        <p:spPr>
          <a:xfrm>
            <a:off x="5023584" y="3243854"/>
            <a:ext cx="2364039" cy="369332"/>
          </a:xfrm>
          <a:prstGeom prst="rect">
            <a:avLst/>
          </a:prstGeom>
          <a:noFill/>
        </p:spPr>
        <p:txBody>
          <a:bodyPr wrap="square" rtlCol="0">
            <a:spAutoFit/>
          </a:bodyPr>
          <a:lstStyle/>
          <a:p>
            <a:pPr algn="ctr"/>
            <a:r>
              <a:rPr lang="en-GB" dirty="0">
                <a:latin typeface="Comic Sans MS" panose="030F0702030302020204" pitchFamily="66" charset="0"/>
              </a:rPr>
              <a:t>Miss Seville</a:t>
            </a:r>
          </a:p>
        </p:txBody>
      </p:sp>
      <p:sp>
        <p:nvSpPr>
          <p:cNvPr id="13" name="TextBox 12">
            <a:extLst>
              <a:ext uri="{FF2B5EF4-FFF2-40B4-BE49-F238E27FC236}">
                <a16:creationId xmlns:a16="http://schemas.microsoft.com/office/drawing/2014/main" id="{89448AB0-C7F3-45DE-8FA3-94A7B69CC5F0}"/>
              </a:ext>
            </a:extLst>
          </p:cNvPr>
          <p:cNvSpPr txBox="1"/>
          <p:nvPr/>
        </p:nvSpPr>
        <p:spPr>
          <a:xfrm>
            <a:off x="8194423" y="3244276"/>
            <a:ext cx="2364039" cy="369332"/>
          </a:xfrm>
          <a:prstGeom prst="rect">
            <a:avLst/>
          </a:prstGeom>
          <a:noFill/>
        </p:spPr>
        <p:txBody>
          <a:bodyPr wrap="square" rtlCol="0">
            <a:spAutoFit/>
          </a:bodyPr>
          <a:lstStyle/>
          <a:p>
            <a:pPr algn="ctr"/>
            <a:r>
              <a:rPr lang="en-GB" dirty="0">
                <a:latin typeface="Comic Sans MS" panose="030F0702030302020204" pitchFamily="66" charset="0"/>
              </a:rPr>
              <a:t>Mrs Jamila</a:t>
            </a:r>
          </a:p>
        </p:txBody>
      </p:sp>
      <p:sp>
        <p:nvSpPr>
          <p:cNvPr id="14" name="TextBox 13">
            <a:extLst>
              <a:ext uri="{FF2B5EF4-FFF2-40B4-BE49-F238E27FC236}">
                <a16:creationId xmlns:a16="http://schemas.microsoft.com/office/drawing/2014/main" id="{9A4709EE-CE06-4674-8FF7-B003A4F90527}"/>
              </a:ext>
            </a:extLst>
          </p:cNvPr>
          <p:cNvSpPr txBox="1"/>
          <p:nvPr/>
        </p:nvSpPr>
        <p:spPr>
          <a:xfrm>
            <a:off x="6205604" y="5534037"/>
            <a:ext cx="2364039" cy="369332"/>
          </a:xfrm>
          <a:prstGeom prst="rect">
            <a:avLst/>
          </a:prstGeom>
          <a:noFill/>
        </p:spPr>
        <p:txBody>
          <a:bodyPr wrap="square" rtlCol="0">
            <a:spAutoFit/>
          </a:bodyPr>
          <a:lstStyle/>
          <a:p>
            <a:pPr algn="ctr"/>
            <a:r>
              <a:rPr lang="en-GB" dirty="0">
                <a:latin typeface="Comic Sans MS" panose="030F0702030302020204" pitchFamily="66" charset="0"/>
              </a:rPr>
              <a:t>Miss Naseem</a:t>
            </a:r>
          </a:p>
        </p:txBody>
      </p:sp>
      <p:sp>
        <p:nvSpPr>
          <p:cNvPr id="16" name="TextBox 15">
            <a:extLst>
              <a:ext uri="{FF2B5EF4-FFF2-40B4-BE49-F238E27FC236}">
                <a16:creationId xmlns:a16="http://schemas.microsoft.com/office/drawing/2014/main" id="{961C04F6-B73C-4B32-B23C-80F996E01B7E}"/>
              </a:ext>
            </a:extLst>
          </p:cNvPr>
          <p:cNvSpPr txBox="1"/>
          <p:nvPr/>
        </p:nvSpPr>
        <p:spPr>
          <a:xfrm>
            <a:off x="8923423" y="5550399"/>
            <a:ext cx="2364039" cy="369332"/>
          </a:xfrm>
          <a:prstGeom prst="rect">
            <a:avLst/>
          </a:prstGeom>
          <a:noFill/>
        </p:spPr>
        <p:txBody>
          <a:bodyPr wrap="square" rtlCol="0">
            <a:spAutoFit/>
          </a:bodyPr>
          <a:lstStyle/>
          <a:p>
            <a:pPr algn="ctr"/>
            <a:r>
              <a:rPr lang="en-GB" dirty="0">
                <a:latin typeface="Comic Sans MS" panose="030F0702030302020204" pitchFamily="66" charset="0"/>
              </a:rPr>
              <a:t>Mr Tarafdar</a:t>
            </a:r>
          </a:p>
        </p:txBody>
      </p:sp>
      <p:sp>
        <p:nvSpPr>
          <p:cNvPr id="15" name="TextBox 14">
            <a:extLst>
              <a:ext uri="{FF2B5EF4-FFF2-40B4-BE49-F238E27FC236}">
                <a16:creationId xmlns:a16="http://schemas.microsoft.com/office/drawing/2014/main" id="{D9B59B08-22C1-4D43-833A-120BA6CA64CA}"/>
              </a:ext>
            </a:extLst>
          </p:cNvPr>
          <p:cNvSpPr txBox="1"/>
          <p:nvPr/>
        </p:nvSpPr>
        <p:spPr>
          <a:xfrm>
            <a:off x="3518769" y="5637953"/>
            <a:ext cx="2364039" cy="369332"/>
          </a:xfrm>
          <a:prstGeom prst="rect">
            <a:avLst/>
          </a:prstGeom>
          <a:noFill/>
        </p:spPr>
        <p:txBody>
          <a:bodyPr wrap="square" rtlCol="0">
            <a:spAutoFit/>
          </a:bodyPr>
          <a:lstStyle/>
          <a:p>
            <a:pPr algn="ctr"/>
            <a:r>
              <a:rPr lang="en-GB" dirty="0">
                <a:latin typeface="Comic Sans MS" panose="030F0702030302020204" pitchFamily="66" charset="0"/>
              </a:rPr>
              <a:t>Mr Zaheer</a:t>
            </a:r>
          </a:p>
        </p:txBody>
      </p:sp>
      <p:pic>
        <p:nvPicPr>
          <p:cNvPr id="5" name="Picture 4">
            <a:extLst>
              <a:ext uri="{FF2B5EF4-FFF2-40B4-BE49-F238E27FC236}">
                <a16:creationId xmlns:a16="http://schemas.microsoft.com/office/drawing/2014/main" id="{2EBC81AD-32F6-43F2-8E41-9FB5588CD684}"/>
              </a:ext>
            </a:extLst>
          </p:cNvPr>
          <p:cNvPicPr>
            <a:picLocks noChangeAspect="1"/>
          </p:cNvPicPr>
          <p:nvPr/>
        </p:nvPicPr>
        <p:blipFill rotWithShape="1">
          <a:blip r:embed="rId6"/>
          <a:srcRect l="23854" t="33201" r="54613" b="29199"/>
          <a:stretch/>
        </p:blipFill>
        <p:spPr>
          <a:xfrm>
            <a:off x="805475" y="3885237"/>
            <a:ext cx="1733708" cy="1702864"/>
          </a:xfrm>
          <a:prstGeom prst="rect">
            <a:avLst/>
          </a:prstGeom>
        </p:spPr>
      </p:pic>
      <p:pic>
        <p:nvPicPr>
          <p:cNvPr id="17" name="Picture 16">
            <a:extLst>
              <a:ext uri="{FF2B5EF4-FFF2-40B4-BE49-F238E27FC236}">
                <a16:creationId xmlns:a16="http://schemas.microsoft.com/office/drawing/2014/main" id="{994DAEC8-DEFC-43DD-B5AD-7056DC967CA7}"/>
              </a:ext>
            </a:extLst>
          </p:cNvPr>
          <p:cNvPicPr>
            <a:picLocks noChangeAspect="1"/>
          </p:cNvPicPr>
          <p:nvPr/>
        </p:nvPicPr>
        <p:blipFill rotWithShape="1">
          <a:blip r:embed="rId7"/>
          <a:srcRect l="25022" t="34134" r="54613" b="29066"/>
          <a:stretch/>
        </p:blipFill>
        <p:spPr>
          <a:xfrm>
            <a:off x="3821488" y="3885237"/>
            <a:ext cx="1558171" cy="1648800"/>
          </a:xfrm>
          <a:prstGeom prst="rect">
            <a:avLst/>
          </a:prstGeom>
        </p:spPr>
      </p:pic>
      <p:sp>
        <p:nvSpPr>
          <p:cNvPr id="19" name="TextBox 18">
            <a:extLst>
              <a:ext uri="{FF2B5EF4-FFF2-40B4-BE49-F238E27FC236}">
                <a16:creationId xmlns:a16="http://schemas.microsoft.com/office/drawing/2014/main" id="{405EE755-673C-4F99-9712-4E2AC161D398}"/>
              </a:ext>
            </a:extLst>
          </p:cNvPr>
          <p:cNvSpPr txBox="1"/>
          <p:nvPr/>
        </p:nvSpPr>
        <p:spPr>
          <a:xfrm>
            <a:off x="490309" y="5718703"/>
            <a:ext cx="2364039" cy="369332"/>
          </a:xfrm>
          <a:prstGeom prst="rect">
            <a:avLst/>
          </a:prstGeom>
          <a:noFill/>
        </p:spPr>
        <p:txBody>
          <a:bodyPr wrap="square" rtlCol="0">
            <a:spAutoFit/>
          </a:bodyPr>
          <a:lstStyle/>
          <a:p>
            <a:pPr algn="ctr"/>
            <a:r>
              <a:rPr lang="en-GB" dirty="0">
                <a:latin typeface="Comic Sans MS" panose="030F0702030302020204" pitchFamily="66" charset="0"/>
              </a:rPr>
              <a:t>Mr Gakhal</a:t>
            </a:r>
          </a:p>
        </p:txBody>
      </p:sp>
      <p:pic>
        <p:nvPicPr>
          <p:cNvPr id="1026" name="Picture 2" descr="Image preview">
            <a:extLst>
              <a:ext uri="{FF2B5EF4-FFF2-40B4-BE49-F238E27FC236}">
                <a16:creationId xmlns:a16="http://schemas.microsoft.com/office/drawing/2014/main" id="{98E594A9-7874-4D20-939B-068B02908B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139" r="27966" b="15254"/>
          <a:stretch/>
        </p:blipFill>
        <p:spPr bwMode="auto">
          <a:xfrm>
            <a:off x="8649082" y="1538426"/>
            <a:ext cx="1526276" cy="17430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E763AC-CC69-4A8D-98D5-53E825714E37}"/>
              </a:ext>
            </a:extLst>
          </p:cNvPr>
          <p:cNvPicPr>
            <a:picLocks noChangeAspect="1"/>
          </p:cNvPicPr>
          <p:nvPr/>
        </p:nvPicPr>
        <p:blipFill rotWithShape="1">
          <a:blip r:embed="rId9"/>
          <a:srcRect l="17767" t="23112" r="57039" b="32686"/>
          <a:stretch/>
        </p:blipFill>
        <p:spPr>
          <a:xfrm>
            <a:off x="9222343" y="3791014"/>
            <a:ext cx="1766198" cy="1743023"/>
          </a:xfrm>
          <a:prstGeom prst="rect">
            <a:avLst/>
          </a:prstGeom>
        </p:spPr>
      </p:pic>
      <p:pic>
        <p:nvPicPr>
          <p:cNvPr id="9" name="Picture 8">
            <a:extLst>
              <a:ext uri="{FF2B5EF4-FFF2-40B4-BE49-F238E27FC236}">
                <a16:creationId xmlns:a16="http://schemas.microsoft.com/office/drawing/2014/main" id="{7CFFE9FC-CD62-4F3F-A3C4-02D15182141E}"/>
              </a:ext>
            </a:extLst>
          </p:cNvPr>
          <p:cNvPicPr>
            <a:picLocks noChangeAspect="1"/>
          </p:cNvPicPr>
          <p:nvPr/>
        </p:nvPicPr>
        <p:blipFill rotWithShape="1">
          <a:blip r:embed="rId10"/>
          <a:srcRect l="66902" t="33233" r="23650" b="45485"/>
          <a:stretch/>
        </p:blipFill>
        <p:spPr>
          <a:xfrm>
            <a:off x="1672328" y="1345191"/>
            <a:ext cx="1531277" cy="1940192"/>
          </a:xfrm>
          <a:prstGeom prst="rect">
            <a:avLst/>
          </a:prstGeom>
        </p:spPr>
      </p:pic>
      <p:pic>
        <p:nvPicPr>
          <p:cNvPr id="12" name="Audio 11">
            <a:hlinkClick r:id="" action="ppaction://media"/>
            <a:extLst>
              <a:ext uri="{FF2B5EF4-FFF2-40B4-BE49-F238E27FC236}">
                <a16:creationId xmlns:a16="http://schemas.microsoft.com/office/drawing/2014/main" id="{988D684E-2F22-427D-B53C-55C3F4DCA0E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28969720"/>
      </p:ext>
    </p:extLst>
  </p:cSld>
  <p:clrMapOvr>
    <a:masterClrMapping/>
  </p:clrMapOvr>
  <mc:AlternateContent xmlns:mc="http://schemas.openxmlformats.org/markup-compatibility/2006" xmlns:p14="http://schemas.microsoft.com/office/powerpoint/2010/main">
    <mc:Choice Requires="p14">
      <p:transition spd="slow" p14:dur="2000" advTm="16116"/>
    </mc:Choice>
    <mc:Fallback xmlns="">
      <p:transition spd="slow" advTm="1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02D48-CE2F-4CB0-A9DA-5966E6A8B037}"/>
              </a:ext>
            </a:extLst>
          </p:cNvPr>
          <p:cNvSpPr>
            <a:spLocks noGrp="1"/>
          </p:cNvSpPr>
          <p:nvPr>
            <p:ph type="title"/>
          </p:nvPr>
        </p:nvSpPr>
        <p:spPr>
          <a:xfrm>
            <a:off x="1066800" y="642594"/>
            <a:ext cx="8755626" cy="743754"/>
          </a:xfrm>
        </p:spPr>
        <p:txBody>
          <a:bodyPr>
            <a:normAutofit/>
          </a:bodyPr>
          <a:lstStyle/>
          <a:p>
            <a:r>
              <a:rPr lang="en-GB" sz="2800" dirty="0">
                <a:latin typeface="Comic Sans MS" panose="030F0702030302020204" pitchFamily="66" charset="0"/>
              </a:rPr>
              <a:t>What you will be learning in Year 7:</a:t>
            </a:r>
          </a:p>
        </p:txBody>
      </p:sp>
      <p:sp>
        <p:nvSpPr>
          <p:cNvPr id="6" name="Content Placeholder 5">
            <a:extLst>
              <a:ext uri="{FF2B5EF4-FFF2-40B4-BE49-F238E27FC236}">
                <a16:creationId xmlns:a16="http://schemas.microsoft.com/office/drawing/2014/main" id="{13CD84D6-0359-4933-A18A-0595772CAB74}"/>
              </a:ext>
            </a:extLst>
          </p:cNvPr>
          <p:cNvSpPr>
            <a:spLocks noGrp="1"/>
          </p:cNvSpPr>
          <p:nvPr>
            <p:ph idx="1"/>
          </p:nvPr>
        </p:nvSpPr>
        <p:spPr>
          <a:xfrm>
            <a:off x="818732" y="1264035"/>
            <a:ext cx="10058400" cy="3849624"/>
          </a:xfrm>
        </p:spPr>
        <p:txBody>
          <a:bodyPr>
            <a:noAutofit/>
          </a:bodyPr>
          <a:lstStyle/>
          <a:p>
            <a:r>
              <a:rPr lang="en-GB" sz="2000" dirty="0">
                <a:latin typeface="Comic Sans MS" panose="030F0702030302020204" pitchFamily="66" charset="0"/>
              </a:rPr>
              <a:t>7.1      </a:t>
            </a:r>
            <a:r>
              <a:rPr lang="en-GB" sz="2000" dirty="0">
                <a:solidFill>
                  <a:srgbClr val="57903F"/>
                </a:solidFill>
                <a:latin typeface="Comic Sans MS" panose="030F0702030302020204" pitchFamily="66" charset="0"/>
              </a:rPr>
              <a:t>File Management &amp;Email</a:t>
            </a:r>
          </a:p>
          <a:p>
            <a:r>
              <a:rPr lang="en-GB" sz="2000" dirty="0">
                <a:latin typeface="Comic Sans MS" panose="030F0702030302020204" pitchFamily="66" charset="0"/>
              </a:rPr>
              <a:t>7.2      </a:t>
            </a:r>
            <a:r>
              <a:rPr lang="en-GB" sz="2000" dirty="0">
                <a:solidFill>
                  <a:schemeClr val="accent2"/>
                </a:solidFill>
                <a:latin typeface="Comic Sans MS" panose="030F0702030302020204" pitchFamily="66" charset="0"/>
              </a:rPr>
              <a:t>E-safety</a:t>
            </a:r>
          </a:p>
          <a:p>
            <a:r>
              <a:rPr lang="en-GB" sz="2000" dirty="0">
                <a:latin typeface="Comic Sans MS" panose="030F0702030302020204" pitchFamily="66" charset="0"/>
              </a:rPr>
              <a:t>7.3      </a:t>
            </a:r>
            <a:r>
              <a:rPr lang="en-GB" sz="2000" dirty="0">
                <a:solidFill>
                  <a:schemeClr val="accent3"/>
                </a:solidFill>
                <a:latin typeface="Comic Sans MS" panose="030F0702030302020204" pitchFamily="66" charset="0"/>
              </a:rPr>
              <a:t>MS Office</a:t>
            </a:r>
          </a:p>
          <a:p>
            <a:r>
              <a:rPr lang="en-GB" sz="2000" dirty="0">
                <a:latin typeface="Comic Sans MS" panose="030F0702030302020204" pitchFamily="66" charset="0"/>
              </a:rPr>
              <a:t>7.4      </a:t>
            </a:r>
            <a:r>
              <a:rPr lang="en-GB" sz="2000" dirty="0">
                <a:solidFill>
                  <a:srgbClr val="7030A0"/>
                </a:solidFill>
                <a:latin typeface="Comic Sans MS" panose="030F0702030302020204" pitchFamily="66" charset="0"/>
              </a:rPr>
              <a:t>Cash 4 Kids </a:t>
            </a:r>
          </a:p>
          <a:p>
            <a:r>
              <a:rPr lang="en-GB" sz="2000" dirty="0">
                <a:latin typeface="Comic Sans MS" panose="030F0702030302020204" pitchFamily="66" charset="0"/>
              </a:rPr>
              <a:t>7.5      </a:t>
            </a:r>
            <a:r>
              <a:rPr lang="en-GB" sz="2000" dirty="0">
                <a:solidFill>
                  <a:srgbClr val="FF0000"/>
                </a:solidFill>
                <a:latin typeface="Comic Sans MS" panose="030F0702030302020204" pitchFamily="66" charset="0"/>
              </a:rPr>
              <a:t>Computer System- Binary Control</a:t>
            </a:r>
          </a:p>
          <a:p>
            <a:r>
              <a:rPr lang="en-GB" sz="2000" dirty="0">
                <a:latin typeface="Comic Sans MS" panose="030F0702030302020204" pitchFamily="66" charset="0"/>
              </a:rPr>
              <a:t>7.6       </a:t>
            </a:r>
            <a:r>
              <a:rPr lang="en-GB" sz="2000" dirty="0">
                <a:solidFill>
                  <a:schemeClr val="accent3">
                    <a:lumMod val="75000"/>
                  </a:schemeClr>
                </a:solidFill>
                <a:latin typeface="Comic Sans MS" panose="030F0702030302020204" pitchFamily="66" charset="0"/>
              </a:rPr>
              <a:t>Kodu game Lab</a:t>
            </a:r>
          </a:p>
        </p:txBody>
      </p:sp>
      <p:graphicFrame>
        <p:nvGraphicFramePr>
          <p:cNvPr id="9" name="Table 8">
            <a:extLst>
              <a:ext uri="{FF2B5EF4-FFF2-40B4-BE49-F238E27FC236}">
                <a16:creationId xmlns:a16="http://schemas.microsoft.com/office/drawing/2014/main" id="{73AE00BE-2F71-4D5C-AF6D-2BDB0C22E4AC}"/>
              </a:ext>
            </a:extLst>
          </p:cNvPr>
          <p:cNvGraphicFramePr>
            <a:graphicFrameLocks noGrp="1"/>
          </p:cNvGraphicFramePr>
          <p:nvPr>
            <p:extLst/>
          </p:nvPr>
        </p:nvGraphicFramePr>
        <p:xfrm>
          <a:off x="919318" y="4771890"/>
          <a:ext cx="10279626" cy="1443516"/>
        </p:xfrm>
        <a:graphic>
          <a:graphicData uri="http://schemas.openxmlformats.org/drawingml/2006/table">
            <a:tbl>
              <a:tblPr/>
              <a:tblGrid>
                <a:gridCol w="1468518">
                  <a:extLst>
                    <a:ext uri="{9D8B030D-6E8A-4147-A177-3AD203B41FA5}">
                      <a16:colId xmlns:a16="http://schemas.microsoft.com/office/drawing/2014/main" val="339002936"/>
                    </a:ext>
                  </a:extLst>
                </a:gridCol>
                <a:gridCol w="1468518">
                  <a:extLst>
                    <a:ext uri="{9D8B030D-6E8A-4147-A177-3AD203B41FA5}">
                      <a16:colId xmlns:a16="http://schemas.microsoft.com/office/drawing/2014/main" val="1717400122"/>
                    </a:ext>
                  </a:extLst>
                </a:gridCol>
                <a:gridCol w="1468518">
                  <a:extLst>
                    <a:ext uri="{9D8B030D-6E8A-4147-A177-3AD203B41FA5}">
                      <a16:colId xmlns:a16="http://schemas.microsoft.com/office/drawing/2014/main" val="4164557140"/>
                    </a:ext>
                  </a:extLst>
                </a:gridCol>
                <a:gridCol w="1468518">
                  <a:extLst>
                    <a:ext uri="{9D8B030D-6E8A-4147-A177-3AD203B41FA5}">
                      <a16:colId xmlns:a16="http://schemas.microsoft.com/office/drawing/2014/main" val="2051011270"/>
                    </a:ext>
                  </a:extLst>
                </a:gridCol>
                <a:gridCol w="1468518">
                  <a:extLst>
                    <a:ext uri="{9D8B030D-6E8A-4147-A177-3AD203B41FA5}">
                      <a16:colId xmlns:a16="http://schemas.microsoft.com/office/drawing/2014/main" val="4249051217"/>
                    </a:ext>
                  </a:extLst>
                </a:gridCol>
                <a:gridCol w="1468518">
                  <a:extLst>
                    <a:ext uri="{9D8B030D-6E8A-4147-A177-3AD203B41FA5}">
                      <a16:colId xmlns:a16="http://schemas.microsoft.com/office/drawing/2014/main" val="2541867473"/>
                    </a:ext>
                  </a:extLst>
                </a:gridCol>
                <a:gridCol w="1468518">
                  <a:extLst>
                    <a:ext uri="{9D8B030D-6E8A-4147-A177-3AD203B41FA5}">
                      <a16:colId xmlns:a16="http://schemas.microsoft.com/office/drawing/2014/main" val="2268066604"/>
                    </a:ext>
                  </a:extLst>
                </a:gridCol>
              </a:tblGrid>
              <a:tr h="433055">
                <a:tc>
                  <a:txBody>
                    <a:bodyPr/>
                    <a:lstStyle/>
                    <a:p>
                      <a:r>
                        <a:rPr lang="en-GB" sz="1200">
                          <a:solidFill>
                            <a:srgbClr val="000000"/>
                          </a:solidFill>
                          <a:effectLst/>
                          <a:latin typeface="arial" panose="020B0604020202020204" pitchFamily="34" charset="0"/>
                        </a:rPr>
                        <a:t>Year Group</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½ Autumn</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½ Autumn</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½ Spring</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½ Spring</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½ Summer</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½ Summer</a:t>
                      </a:r>
                      <a:endParaRPr lang="en-GB">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427005569"/>
                  </a:ext>
                </a:extLst>
              </a:tr>
              <a:tr h="1010461">
                <a:tc>
                  <a:txBody>
                    <a:bodyPr/>
                    <a:lstStyle/>
                    <a:p>
                      <a:r>
                        <a:rPr lang="en-GB" sz="1200">
                          <a:solidFill>
                            <a:srgbClr val="000000"/>
                          </a:solidFill>
                          <a:effectLst/>
                          <a:latin typeface="arial" panose="020B0604020202020204" pitchFamily="34" charset="0"/>
                        </a:rPr>
                        <a:t>Year 7</a:t>
                      </a:r>
                      <a:endParaRPr lang="en-GB">
                        <a:effectLst/>
                      </a:endParaRPr>
                    </a:p>
                  </a:txBody>
                  <a:tcPr anchor="ctr">
                    <a:lnL>
                      <a:noFill/>
                    </a:lnL>
                    <a:lnR>
                      <a:noFill/>
                    </a:lnR>
                    <a:lnT>
                      <a:noFill/>
                    </a:lnT>
                    <a:lnB>
                      <a:noFill/>
                    </a:lnB>
                    <a:solidFill>
                      <a:srgbClr val="FFFFFF"/>
                    </a:solidFill>
                  </a:tcPr>
                </a:tc>
                <a:tc>
                  <a:txBody>
                    <a:bodyPr/>
                    <a:lstStyle/>
                    <a:p>
                      <a:r>
                        <a:rPr lang="fr-FR" sz="1200">
                          <a:solidFill>
                            <a:srgbClr val="000000"/>
                          </a:solidFill>
                          <a:effectLst/>
                          <a:latin typeface="arial" panose="020B0604020202020204" pitchFamily="34" charset="0"/>
                        </a:rPr>
                        <a:t>Unit 1 File Management &amp; Email</a:t>
                      </a:r>
                      <a:endParaRPr lang="fr-FR">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Unit 2 E Safety</a:t>
                      </a:r>
                      <a:endParaRPr lang="en-GB">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Unit 3- MS Office</a:t>
                      </a:r>
                      <a:endParaRPr lang="en-GB">
                        <a:effectLst/>
                      </a:endParaRPr>
                    </a:p>
                  </a:txBody>
                  <a:tcPr anchor="ctr">
                    <a:lnL>
                      <a:noFill/>
                    </a:lnL>
                    <a:lnR>
                      <a:noFill/>
                    </a:lnR>
                    <a:lnT>
                      <a:noFill/>
                    </a:lnT>
                    <a:lnB>
                      <a:noFill/>
                    </a:lnB>
                    <a:solidFill>
                      <a:srgbClr val="FFFFFF"/>
                    </a:solidFill>
                  </a:tcPr>
                </a:tc>
                <a:tc>
                  <a:txBody>
                    <a:bodyPr/>
                    <a:lstStyle/>
                    <a:p>
                      <a:r>
                        <a:rPr lang="en-GB" sz="1200" dirty="0">
                          <a:solidFill>
                            <a:srgbClr val="000000"/>
                          </a:solidFill>
                          <a:effectLst/>
                          <a:latin typeface="arial" panose="020B0604020202020204" pitchFamily="34" charset="0"/>
                        </a:rPr>
                        <a:t>Unit 4- Cash 4 Kids</a:t>
                      </a:r>
                      <a:endParaRPr lang="en-GB" dirty="0">
                        <a:effectLst/>
                      </a:endParaRPr>
                    </a:p>
                  </a:txBody>
                  <a:tcPr anchor="ctr">
                    <a:lnL>
                      <a:noFill/>
                    </a:lnL>
                    <a:lnR>
                      <a:noFill/>
                    </a:lnR>
                    <a:lnT>
                      <a:noFill/>
                    </a:lnT>
                    <a:lnB>
                      <a:noFill/>
                    </a:lnB>
                    <a:solidFill>
                      <a:srgbClr val="FFFFFF"/>
                    </a:solidFill>
                  </a:tcPr>
                </a:tc>
                <a:tc>
                  <a:txBody>
                    <a:bodyPr/>
                    <a:lstStyle/>
                    <a:p>
                      <a:r>
                        <a:rPr lang="en-GB" sz="1200">
                          <a:solidFill>
                            <a:srgbClr val="000000"/>
                          </a:solidFill>
                          <a:effectLst/>
                          <a:latin typeface="arial" panose="020B0604020202020204" pitchFamily="34" charset="0"/>
                        </a:rPr>
                        <a:t>Unit 5- Computer Systems-Binary Control</a:t>
                      </a:r>
                      <a:endParaRPr lang="en-GB">
                        <a:effectLst/>
                      </a:endParaRPr>
                    </a:p>
                  </a:txBody>
                  <a:tcPr anchor="ctr">
                    <a:lnL>
                      <a:noFill/>
                    </a:lnL>
                    <a:lnR>
                      <a:noFill/>
                    </a:lnR>
                    <a:lnT>
                      <a:noFill/>
                    </a:lnT>
                    <a:lnB>
                      <a:noFill/>
                    </a:lnB>
                    <a:solidFill>
                      <a:srgbClr val="FFFFFF"/>
                    </a:solidFill>
                  </a:tcPr>
                </a:tc>
                <a:tc>
                  <a:txBody>
                    <a:bodyPr/>
                    <a:lstStyle/>
                    <a:p>
                      <a:r>
                        <a:rPr lang="en-GB" sz="1200" dirty="0">
                          <a:solidFill>
                            <a:srgbClr val="000000"/>
                          </a:solidFill>
                          <a:effectLst/>
                          <a:latin typeface="arial" panose="020B0604020202020204" pitchFamily="34" charset="0"/>
                        </a:rPr>
                        <a:t>Unit 6- Kodu Game Lab</a:t>
                      </a:r>
                      <a:endParaRPr lang="en-GB" dirty="0">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565067996"/>
                  </a:ext>
                </a:extLst>
              </a:tr>
            </a:tbl>
          </a:graphicData>
        </a:graphic>
      </p:graphicFrame>
      <p:pic>
        <p:nvPicPr>
          <p:cNvPr id="3" name="Audio 2">
            <a:hlinkClick r:id="" action="ppaction://media"/>
            <a:extLst>
              <a:ext uri="{FF2B5EF4-FFF2-40B4-BE49-F238E27FC236}">
                <a16:creationId xmlns:a16="http://schemas.microsoft.com/office/drawing/2014/main" id="{25EB5BB2-F33B-44AD-ACCF-69E563FCD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2078468"/>
      </p:ext>
    </p:extLst>
  </p:cSld>
  <p:clrMapOvr>
    <a:masterClrMapping/>
  </p:clrMapOvr>
  <mc:AlternateContent xmlns:mc="http://schemas.openxmlformats.org/markup-compatibility/2006" xmlns:p14="http://schemas.microsoft.com/office/powerpoint/2010/main">
    <mc:Choice Requires="p14">
      <p:transition spd="slow" p14:dur="2000" advTm="20545"/>
    </mc:Choice>
    <mc:Fallback xmlns="">
      <p:transition spd="slow" advTm="2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CF05702-9583-4538-97D6-15486BA206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63"/>
          <a:stretch/>
        </p:blipFill>
        <p:spPr bwMode="auto">
          <a:xfrm>
            <a:off x="228599" y="237744"/>
            <a:ext cx="7696201" cy="6382512"/>
          </a:xfrm>
          <a:prstGeom prst="rect">
            <a:avLst/>
          </a:prstGeom>
          <a:solidFill>
            <a:srgbClr val="FFFFFF"/>
          </a:solidFill>
          <a:ln>
            <a:noFill/>
          </a:ln>
        </p:spPr>
      </p:pic>
      <p:sp>
        <p:nvSpPr>
          <p:cNvPr id="2" name="Title 1">
            <a:extLst>
              <a:ext uri="{FF2B5EF4-FFF2-40B4-BE49-F238E27FC236}">
                <a16:creationId xmlns:a16="http://schemas.microsoft.com/office/drawing/2014/main" id="{1FD0931B-37FD-44A0-AF6D-DB539496CCBC}"/>
              </a:ext>
            </a:extLst>
          </p:cNvPr>
          <p:cNvSpPr>
            <a:spLocks noGrp="1"/>
          </p:cNvSpPr>
          <p:nvPr>
            <p:ph type="title"/>
          </p:nvPr>
        </p:nvSpPr>
        <p:spPr>
          <a:xfrm>
            <a:off x="8477250" y="603504"/>
            <a:ext cx="3144774" cy="1645920"/>
          </a:xfrm>
        </p:spPr>
        <p:txBody>
          <a:bodyPr anchor="b">
            <a:normAutofit/>
          </a:bodyPr>
          <a:lstStyle/>
          <a:p>
            <a:r>
              <a:rPr lang="en-GB" dirty="0">
                <a:latin typeface="Comic Sans MS" panose="030F0702030302020204" pitchFamily="66" charset="0"/>
              </a:rPr>
              <a:t>Were are we based :</a:t>
            </a:r>
            <a:br>
              <a:rPr lang="en-GB" dirty="0"/>
            </a:br>
            <a:endParaRPr lang="en-GB" dirty="0"/>
          </a:p>
        </p:txBody>
      </p:sp>
      <p:sp>
        <p:nvSpPr>
          <p:cNvPr id="71" name="Text Placeholder 3">
            <a:extLst>
              <a:ext uri="{FF2B5EF4-FFF2-40B4-BE49-F238E27FC236}">
                <a16:creationId xmlns:a16="http://schemas.microsoft.com/office/drawing/2014/main" id="{DFE1A71B-75DC-4B7B-8050-B41833E91680}"/>
              </a:ext>
            </a:extLst>
          </p:cNvPr>
          <p:cNvSpPr>
            <a:spLocks noGrp="1"/>
          </p:cNvSpPr>
          <p:nvPr>
            <p:ph type="body" sz="half" idx="2"/>
          </p:nvPr>
        </p:nvSpPr>
        <p:spPr>
          <a:xfrm>
            <a:off x="8477250" y="2386583"/>
            <a:ext cx="3144774" cy="3511296"/>
          </a:xfrm>
        </p:spPr>
        <p:txBody>
          <a:bodyPr/>
          <a:lstStyle/>
          <a:p>
            <a:pPr marL="342900" indent="-342900">
              <a:buFont typeface="Arial" panose="020B0604020202020204" pitchFamily="34" charset="0"/>
              <a:buChar char="•"/>
            </a:pPr>
            <a:r>
              <a:rPr lang="en-US" dirty="0">
                <a:latin typeface="Comic Sans MS" panose="030F0702030302020204" pitchFamily="66" charset="0"/>
              </a:rPr>
              <a:t>We have 2 IT Suites in </a:t>
            </a:r>
            <a:r>
              <a:rPr lang="en-US" b="1" dirty="0">
                <a:latin typeface="Comic Sans MS" panose="030F0702030302020204" pitchFamily="66" charset="0"/>
              </a:rPr>
              <a:t>K cluster</a:t>
            </a:r>
            <a:r>
              <a:rPr lang="en-US" dirty="0">
                <a:latin typeface="Comic Sans MS" panose="030F0702030302020204" pitchFamily="66" charset="0"/>
              </a:rPr>
              <a:t> (</a:t>
            </a:r>
            <a:r>
              <a:rPr lang="en-US" b="1" u="sng" dirty="0">
                <a:solidFill>
                  <a:srgbClr val="00B0F0"/>
                </a:solidFill>
                <a:latin typeface="Comic Sans MS" panose="030F0702030302020204" pitchFamily="66" charset="0"/>
              </a:rPr>
              <a:t>K104</a:t>
            </a:r>
            <a:r>
              <a:rPr lang="en-US" dirty="0">
                <a:latin typeface="Comic Sans MS" panose="030F0702030302020204" pitchFamily="66" charset="0"/>
              </a:rPr>
              <a:t> and</a:t>
            </a:r>
            <a:r>
              <a:rPr lang="en-US" dirty="0">
                <a:solidFill>
                  <a:srgbClr val="00B0F0"/>
                </a:solidFill>
                <a:latin typeface="Comic Sans MS" panose="030F0702030302020204" pitchFamily="66" charset="0"/>
              </a:rPr>
              <a:t> </a:t>
            </a:r>
            <a:r>
              <a:rPr lang="en-US" b="1" u="sng" dirty="0">
                <a:solidFill>
                  <a:srgbClr val="00B0F0"/>
                </a:solidFill>
                <a:latin typeface="Comic Sans MS" panose="030F0702030302020204" pitchFamily="66" charset="0"/>
              </a:rPr>
              <a:t>K107</a:t>
            </a:r>
            <a:r>
              <a:rPr lang="en-US" dirty="0">
                <a:latin typeface="Comic Sans MS" panose="030F0702030302020204" pitchFamily="66" charset="0"/>
              </a:rPr>
              <a:t>)</a:t>
            </a:r>
          </a:p>
          <a:p>
            <a:pPr marL="342900" indent="-342900">
              <a:buFont typeface="Arial" panose="020B0604020202020204" pitchFamily="34" charset="0"/>
              <a:buChar char="•"/>
            </a:pPr>
            <a:r>
              <a:rPr lang="en-US" dirty="0">
                <a:latin typeface="Comic Sans MS" panose="030F0702030302020204" pitchFamily="66" charset="0"/>
              </a:rPr>
              <a:t>We have 2 IT Suites s in </a:t>
            </a:r>
            <a:r>
              <a:rPr lang="en-US" b="1" dirty="0">
                <a:latin typeface="Comic Sans MS" panose="030F0702030302020204" pitchFamily="66" charset="0"/>
              </a:rPr>
              <a:t>N cluster </a:t>
            </a:r>
            <a:r>
              <a:rPr lang="en-US" dirty="0">
                <a:latin typeface="Comic Sans MS" panose="030F0702030302020204" pitchFamily="66" charset="0"/>
              </a:rPr>
              <a:t>(</a:t>
            </a:r>
            <a:r>
              <a:rPr lang="en-US" b="1" u="sng" dirty="0">
                <a:solidFill>
                  <a:srgbClr val="00B0F0"/>
                </a:solidFill>
                <a:latin typeface="Comic Sans MS" panose="030F0702030302020204" pitchFamily="66" charset="0"/>
              </a:rPr>
              <a:t>N104</a:t>
            </a:r>
            <a:r>
              <a:rPr lang="en-US" dirty="0">
                <a:latin typeface="Comic Sans MS" panose="030F0702030302020204" pitchFamily="66" charset="0"/>
              </a:rPr>
              <a:t> and </a:t>
            </a:r>
            <a:r>
              <a:rPr lang="en-US" b="1" u="sng" dirty="0">
                <a:solidFill>
                  <a:srgbClr val="00B0F0"/>
                </a:solidFill>
                <a:latin typeface="Comic Sans MS" panose="030F0702030302020204" pitchFamily="66" charset="0"/>
              </a:rPr>
              <a:t>N107</a:t>
            </a:r>
            <a:r>
              <a:rPr lang="en-US" dirty="0">
                <a:latin typeface="Comic Sans MS" panose="030F0702030302020204" pitchFamily="66" charset="0"/>
              </a:rPr>
              <a:t>)</a:t>
            </a:r>
          </a:p>
          <a:p>
            <a:pPr marL="342900" indent="-342900">
              <a:buFont typeface="Arial" panose="020B0604020202020204" pitchFamily="34" charset="0"/>
              <a:buChar char="•"/>
            </a:pPr>
            <a:r>
              <a:rPr lang="en-US" dirty="0">
                <a:latin typeface="Comic Sans MS" panose="030F0702030302020204" pitchFamily="66" charset="0"/>
              </a:rPr>
              <a:t>We have 1 IT Suite in </a:t>
            </a:r>
            <a:r>
              <a:rPr lang="en-US" b="1" dirty="0">
                <a:latin typeface="Comic Sans MS" panose="030F0702030302020204" pitchFamily="66" charset="0"/>
              </a:rPr>
              <a:t>Q Cluster</a:t>
            </a:r>
            <a:r>
              <a:rPr lang="en-US" dirty="0">
                <a:latin typeface="Comic Sans MS" panose="030F0702030302020204" pitchFamily="66" charset="0"/>
              </a:rPr>
              <a:t> (</a:t>
            </a:r>
            <a:r>
              <a:rPr lang="en-US" b="1" dirty="0">
                <a:solidFill>
                  <a:srgbClr val="00B0F0"/>
                </a:solidFill>
                <a:latin typeface="Comic Sans MS" panose="030F0702030302020204" pitchFamily="66" charset="0"/>
              </a:rPr>
              <a:t>Q104</a:t>
            </a:r>
            <a:r>
              <a:rPr lang="en-US" dirty="0">
                <a:latin typeface="Comic Sans MS" panose="030F0702030302020204" pitchFamily="66" charset="0"/>
              </a:rPr>
              <a:t>)</a:t>
            </a:r>
          </a:p>
          <a:p>
            <a:pPr marL="342900" indent="-342900">
              <a:buFont typeface="Arial" panose="020B0604020202020204" pitchFamily="34" charset="0"/>
              <a:buChar char="•"/>
            </a:pPr>
            <a:r>
              <a:rPr lang="en-US" dirty="0">
                <a:latin typeface="Comic Sans MS" panose="030F0702030302020204" pitchFamily="66" charset="0"/>
              </a:rPr>
              <a:t>We have 1 IT Suite in </a:t>
            </a:r>
            <a:r>
              <a:rPr lang="en-US" b="1" dirty="0">
                <a:latin typeface="Comic Sans MS" panose="030F0702030302020204" pitchFamily="66" charset="0"/>
              </a:rPr>
              <a:t>E Cluster</a:t>
            </a:r>
            <a:r>
              <a:rPr lang="en-US" dirty="0">
                <a:latin typeface="Comic Sans MS" panose="030F0702030302020204" pitchFamily="66" charset="0"/>
              </a:rPr>
              <a:t> (</a:t>
            </a:r>
            <a:r>
              <a:rPr lang="en-US" b="1" u="sng" dirty="0">
                <a:solidFill>
                  <a:srgbClr val="00B0F0"/>
                </a:solidFill>
                <a:latin typeface="Comic Sans MS" panose="030F0702030302020204" pitchFamily="66" charset="0"/>
              </a:rPr>
              <a:t>E006</a:t>
            </a:r>
            <a:r>
              <a:rPr lang="en-US" dirty="0">
                <a:latin typeface="Comic Sans MS" panose="030F0702030302020204" pitchFamily="66" charset="0"/>
              </a:rPr>
              <a:t>)</a:t>
            </a:r>
          </a:p>
          <a:p>
            <a:endParaRPr lang="en-US" dirty="0"/>
          </a:p>
        </p:txBody>
      </p:sp>
      <p:pic>
        <p:nvPicPr>
          <p:cNvPr id="3" name="Audio 2">
            <a:hlinkClick r:id="" action="ppaction://media"/>
            <a:extLst>
              <a:ext uri="{FF2B5EF4-FFF2-40B4-BE49-F238E27FC236}">
                <a16:creationId xmlns:a16="http://schemas.microsoft.com/office/drawing/2014/main" id="{8291CCC4-DB1E-42A4-AEC1-33D19FE70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8308524"/>
      </p:ext>
    </p:extLst>
  </p:cSld>
  <p:clrMapOvr>
    <a:masterClrMapping/>
  </p:clrMapOvr>
  <mc:AlternateContent xmlns:mc="http://schemas.openxmlformats.org/markup-compatibility/2006" xmlns:p14="http://schemas.microsoft.com/office/powerpoint/2010/main">
    <mc:Choice Requires="p14">
      <p:transition spd="slow" p14:dur="2000" advTm="12158"/>
    </mc:Choice>
    <mc:Fallback xmlns="">
      <p:transition spd="slow" advTm="1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B8D2-E614-4060-B987-3DA70EE91B73}"/>
              </a:ext>
            </a:extLst>
          </p:cNvPr>
          <p:cNvSpPr>
            <a:spLocks noGrp="1"/>
          </p:cNvSpPr>
          <p:nvPr>
            <p:ph type="title"/>
          </p:nvPr>
        </p:nvSpPr>
        <p:spPr>
          <a:xfrm>
            <a:off x="942140" y="599725"/>
            <a:ext cx="11029616" cy="566738"/>
          </a:xfrm>
        </p:spPr>
        <p:txBody>
          <a:bodyPr/>
          <a:lstStyle/>
          <a:p>
            <a:r>
              <a:rPr lang="en-GB" cap="none" dirty="0">
                <a:solidFill>
                  <a:srgbClr val="FF9900"/>
                </a:solidFill>
                <a:latin typeface="Comic Sans MS" panose="030F0702030302020204" pitchFamily="66" charset="0"/>
              </a:rPr>
              <a:t>ICT Clubs </a:t>
            </a:r>
          </a:p>
        </p:txBody>
      </p:sp>
      <p:sp>
        <p:nvSpPr>
          <p:cNvPr id="4" name="Text Placeholder 3">
            <a:extLst>
              <a:ext uri="{FF2B5EF4-FFF2-40B4-BE49-F238E27FC236}">
                <a16:creationId xmlns:a16="http://schemas.microsoft.com/office/drawing/2014/main" id="{5471B19F-EAF2-474F-997C-2CB9B6C115D8}"/>
              </a:ext>
            </a:extLst>
          </p:cNvPr>
          <p:cNvSpPr>
            <a:spLocks noGrp="1"/>
          </p:cNvSpPr>
          <p:nvPr>
            <p:ph type="body" sz="half" idx="2"/>
          </p:nvPr>
        </p:nvSpPr>
        <p:spPr>
          <a:xfrm>
            <a:off x="581191" y="1566432"/>
            <a:ext cx="11029617" cy="2692747"/>
          </a:xfrm>
        </p:spPr>
        <p:txBody>
          <a:bodyPr>
            <a:normAutofit/>
          </a:bodyPr>
          <a:lstStyle/>
          <a:p>
            <a:pPr marL="457200" indent="-457200">
              <a:buFont typeface="+mj-lt"/>
              <a:buAutoNum type="arabicPeriod"/>
            </a:pPr>
            <a:r>
              <a:rPr lang="en-GB" sz="2400" dirty="0">
                <a:latin typeface="Comic Sans MS" panose="030F0702030302020204" pitchFamily="66" charset="0"/>
              </a:rPr>
              <a:t>Digital leaders </a:t>
            </a:r>
          </a:p>
          <a:p>
            <a:pPr marL="457200" indent="-457200">
              <a:buFont typeface="+mj-lt"/>
              <a:buAutoNum type="arabicPeriod"/>
            </a:pPr>
            <a:r>
              <a:rPr lang="en-GB" sz="2400" dirty="0">
                <a:latin typeface="Comic Sans MS" panose="030F0702030302020204" pitchFamily="66" charset="0"/>
              </a:rPr>
              <a:t>Who Runs the world , Girls! (</a:t>
            </a:r>
            <a:r>
              <a:rPr lang="en-GB" sz="1800" i="1" dirty="0">
                <a:latin typeface="Comic Sans MS" panose="030F0702030302020204" pitchFamily="66" charset="0"/>
              </a:rPr>
              <a:t>Girls Computing Club </a:t>
            </a:r>
            <a:r>
              <a:rPr lang="en-GB" sz="2400" dirty="0">
                <a:latin typeface="Comic Sans MS" panose="030F0702030302020204" pitchFamily="66" charset="0"/>
              </a:rPr>
              <a:t>)</a:t>
            </a:r>
          </a:p>
          <a:p>
            <a:pPr marL="457200" indent="-457200">
              <a:buFont typeface="+mj-lt"/>
              <a:buAutoNum type="arabicPeriod"/>
            </a:pPr>
            <a:r>
              <a:rPr lang="en-GB" sz="2400" dirty="0">
                <a:latin typeface="Comic Sans MS" panose="030F0702030302020204" pitchFamily="66" charset="0"/>
              </a:rPr>
              <a:t>Teen Tech </a:t>
            </a:r>
          </a:p>
          <a:p>
            <a:pPr marL="457200" indent="-457200">
              <a:buFont typeface="+mj-lt"/>
              <a:buAutoNum type="arabicPeriod"/>
            </a:pPr>
            <a:r>
              <a:rPr lang="en-GB" sz="2400" dirty="0">
                <a:latin typeface="Comic Sans MS" panose="030F0702030302020204" pitchFamily="66" charset="0"/>
              </a:rPr>
              <a:t>Raspberry Pi Club </a:t>
            </a:r>
          </a:p>
          <a:p>
            <a:pPr marL="457200" indent="-457200">
              <a:buFont typeface="+mj-lt"/>
              <a:buAutoNum type="arabicPeriod"/>
            </a:pPr>
            <a:r>
              <a:rPr lang="en-GB" sz="2400" dirty="0">
                <a:latin typeface="Comic Sans MS" panose="030F0702030302020204" pitchFamily="66" charset="0"/>
              </a:rPr>
              <a:t>Bafta YGD (Young Gaming Designer Awards )</a:t>
            </a:r>
          </a:p>
        </p:txBody>
      </p:sp>
      <p:pic>
        <p:nvPicPr>
          <p:cNvPr id="5" name="Picture 4">
            <a:extLst>
              <a:ext uri="{FF2B5EF4-FFF2-40B4-BE49-F238E27FC236}">
                <a16:creationId xmlns:a16="http://schemas.microsoft.com/office/drawing/2014/main" id="{458457B2-AB5B-47AE-ABBC-5F8A0CCE1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684" y="1166463"/>
            <a:ext cx="2747394" cy="2060546"/>
          </a:xfrm>
          <a:prstGeom prst="rect">
            <a:avLst/>
          </a:prstGeom>
        </p:spPr>
      </p:pic>
      <p:pic>
        <p:nvPicPr>
          <p:cNvPr id="7" name="Picture 6">
            <a:extLst>
              <a:ext uri="{FF2B5EF4-FFF2-40B4-BE49-F238E27FC236}">
                <a16:creationId xmlns:a16="http://schemas.microsoft.com/office/drawing/2014/main" id="{AB71AB17-E3C2-415D-AE57-3F0B8221F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627" y="3940335"/>
            <a:ext cx="2982287" cy="2236715"/>
          </a:xfrm>
          <a:prstGeom prst="rect">
            <a:avLst/>
          </a:prstGeom>
        </p:spPr>
      </p:pic>
      <p:pic>
        <p:nvPicPr>
          <p:cNvPr id="3" name="Audio 2">
            <a:hlinkClick r:id="" action="ppaction://media"/>
            <a:extLst>
              <a:ext uri="{FF2B5EF4-FFF2-40B4-BE49-F238E27FC236}">
                <a16:creationId xmlns:a16="http://schemas.microsoft.com/office/drawing/2014/main" id="{16FBEC70-AD76-4DAD-8128-B5C0A06A0F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553287"/>
      </p:ext>
    </p:extLst>
  </p:cSld>
  <p:clrMapOvr>
    <a:masterClrMapping/>
  </p:clrMapOvr>
  <mc:AlternateContent xmlns:mc="http://schemas.openxmlformats.org/markup-compatibility/2006" xmlns:p14="http://schemas.microsoft.com/office/powerpoint/2010/main">
    <mc:Choice Requires="p14">
      <p:transition spd="slow" p14:dur="2000" advTm="21700"/>
    </mc:Choice>
    <mc:Fallback xmlns="">
      <p:transition spd="slow" advTm="2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C7AB-657E-4D6A-8178-A965E2C9AEB9}"/>
              </a:ext>
            </a:extLst>
          </p:cNvPr>
          <p:cNvSpPr>
            <a:spLocks noGrp="1"/>
          </p:cNvSpPr>
          <p:nvPr>
            <p:ph type="title"/>
          </p:nvPr>
        </p:nvSpPr>
        <p:spPr>
          <a:xfrm>
            <a:off x="665414" y="843284"/>
            <a:ext cx="11029616" cy="566738"/>
          </a:xfrm>
        </p:spPr>
        <p:txBody>
          <a:bodyPr>
            <a:normAutofit/>
          </a:bodyPr>
          <a:lstStyle/>
          <a:p>
            <a:r>
              <a:rPr lang="en-GB" sz="2800" b="1" u="sng" dirty="0">
                <a:latin typeface="Comic Sans MS" panose="030F0702030302020204" pitchFamily="66" charset="0"/>
              </a:rPr>
              <a:t>Ict T</a:t>
            </a:r>
            <a:r>
              <a:rPr lang="en-GB" sz="2800" b="1" u="sng" cap="none" dirty="0">
                <a:latin typeface="Comic Sans MS" panose="030F0702030302020204" pitchFamily="66" charset="0"/>
              </a:rPr>
              <a:t>rips</a:t>
            </a:r>
            <a:r>
              <a:rPr lang="en-GB" sz="2800" b="1" u="sng" dirty="0">
                <a:latin typeface="Comic Sans MS" panose="030F0702030302020204" pitchFamily="66" charset="0"/>
              </a:rPr>
              <a:t> </a:t>
            </a:r>
          </a:p>
        </p:txBody>
      </p:sp>
      <p:pic>
        <p:nvPicPr>
          <p:cNvPr id="5" name="Picture 4">
            <a:extLst>
              <a:ext uri="{FF2B5EF4-FFF2-40B4-BE49-F238E27FC236}">
                <a16:creationId xmlns:a16="http://schemas.microsoft.com/office/drawing/2014/main" id="{F0D3F83A-64B4-4295-85BB-87D8E3A2A4E3}"/>
              </a:ext>
            </a:extLst>
          </p:cNvPr>
          <p:cNvPicPr>
            <a:picLocks noChangeAspect="1"/>
          </p:cNvPicPr>
          <p:nvPr/>
        </p:nvPicPr>
        <p:blipFill rotWithShape="1">
          <a:blip r:embed="rId4"/>
          <a:srcRect l="12969" t="12278" r="36249" b="24056"/>
          <a:stretch/>
        </p:blipFill>
        <p:spPr>
          <a:xfrm>
            <a:off x="351754" y="2625597"/>
            <a:ext cx="3382401" cy="2384173"/>
          </a:xfrm>
          <a:prstGeom prst="rect">
            <a:avLst/>
          </a:prstGeom>
        </p:spPr>
      </p:pic>
      <p:sp>
        <p:nvSpPr>
          <p:cNvPr id="6" name="Title 1">
            <a:extLst>
              <a:ext uri="{FF2B5EF4-FFF2-40B4-BE49-F238E27FC236}">
                <a16:creationId xmlns:a16="http://schemas.microsoft.com/office/drawing/2014/main" id="{4E76FE56-6577-440C-9DFF-92065103526E}"/>
              </a:ext>
            </a:extLst>
          </p:cNvPr>
          <p:cNvSpPr txBox="1">
            <a:spLocks/>
          </p:cNvSpPr>
          <p:nvPr/>
        </p:nvSpPr>
        <p:spPr>
          <a:xfrm>
            <a:off x="894014" y="2058859"/>
            <a:ext cx="2534986"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cap="none" dirty="0">
                <a:latin typeface="Comic Sans MS" panose="030F0702030302020204" pitchFamily="66" charset="0"/>
              </a:rPr>
              <a:t>Apple Store </a:t>
            </a:r>
          </a:p>
        </p:txBody>
      </p:sp>
      <p:pic>
        <p:nvPicPr>
          <p:cNvPr id="7" name="Picture 6">
            <a:extLst>
              <a:ext uri="{FF2B5EF4-FFF2-40B4-BE49-F238E27FC236}">
                <a16:creationId xmlns:a16="http://schemas.microsoft.com/office/drawing/2014/main" id="{CA611159-AB7D-4DC2-9C21-C601CBD326D7}"/>
              </a:ext>
            </a:extLst>
          </p:cNvPr>
          <p:cNvPicPr>
            <a:picLocks noChangeAspect="1"/>
          </p:cNvPicPr>
          <p:nvPr/>
        </p:nvPicPr>
        <p:blipFill rotWithShape="1">
          <a:blip r:embed="rId5"/>
          <a:srcRect l="11718" t="18596" r="35000" b="32214"/>
          <a:stretch/>
        </p:blipFill>
        <p:spPr>
          <a:xfrm>
            <a:off x="5468400" y="1385695"/>
            <a:ext cx="2870895" cy="1913066"/>
          </a:xfrm>
          <a:prstGeom prst="rect">
            <a:avLst/>
          </a:prstGeom>
        </p:spPr>
      </p:pic>
      <p:pic>
        <p:nvPicPr>
          <p:cNvPr id="8" name="Picture 7">
            <a:extLst>
              <a:ext uri="{FF2B5EF4-FFF2-40B4-BE49-F238E27FC236}">
                <a16:creationId xmlns:a16="http://schemas.microsoft.com/office/drawing/2014/main" id="{F24FC68E-2134-43DB-9138-EEA572145562}"/>
              </a:ext>
            </a:extLst>
          </p:cNvPr>
          <p:cNvPicPr>
            <a:picLocks noChangeAspect="1"/>
          </p:cNvPicPr>
          <p:nvPr/>
        </p:nvPicPr>
        <p:blipFill rotWithShape="1">
          <a:blip r:embed="rId6"/>
          <a:srcRect l="24844" t="10259" r="47414" b="22764"/>
          <a:stretch/>
        </p:blipFill>
        <p:spPr>
          <a:xfrm>
            <a:off x="8339295" y="1361247"/>
            <a:ext cx="1809750" cy="1937514"/>
          </a:xfrm>
          <a:prstGeom prst="rect">
            <a:avLst/>
          </a:prstGeom>
        </p:spPr>
      </p:pic>
      <p:sp>
        <p:nvSpPr>
          <p:cNvPr id="9" name="Title 1">
            <a:extLst>
              <a:ext uri="{FF2B5EF4-FFF2-40B4-BE49-F238E27FC236}">
                <a16:creationId xmlns:a16="http://schemas.microsoft.com/office/drawing/2014/main" id="{CC96265B-BF91-4B27-BEBF-1BD93182D188}"/>
              </a:ext>
            </a:extLst>
          </p:cNvPr>
          <p:cNvSpPr txBox="1">
            <a:spLocks/>
          </p:cNvSpPr>
          <p:nvPr/>
        </p:nvSpPr>
        <p:spPr>
          <a:xfrm>
            <a:off x="6096000" y="643067"/>
            <a:ext cx="2534986"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cap="none" dirty="0">
                <a:latin typeface="Comic Sans MS" panose="030F0702030302020204" pitchFamily="66" charset="0"/>
              </a:rPr>
              <a:t>Bletchley Park</a:t>
            </a:r>
          </a:p>
        </p:txBody>
      </p:sp>
      <p:pic>
        <p:nvPicPr>
          <p:cNvPr id="4" name="Picture 3">
            <a:extLst>
              <a:ext uri="{FF2B5EF4-FFF2-40B4-BE49-F238E27FC236}">
                <a16:creationId xmlns:a16="http://schemas.microsoft.com/office/drawing/2014/main" id="{93EBA03A-A1F7-425C-B610-C2A506FC5B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400" y="3323209"/>
            <a:ext cx="2328705" cy="1746529"/>
          </a:xfrm>
          <a:prstGeom prst="rect">
            <a:avLst/>
          </a:prstGeom>
        </p:spPr>
      </p:pic>
      <p:pic>
        <p:nvPicPr>
          <p:cNvPr id="11" name="Picture 10">
            <a:extLst>
              <a:ext uri="{FF2B5EF4-FFF2-40B4-BE49-F238E27FC236}">
                <a16:creationId xmlns:a16="http://schemas.microsoft.com/office/drawing/2014/main" id="{DFA19CB5-6055-4BAD-90CB-BBF1F5C9A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V="1">
            <a:off x="7943038" y="3323209"/>
            <a:ext cx="2328705" cy="1746529"/>
          </a:xfrm>
          <a:prstGeom prst="rect">
            <a:avLst/>
          </a:prstGeom>
        </p:spPr>
      </p:pic>
      <p:pic>
        <p:nvPicPr>
          <p:cNvPr id="3" name="Audio 2">
            <a:hlinkClick r:id="" action="ppaction://media"/>
            <a:extLst>
              <a:ext uri="{FF2B5EF4-FFF2-40B4-BE49-F238E27FC236}">
                <a16:creationId xmlns:a16="http://schemas.microsoft.com/office/drawing/2014/main" id="{CA438AFE-0357-47CB-80EF-52C142C0BA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8282487"/>
      </p:ext>
    </p:extLst>
  </p:cSld>
  <p:clrMapOvr>
    <a:masterClrMapping/>
  </p:clrMapOvr>
  <mc:AlternateContent xmlns:mc="http://schemas.openxmlformats.org/markup-compatibility/2006" xmlns:p14="http://schemas.microsoft.com/office/powerpoint/2010/main">
    <mc:Choice Requires="p14">
      <p:transition spd="slow" p14:dur="2000" advTm="14482"/>
    </mc:Choice>
    <mc:Fallback xmlns="">
      <p:transition spd="slow" advTm="1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BD13-6B10-46AE-96AC-68310BDE386D}"/>
              </a:ext>
            </a:extLst>
          </p:cNvPr>
          <p:cNvSpPr>
            <a:spLocks noGrp="1"/>
          </p:cNvSpPr>
          <p:nvPr>
            <p:ph type="title"/>
          </p:nvPr>
        </p:nvSpPr>
        <p:spPr>
          <a:xfrm>
            <a:off x="2601419" y="-329182"/>
            <a:ext cx="10058400" cy="1371600"/>
          </a:xfrm>
        </p:spPr>
        <p:txBody>
          <a:bodyPr/>
          <a:lstStyle/>
          <a:p>
            <a:r>
              <a:rPr lang="en-GB" dirty="0">
                <a:latin typeface="Comic Sans MS" panose="030F0702030302020204" pitchFamily="66" charset="0"/>
              </a:rPr>
              <a:t>Tasks  to complete:</a:t>
            </a:r>
            <a:endParaRPr lang="en-GB" dirty="0"/>
          </a:p>
        </p:txBody>
      </p:sp>
      <p:pic>
        <p:nvPicPr>
          <p:cNvPr id="4" name="Picture 3">
            <a:extLst>
              <a:ext uri="{FF2B5EF4-FFF2-40B4-BE49-F238E27FC236}">
                <a16:creationId xmlns:a16="http://schemas.microsoft.com/office/drawing/2014/main" id="{1D91696A-7FDB-4081-A6F0-77FAD1465189}"/>
              </a:ext>
            </a:extLst>
          </p:cNvPr>
          <p:cNvPicPr>
            <a:picLocks noChangeAspect="1"/>
          </p:cNvPicPr>
          <p:nvPr/>
        </p:nvPicPr>
        <p:blipFill rotWithShape="1">
          <a:blip r:embed="rId4"/>
          <a:srcRect l="25565" t="19641" r="24758" b="9370"/>
          <a:stretch/>
        </p:blipFill>
        <p:spPr>
          <a:xfrm>
            <a:off x="511278" y="2136033"/>
            <a:ext cx="5417574" cy="4354678"/>
          </a:xfrm>
          <a:prstGeom prst="rect">
            <a:avLst/>
          </a:prstGeom>
        </p:spPr>
      </p:pic>
      <p:cxnSp>
        <p:nvCxnSpPr>
          <p:cNvPr id="6" name="Straight Arrow Connector 5">
            <a:extLst>
              <a:ext uri="{FF2B5EF4-FFF2-40B4-BE49-F238E27FC236}">
                <a16:creationId xmlns:a16="http://schemas.microsoft.com/office/drawing/2014/main" id="{33429845-69C7-4E8F-BCC0-67563C5679C0}"/>
              </a:ext>
            </a:extLst>
          </p:cNvPr>
          <p:cNvCxnSpPr>
            <a:cxnSpLocks/>
          </p:cNvCxnSpPr>
          <p:nvPr/>
        </p:nvCxnSpPr>
        <p:spPr>
          <a:xfrm flipV="1">
            <a:off x="5535561" y="3429000"/>
            <a:ext cx="1818968" cy="33429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F659681-DE77-449F-80BE-321E070E900A}"/>
              </a:ext>
            </a:extLst>
          </p:cNvPr>
          <p:cNvSpPr txBox="1"/>
          <p:nvPr/>
        </p:nvSpPr>
        <p:spPr>
          <a:xfrm>
            <a:off x="7443020" y="2420546"/>
            <a:ext cx="4070554" cy="3785652"/>
          </a:xfrm>
          <a:prstGeom prst="rect">
            <a:avLst/>
          </a:prstGeom>
          <a:noFill/>
        </p:spPr>
        <p:txBody>
          <a:bodyPr wrap="square" rtlCol="0">
            <a:spAutoFit/>
          </a:bodyPr>
          <a:lstStyle/>
          <a:p>
            <a:pPr marL="342900" indent="-342900">
              <a:buFont typeface="+mj-lt"/>
              <a:buAutoNum type="arabicPeriod"/>
            </a:pPr>
            <a:r>
              <a:rPr lang="en-GB" sz="2400" dirty="0">
                <a:solidFill>
                  <a:srgbClr val="00B050"/>
                </a:solidFill>
                <a:latin typeface="Comic Sans MS" panose="030F0702030302020204" pitchFamily="66" charset="0"/>
              </a:rPr>
              <a:t>Open up the word document</a:t>
            </a:r>
          </a:p>
          <a:p>
            <a:pPr marL="342900" indent="-342900">
              <a:buFont typeface="+mj-lt"/>
              <a:buAutoNum type="arabicPeriod"/>
            </a:pPr>
            <a:r>
              <a:rPr lang="en-GB" sz="2400" dirty="0">
                <a:solidFill>
                  <a:schemeClr val="accent4">
                    <a:lumMod val="75000"/>
                  </a:schemeClr>
                </a:solidFill>
                <a:latin typeface="Comic Sans MS" panose="030F0702030302020204" pitchFamily="66" charset="0"/>
              </a:rPr>
              <a:t>Once the document looks like this image </a:t>
            </a:r>
          </a:p>
          <a:p>
            <a:pPr marL="342900" indent="-342900">
              <a:buFont typeface="+mj-lt"/>
              <a:buAutoNum type="arabicPeriod"/>
            </a:pPr>
            <a:r>
              <a:rPr lang="en-GB" sz="2400" dirty="0">
                <a:solidFill>
                  <a:schemeClr val="accent4">
                    <a:lumMod val="75000"/>
                  </a:schemeClr>
                </a:solidFill>
                <a:latin typeface="Comic Sans MS" panose="030F0702030302020204" pitchFamily="66" charset="0"/>
              </a:rPr>
              <a:t>Uses the internet and research what each </a:t>
            </a:r>
            <a:r>
              <a:rPr lang="en-GB" sz="2400" b="1" u="sng" dirty="0">
                <a:solidFill>
                  <a:schemeClr val="accent4">
                    <a:lumMod val="75000"/>
                  </a:schemeClr>
                </a:solidFill>
                <a:latin typeface="Comic Sans MS" panose="030F0702030302020204" pitchFamily="66" charset="0"/>
              </a:rPr>
              <a:t>keyword</a:t>
            </a:r>
            <a:r>
              <a:rPr lang="en-GB" sz="2400" dirty="0">
                <a:solidFill>
                  <a:schemeClr val="accent4">
                    <a:lumMod val="75000"/>
                  </a:schemeClr>
                </a:solidFill>
                <a:latin typeface="Comic Sans MS" panose="030F0702030302020204" pitchFamily="66" charset="0"/>
              </a:rPr>
              <a:t> means </a:t>
            </a:r>
          </a:p>
          <a:p>
            <a:pPr marL="342900" indent="-342900">
              <a:buFont typeface="+mj-lt"/>
              <a:buAutoNum type="arabicPeriod"/>
            </a:pPr>
            <a:r>
              <a:rPr lang="en-GB" sz="2400" dirty="0">
                <a:solidFill>
                  <a:schemeClr val="accent2"/>
                </a:solidFill>
                <a:latin typeface="Comic Sans MS" panose="030F0702030302020204" pitchFamily="66" charset="0"/>
              </a:rPr>
              <a:t>Right down a definition for each keyword into the document  </a:t>
            </a:r>
          </a:p>
        </p:txBody>
      </p:sp>
      <p:sp>
        <p:nvSpPr>
          <p:cNvPr id="9" name="TextBox 8">
            <a:extLst>
              <a:ext uri="{FF2B5EF4-FFF2-40B4-BE49-F238E27FC236}">
                <a16:creationId xmlns:a16="http://schemas.microsoft.com/office/drawing/2014/main" id="{65147D45-BEF7-44EB-9065-CF9BC6F4A2B1}"/>
              </a:ext>
            </a:extLst>
          </p:cNvPr>
          <p:cNvSpPr txBox="1"/>
          <p:nvPr/>
        </p:nvSpPr>
        <p:spPr>
          <a:xfrm>
            <a:off x="691235" y="1042418"/>
            <a:ext cx="10785987" cy="923330"/>
          </a:xfrm>
          <a:prstGeom prst="rect">
            <a:avLst/>
          </a:prstGeom>
          <a:noFill/>
        </p:spPr>
        <p:txBody>
          <a:bodyPr wrap="square" rtlCol="0">
            <a:spAutoFit/>
          </a:bodyPr>
          <a:lstStyle/>
          <a:p>
            <a:r>
              <a:rPr lang="en-GB" dirty="0">
                <a:latin typeface="Comic Sans MS" panose="030F0702030302020204" pitchFamily="66" charset="0"/>
              </a:rPr>
              <a:t>The Computer Science department  at Holte would like you to have a look at the following tasks and have a go . The best tasks will receive a </a:t>
            </a:r>
            <a:r>
              <a:rPr lang="en-GB" sz="3600" dirty="0">
                <a:solidFill>
                  <a:srgbClr val="FF0000"/>
                </a:solidFill>
                <a:latin typeface="Comic Sans MS" panose="030F0702030302020204" pitchFamily="66" charset="0"/>
              </a:rPr>
              <a:t>Prize </a:t>
            </a:r>
            <a:endParaRPr lang="en-GB" sz="3600" dirty="0">
              <a:solidFill>
                <a:srgbClr val="FF0000"/>
              </a:solidFill>
            </a:endParaRPr>
          </a:p>
        </p:txBody>
      </p:sp>
      <p:pic>
        <p:nvPicPr>
          <p:cNvPr id="1026" name="Picture 2" descr="See the source image">
            <a:hlinkClick r:id="rId5" action="ppaction://hlinksldjump"/>
            <a:extLst>
              <a:ext uri="{FF2B5EF4-FFF2-40B4-BE49-F238E27FC236}">
                <a16:creationId xmlns:a16="http://schemas.microsoft.com/office/drawing/2014/main" id="{532DFC5B-301B-45D9-A80E-E2B9DB0D5C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81187" y="304497"/>
            <a:ext cx="1467519" cy="11006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C48699-DA59-4FCB-BFCD-98D81CD45C9B}"/>
              </a:ext>
            </a:extLst>
          </p:cNvPr>
          <p:cNvSpPr txBox="1"/>
          <p:nvPr/>
        </p:nvSpPr>
        <p:spPr>
          <a:xfrm>
            <a:off x="10785987" y="1282700"/>
            <a:ext cx="1248697" cy="369332"/>
          </a:xfrm>
          <a:prstGeom prst="rect">
            <a:avLst/>
          </a:prstGeom>
          <a:noFill/>
        </p:spPr>
        <p:txBody>
          <a:bodyPr wrap="square" rtlCol="0">
            <a:spAutoFit/>
          </a:bodyPr>
          <a:lstStyle/>
          <a:p>
            <a:r>
              <a:rPr lang="en-GB" dirty="0">
                <a:solidFill>
                  <a:schemeClr val="accent2"/>
                </a:solidFill>
                <a:latin typeface="Comic Sans MS" panose="030F0702030302020204" pitchFamily="66" charset="0"/>
              </a:rPr>
              <a:t>Slide 8</a:t>
            </a:r>
          </a:p>
        </p:txBody>
      </p:sp>
      <p:pic>
        <p:nvPicPr>
          <p:cNvPr id="3" name="Audio 2">
            <a:hlinkClick r:id="" action="ppaction://media"/>
            <a:extLst>
              <a:ext uri="{FF2B5EF4-FFF2-40B4-BE49-F238E27FC236}">
                <a16:creationId xmlns:a16="http://schemas.microsoft.com/office/drawing/2014/main" id="{8CB87FA3-4475-4C67-9CEF-534BB813BB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4964874"/>
      </p:ext>
    </p:extLst>
  </p:cSld>
  <p:clrMapOvr>
    <a:masterClrMapping/>
  </p:clrMapOvr>
  <mc:AlternateContent xmlns:mc="http://schemas.openxmlformats.org/markup-compatibility/2006" xmlns:p14="http://schemas.microsoft.com/office/powerpoint/2010/main">
    <mc:Choice Requires="p14">
      <p:transition spd="slow" p14:dur="2000" advTm="15507"/>
    </mc:Choice>
    <mc:Fallback xmlns="">
      <p:transition spd="slow" advTm="1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C42E-84FA-4DA2-A602-A51A6A16D23B}"/>
              </a:ext>
            </a:extLst>
          </p:cNvPr>
          <p:cNvSpPr>
            <a:spLocks noGrp="1"/>
          </p:cNvSpPr>
          <p:nvPr>
            <p:ph type="title"/>
          </p:nvPr>
        </p:nvSpPr>
        <p:spPr>
          <a:xfrm>
            <a:off x="1066800" y="186816"/>
            <a:ext cx="10058400" cy="1371600"/>
          </a:xfrm>
        </p:spPr>
        <p:txBody>
          <a:bodyPr/>
          <a:lstStyle/>
          <a:p>
            <a:r>
              <a:rPr lang="en-GB" dirty="0">
                <a:latin typeface="Comic Sans MS" panose="030F0702030302020204" pitchFamily="66" charset="0"/>
              </a:rPr>
              <a:t>Tasks 2</a:t>
            </a:r>
          </a:p>
        </p:txBody>
      </p:sp>
      <p:sp>
        <p:nvSpPr>
          <p:cNvPr id="6" name="TextBox 5">
            <a:extLst>
              <a:ext uri="{FF2B5EF4-FFF2-40B4-BE49-F238E27FC236}">
                <a16:creationId xmlns:a16="http://schemas.microsoft.com/office/drawing/2014/main" id="{CD26ADF1-F8A6-427E-B005-FAFCFC6DD13E}"/>
              </a:ext>
            </a:extLst>
          </p:cNvPr>
          <p:cNvSpPr txBox="1"/>
          <p:nvPr/>
        </p:nvSpPr>
        <p:spPr>
          <a:xfrm>
            <a:off x="560438" y="1341171"/>
            <a:ext cx="10726993" cy="369332"/>
          </a:xfrm>
          <a:prstGeom prst="rect">
            <a:avLst/>
          </a:prstGeom>
          <a:noFill/>
        </p:spPr>
        <p:txBody>
          <a:bodyPr wrap="square" rtlCol="0">
            <a:spAutoFit/>
          </a:bodyPr>
          <a:lstStyle/>
          <a:p>
            <a:r>
              <a:rPr lang="en-GB" dirty="0">
                <a:latin typeface="Comic Sans MS" panose="030F0702030302020204" pitchFamily="66" charset="0"/>
              </a:rPr>
              <a:t>Once , you have completed the first activity, scroll down and you will see the next one </a:t>
            </a:r>
          </a:p>
        </p:txBody>
      </p:sp>
      <p:sp>
        <p:nvSpPr>
          <p:cNvPr id="7" name="TextBox 6">
            <a:extLst>
              <a:ext uri="{FF2B5EF4-FFF2-40B4-BE49-F238E27FC236}">
                <a16:creationId xmlns:a16="http://schemas.microsoft.com/office/drawing/2014/main" id="{8EAE3B17-675C-4DC5-8E7E-B35B89C98F90}"/>
              </a:ext>
            </a:extLst>
          </p:cNvPr>
          <p:cNvSpPr txBox="1"/>
          <p:nvPr/>
        </p:nvSpPr>
        <p:spPr>
          <a:xfrm>
            <a:off x="7639665" y="1946670"/>
            <a:ext cx="4070554" cy="3416320"/>
          </a:xfrm>
          <a:prstGeom prst="rect">
            <a:avLst/>
          </a:prstGeom>
          <a:noFill/>
        </p:spPr>
        <p:txBody>
          <a:bodyPr wrap="square" rtlCol="0">
            <a:spAutoFit/>
          </a:bodyPr>
          <a:lstStyle/>
          <a:p>
            <a:pPr marL="342900" indent="-342900">
              <a:buFont typeface="+mj-lt"/>
              <a:buAutoNum type="arabicPeriod"/>
            </a:pPr>
            <a:r>
              <a:rPr lang="en-GB" sz="2400" dirty="0">
                <a:solidFill>
                  <a:srgbClr val="00B050"/>
                </a:solidFill>
                <a:latin typeface="Comic Sans MS" panose="030F0702030302020204" pitchFamily="66" charset="0"/>
              </a:rPr>
              <a:t>Using the keywords from Activity 1 , search what they look like</a:t>
            </a:r>
          </a:p>
          <a:p>
            <a:pPr marL="342900" indent="-342900">
              <a:buFont typeface="+mj-lt"/>
              <a:buAutoNum type="arabicPeriod"/>
            </a:pPr>
            <a:r>
              <a:rPr lang="en-GB" sz="2400" dirty="0">
                <a:solidFill>
                  <a:schemeClr val="accent4">
                    <a:lumMod val="75000"/>
                  </a:schemeClr>
                </a:solidFill>
                <a:latin typeface="Comic Sans MS" panose="030F0702030302020204" pitchFamily="66" charset="0"/>
              </a:rPr>
              <a:t>Insert a image of what each keyword looks like </a:t>
            </a:r>
          </a:p>
          <a:p>
            <a:pPr marL="342900" indent="-342900">
              <a:buFont typeface="+mj-lt"/>
              <a:buAutoNum type="arabicPeriod"/>
            </a:pPr>
            <a:r>
              <a:rPr lang="en-GB" sz="2400" dirty="0">
                <a:solidFill>
                  <a:schemeClr val="accent2"/>
                </a:solidFill>
                <a:latin typeface="Comic Sans MS" panose="030F0702030302020204" pitchFamily="66" charset="0"/>
              </a:rPr>
              <a:t>Then tell me the name of the image along with the human equivalent and  a description</a:t>
            </a:r>
          </a:p>
        </p:txBody>
      </p:sp>
      <p:pic>
        <p:nvPicPr>
          <p:cNvPr id="9" name="Picture 8">
            <a:extLst>
              <a:ext uri="{FF2B5EF4-FFF2-40B4-BE49-F238E27FC236}">
                <a16:creationId xmlns:a16="http://schemas.microsoft.com/office/drawing/2014/main" id="{D231FDD1-E748-44CC-B8C1-AECE70748EAA}"/>
              </a:ext>
            </a:extLst>
          </p:cNvPr>
          <p:cNvPicPr>
            <a:picLocks noChangeAspect="1"/>
          </p:cNvPicPr>
          <p:nvPr/>
        </p:nvPicPr>
        <p:blipFill rotWithShape="1">
          <a:blip r:embed="rId4"/>
          <a:srcRect l="42984" t="20645" r="6855" b="15842"/>
          <a:stretch/>
        </p:blipFill>
        <p:spPr>
          <a:xfrm>
            <a:off x="481781" y="1828799"/>
            <a:ext cx="6115664" cy="4355691"/>
          </a:xfrm>
          <a:prstGeom prst="rect">
            <a:avLst/>
          </a:prstGeom>
        </p:spPr>
      </p:pic>
      <p:cxnSp>
        <p:nvCxnSpPr>
          <p:cNvPr id="5" name="Straight Arrow Connector 4">
            <a:extLst>
              <a:ext uri="{FF2B5EF4-FFF2-40B4-BE49-F238E27FC236}">
                <a16:creationId xmlns:a16="http://schemas.microsoft.com/office/drawing/2014/main" id="{9810C134-67B6-495F-9F50-E9F638E78261}"/>
              </a:ext>
            </a:extLst>
          </p:cNvPr>
          <p:cNvCxnSpPr>
            <a:cxnSpLocks/>
          </p:cNvCxnSpPr>
          <p:nvPr/>
        </p:nvCxnSpPr>
        <p:spPr>
          <a:xfrm flipV="1">
            <a:off x="6371303" y="3768214"/>
            <a:ext cx="1189703" cy="33429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See the source image">
            <a:hlinkClick r:id="rId5" action="ppaction://hlinksldjump"/>
            <a:extLst>
              <a:ext uri="{FF2B5EF4-FFF2-40B4-BE49-F238E27FC236}">
                <a16:creationId xmlns:a16="http://schemas.microsoft.com/office/drawing/2014/main" id="{4CADA120-22A7-46FA-9B37-FC0F815B7E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81187" y="304497"/>
            <a:ext cx="1467519" cy="11006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5A1E3B-4358-43F3-9459-21B08FECD9E5}"/>
              </a:ext>
            </a:extLst>
          </p:cNvPr>
          <p:cNvSpPr txBox="1"/>
          <p:nvPr/>
        </p:nvSpPr>
        <p:spPr>
          <a:xfrm>
            <a:off x="10785987" y="1282700"/>
            <a:ext cx="1248697" cy="369332"/>
          </a:xfrm>
          <a:prstGeom prst="rect">
            <a:avLst/>
          </a:prstGeom>
          <a:noFill/>
        </p:spPr>
        <p:txBody>
          <a:bodyPr wrap="square" rtlCol="0">
            <a:spAutoFit/>
          </a:bodyPr>
          <a:lstStyle/>
          <a:p>
            <a:r>
              <a:rPr lang="en-GB" dirty="0">
                <a:solidFill>
                  <a:schemeClr val="accent2"/>
                </a:solidFill>
                <a:latin typeface="Comic Sans MS" panose="030F0702030302020204" pitchFamily="66" charset="0"/>
              </a:rPr>
              <a:t>Slide 8</a:t>
            </a:r>
          </a:p>
        </p:txBody>
      </p:sp>
      <p:pic>
        <p:nvPicPr>
          <p:cNvPr id="3" name="Audio 2">
            <a:hlinkClick r:id="" action="ppaction://media"/>
            <a:extLst>
              <a:ext uri="{FF2B5EF4-FFF2-40B4-BE49-F238E27FC236}">
                <a16:creationId xmlns:a16="http://schemas.microsoft.com/office/drawing/2014/main" id="{ACD79126-1F8D-4EC6-A7A9-A89E0B7D45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2827182"/>
      </p:ext>
    </p:extLst>
  </p:cSld>
  <p:clrMapOvr>
    <a:masterClrMapping/>
  </p:clrMapOvr>
  <mc:AlternateContent xmlns:mc="http://schemas.openxmlformats.org/markup-compatibility/2006" xmlns:p14="http://schemas.microsoft.com/office/powerpoint/2010/main">
    <mc:Choice Requires="p14">
      <p:transition spd="slow" p14:dur="2000" advTm="5068"/>
    </mc:Choice>
    <mc:Fallback xmlns="">
      <p:transition spd="slow" advTm="5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ividendVTI">
  <a:themeElements>
    <a:clrScheme name="">
      <a:dk1>
        <a:srgbClr val="000000"/>
      </a:dk1>
      <a:lt1>
        <a:srgbClr val="FFFFFF"/>
      </a:lt1>
      <a:dk2>
        <a:srgbClr val="41242A"/>
      </a:dk2>
      <a:lt2>
        <a:srgbClr val="E2E5E8"/>
      </a:lt2>
      <a:accent1>
        <a:srgbClr val="E78A29"/>
      </a:accent1>
      <a:accent2>
        <a:srgbClr val="AFA313"/>
      </a:accent2>
      <a:accent3>
        <a:srgbClr val="7EB01F"/>
      </a:accent3>
      <a:accent4>
        <a:srgbClr val="3CBA14"/>
      </a:accent4>
      <a:accent5>
        <a:srgbClr val="21BB3C"/>
      </a:accent5>
      <a:accent6>
        <a:srgbClr val="14B976"/>
      </a:accent6>
      <a:hlink>
        <a:srgbClr val="3F7EBF"/>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572</Words>
  <Application>Microsoft Office PowerPoint</Application>
  <PresentationFormat>Widescreen</PresentationFormat>
  <Paragraphs>69</Paragraphs>
  <Slides>12</Slides>
  <Notes>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vt:lpstr>
      <vt:lpstr>Calibri</vt:lpstr>
      <vt:lpstr>Comic Sans MS</vt:lpstr>
      <vt:lpstr>Gill Sans MT</vt:lpstr>
      <vt:lpstr>Wingdings 2</vt:lpstr>
      <vt:lpstr>DividendVTI</vt:lpstr>
      <vt:lpstr>Computer Science/ICT </vt:lpstr>
      <vt:lpstr>Welcome to Holte</vt:lpstr>
      <vt:lpstr>Meet The Department </vt:lpstr>
      <vt:lpstr>What you will be learning in Year 7:</vt:lpstr>
      <vt:lpstr>Were are we based : </vt:lpstr>
      <vt:lpstr>ICT Clubs </vt:lpstr>
      <vt:lpstr>Ict Trips </vt:lpstr>
      <vt:lpstr>Tasks  to complete:</vt:lpstr>
      <vt:lpstr>Tasks 2</vt:lpstr>
      <vt:lpstr>Help ! A example</vt:lpstr>
      <vt:lpstr>Other useful Links </vt:lpstr>
      <vt:lpstr>We look forward to seeing you in September!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Emails</dc:title>
  <dc:creator>sobia naseem</dc:creator>
  <cp:lastModifiedBy>J Peterkin</cp:lastModifiedBy>
  <cp:revision>48</cp:revision>
  <dcterms:created xsi:type="dcterms:W3CDTF">2019-09-30T18:28:40Z</dcterms:created>
  <dcterms:modified xsi:type="dcterms:W3CDTF">2021-07-05T09:33:35Z</dcterms:modified>
</cp:coreProperties>
</file>