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955C5-ACE8-047F-D7E9-DDD0F3D104D4}" v="17" dt="2020-09-28T13:45:05.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06" autoAdjust="0"/>
  </p:normalViewPr>
  <p:slideViewPr>
    <p:cSldViewPr snapToGrid="0">
      <p:cViewPr>
        <p:scale>
          <a:sx n="100" d="100"/>
          <a:sy n="100" d="100"/>
        </p:scale>
        <p:origin x="10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D2A0-33A5-4CA0-9EAF-6BA0A5D6E6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351323-E51E-432F-932E-17736FBBF1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75B59B-B330-4179-9BF3-2859F1A7593E}"/>
              </a:ext>
            </a:extLst>
          </p:cNvPr>
          <p:cNvSpPr>
            <a:spLocks noGrp="1"/>
          </p:cNvSpPr>
          <p:nvPr>
            <p:ph type="dt" sz="half" idx="10"/>
          </p:nvPr>
        </p:nvSpPr>
        <p:spPr/>
        <p:txBody>
          <a:bodyPr/>
          <a:lstStyle/>
          <a:p>
            <a:fld id="{1E06C867-09EB-46CF-9B8B-E51DA52769AF}" type="datetimeFigureOut">
              <a:rPr lang="en-GB" smtClean="0"/>
              <a:t>15/06/2022</a:t>
            </a:fld>
            <a:endParaRPr lang="en-GB"/>
          </a:p>
        </p:txBody>
      </p:sp>
      <p:sp>
        <p:nvSpPr>
          <p:cNvPr id="5" name="Footer Placeholder 4">
            <a:extLst>
              <a:ext uri="{FF2B5EF4-FFF2-40B4-BE49-F238E27FC236}">
                <a16:creationId xmlns:a16="http://schemas.microsoft.com/office/drawing/2014/main" id="{637B8E6F-BB0C-45B4-8E00-B1B539A2A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DD41FF-7D5A-4336-9098-9C6FB0B2024A}"/>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377202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9F41-7D1C-4BAA-9DF6-5A0FC53FA9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98FC22-56D0-419D-86BE-5CD4665D58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D37023-CA6B-4AE5-AF28-6E71DD50DBF3}"/>
              </a:ext>
            </a:extLst>
          </p:cNvPr>
          <p:cNvSpPr>
            <a:spLocks noGrp="1"/>
          </p:cNvSpPr>
          <p:nvPr>
            <p:ph type="dt" sz="half" idx="10"/>
          </p:nvPr>
        </p:nvSpPr>
        <p:spPr/>
        <p:txBody>
          <a:bodyPr/>
          <a:lstStyle/>
          <a:p>
            <a:fld id="{1E06C867-09EB-46CF-9B8B-E51DA52769AF}" type="datetimeFigureOut">
              <a:rPr lang="en-GB" smtClean="0"/>
              <a:t>15/06/2022</a:t>
            </a:fld>
            <a:endParaRPr lang="en-GB"/>
          </a:p>
        </p:txBody>
      </p:sp>
      <p:sp>
        <p:nvSpPr>
          <p:cNvPr id="5" name="Footer Placeholder 4">
            <a:extLst>
              <a:ext uri="{FF2B5EF4-FFF2-40B4-BE49-F238E27FC236}">
                <a16:creationId xmlns:a16="http://schemas.microsoft.com/office/drawing/2014/main" id="{1676B679-2B03-4D8E-900D-BC14C7E30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ECD9B-5B6D-40EE-81E8-DF56CF6FC384}"/>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269035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2CD97-1598-4034-A67D-3B01054C16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0C59B2-DD6B-4A69-BB15-998B38E0B4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F73CA9-91C9-4352-AAF0-683AD39FA23F}"/>
              </a:ext>
            </a:extLst>
          </p:cNvPr>
          <p:cNvSpPr>
            <a:spLocks noGrp="1"/>
          </p:cNvSpPr>
          <p:nvPr>
            <p:ph type="dt" sz="half" idx="10"/>
          </p:nvPr>
        </p:nvSpPr>
        <p:spPr/>
        <p:txBody>
          <a:bodyPr/>
          <a:lstStyle/>
          <a:p>
            <a:fld id="{1E06C867-09EB-46CF-9B8B-E51DA52769AF}" type="datetimeFigureOut">
              <a:rPr lang="en-GB" smtClean="0"/>
              <a:t>15/06/2022</a:t>
            </a:fld>
            <a:endParaRPr lang="en-GB"/>
          </a:p>
        </p:txBody>
      </p:sp>
      <p:sp>
        <p:nvSpPr>
          <p:cNvPr id="5" name="Footer Placeholder 4">
            <a:extLst>
              <a:ext uri="{FF2B5EF4-FFF2-40B4-BE49-F238E27FC236}">
                <a16:creationId xmlns:a16="http://schemas.microsoft.com/office/drawing/2014/main" id="{789A7C27-FC12-4430-A916-FA02744675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51F0F5-93D7-4096-B583-095FA355E413}"/>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283773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E5C28-3396-4CDA-8718-AB131A076F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ABB216-8499-44F2-ADB7-10C6977E46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A0852A-DD21-49A6-A684-95ECA8A18478}"/>
              </a:ext>
            </a:extLst>
          </p:cNvPr>
          <p:cNvSpPr>
            <a:spLocks noGrp="1"/>
          </p:cNvSpPr>
          <p:nvPr>
            <p:ph type="dt" sz="half" idx="10"/>
          </p:nvPr>
        </p:nvSpPr>
        <p:spPr/>
        <p:txBody>
          <a:bodyPr/>
          <a:lstStyle/>
          <a:p>
            <a:fld id="{1E06C867-09EB-46CF-9B8B-E51DA52769AF}" type="datetimeFigureOut">
              <a:rPr lang="en-GB" smtClean="0"/>
              <a:t>15/06/2022</a:t>
            </a:fld>
            <a:endParaRPr lang="en-GB"/>
          </a:p>
        </p:txBody>
      </p:sp>
      <p:sp>
        <p:nvSpPr>
          <p:cNvPr id="5" name="Footer Placeholder 4">
            <a:extLst>
              <a:ext uri="{FF2B5EF4-FFF2-40B4-BE49-F238E27FC236}">
                <a16:creationId xmlns:a16="http://schemas.microsoft.com/office/drawing/2014/main" id="{DCC5F6F9-C6C3-473B-90C0-40128AC511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B5DDC-E72A-4F6D-BA6F-A33D3D99158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159703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2B46-80BC-4E2A-AD8E-7ED06FB99D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B593FC-2361-4F59-913B-E72D49C024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AF3E23-0050-4BD9-B9B6-53046411C33E}"/>
              </a:ext>
            </a:extLst>
          </p:cNvPr>
          <p:cNvSpPr>
            <a:spLocks noGrp="1"/>
          </p:cNvSpPr>
          <p:nvPr>
            <p:ph type="dt" sz="half" idx="10"/>
          </p:nvPr>
        </p:nvSpPr>
        <p:spPr/>
        <p:txBody>
          <a:bodyPr/>
          <a:lstStyle/>
          <a:p>
            <a:fld id="{1E06C867-09EB-46CF-9B8B-E51DA52769AF}" type="datetimeFigureOut">
              <a:rPr lang="en-GB" smtClean="0"/>
              <a:t>15/06/2022</a:t>
            </a:fld>
            <a:endParaRPr lang="en-GB"/>
          </a:p>
        </p:txBody>
      </p:sp>
      <p:sp>
        <p:nvSpPr>
          <p:cNvPr id="5" name="Footer Placeholder 4">
            <a:extLst>
              <a:ext uri="{FF2B5EF4-FFF2-40B4-BE49-F238E27FC236}">
                <a16:creationId xmlns:a16="http://schemas.microsoft.com/office/drawing/2014/main" id="{5D91F1AF-780E-4E79-92E5-08DC7B05F3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6D2E74-53EB-41E8-A715-E39530D7F0B0}"/>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407203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88A5-5E7A-47C2-A8C8-619196AF55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5A6398-C091-4CB4-8241-B404842521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76C35D-A490-44E5-BF8F-55E9C829B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2D9DDC-A409-49AD-A2A7-20D909F0D3E7}"/>
              </a:ext>
            </a:extLst>
          </p:cNvPr>
          <p:cNvSpPr>
            <a:spLocks noGrp="1"/>
          </p:cNvSpPr>
          <p:nvPr>
            <p:ph type="dt" sz="half" idx="10"/>
          </p:nvPr>
        </p:nvSpPr>
        <p:spPr/>
        <p:txBody>
          <a:bodyPr/>
          <a:lstStyle/>
          <a:p>
            <a:fld id="{1E06C867-09EB-46CF-9B8B-E51DA52769AF}" type="datetimeFigureOut">
              <a:rPr lang="en-GB" smtClean="0"/>
              <a:t>15/06/2022</a:t>
            </a:fld>
            <a:endParaRPr lang="en-GB"/>
          </a:p>
        </p:txBody>
      </p:sp>
      <p:sp>
        <p:nvSpPr>
          <p:cNvPr id="6" name="Footer Placeholder 5">
            <a:extLst>
              <a:ext uri="{FF2B5EF4-FFF2-40B4-BE49-F238E27FC236}">
                <a16:creationId xmlns:a16="http://schemas.microsoft.com/office/drawing/2014/main" id="{2AB5E5CB-32DE-4FE1-909F-BEB81AD160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350ACD-AF58-4B03-97A1-1F3F0D9564A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157327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4838-6E42-4E5F-8FDC-5632F5A112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21B782-BC0A-4BAB-BED5-B04C433BAA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3FA6A5-E400-4E04-B5A2-2FF9F4E69B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C8B0C0-C464-4A65-A740-B600CF802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FB045C-7F7D-4C82-802D-04DC539AAE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072DCA-F731-4799-99B2-C407DF7149CC}"/>
              </a:ext>
            </a:extLst>
          </p:cNvPr>
          <p:cNvSpPr>
            <a:spLocks noGrp="1"/>
          </p:cNvSpPr>
          <p:nvPr>
            <p:ph type="dt" sz="half" idx="10"/>
          </p:nvPr>
        </p:nvSpPr>
        <p:spPr/>
        <p:txBody>
          <a:bodyPr/>
          <a:lstStyle/>
          <a:p>
            <a:fld id="{1E06C867-09EB-46CF-9B8B-E51DA52769AF}" type="datetimeFigureOut">
              <a:rPr lang="en-GB" smtClean="0"/>
              <a:t>15/06/2022</a:t>
            </a:fld>
            <a:endParaRPr lang="en-GB"/>
          </a:p>
        </p:txBody>
      </p:sp>
      <p:sp>
        <p:nvSpPr>
          <p:cNvPr id="8" name="Footer Placeholder 7">
            <a:extLst>
              <a:ext uri="{FF2B5EF4-FFF2-40B4-BE49-F238E27FC236}">
                <a16:creationId xmlns:a16="http://schemas.microsoft.com/office/drawing/2014/main" id="{7CFB457D-8934-4BC5-A1D8-46A0A70692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7F0285-82B4-4352-ACD8-D9867B625992}"/>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296384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EC5E-6523-4CAA-ABB4-4DC61CA8A4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DA2386-9F17-4BB7-A966-2B12391FCEF8}"/>
              </a:ext>
            </a:extLst>
          </p:cNvPr>
          <p:cNvSpPr>
            <a:spLocks noGrp="1"/>
          </p:cNvSpPr>
          <p:nvPr>
            <p:ph type="dt" sz="half" idx="10"/>
          </p:nvPr>
        </p:nvSpPr>
        <p:spPr/>
        <p:txBody>
          <a:bodyPr/>
          <a:lstStyle/>
          <a:p>
            <a:fld id="{1E06C867-09EB-46CF-9B8B-E51DA52769AF}" type="datetimeFigureOut">
              <a:rPr lang="en-GB" smtClean="0"/>
              <a:t>15/06/2022</a:t>
            </a:fld>
            <a:endParaRPr lang="en-GB"/>
          </a:p>
        </p:txBody>
      </p:sp>
      <p:sp>
        <p:nvSpPr>
          <p:cNvPr id="4" name="Footer Placeholder 3">
            <a:extLst>
              <a:ext uri="{FF2B5EF4-FFF2-40B4-BE49-F238E27FC236}">
                <a16:creationId xmlns:a16="http://schemas.microsoft.com/office/drawing/2014/main" id="{28A7B1FF-162C-4B69-A494-1CBBBA1357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654F1E-39D8-4ED3-8044-92734A4FAE3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69050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88523-2DB8-4AA1-9C49-15C8B06F3E02}"/>
              </a:ext>
            </a:extLst>
          </p:cNvPr>
          <p:cNvSpPr>
            <a:spLocks noGrp="1"/>
          </p:cNvSpPr>
          <p:nvPr>
            <p:ph type="dt" sz="half" idx="10"/>
          </p:nvPr>
        </p:nvSpPr>
        <p:spPr/>
        <p:txBody>
          <a:bodyPr/>
          <a:lstStyle/>
          <a:p>
            <a:fld id="{1E06C867-09EB-46CF-9B8B-E51DA52769AF}" type="datetimeFigureOut">
              <a:rPr lang="en-GB" smtClean="0"/>
              <a:t>15/06/2022</a:t>
            </a:fld>
            <a:endParaRPr lang="en-GB"/>
          </a:p>
        </p:txBody>
      </p:sp>
      <p:sp>
        <p:nvSpPr>
          <p:cNvPr id="3" name="Footer Placeholder 2">
            <a:extLst>
              <a:ext uri="{FF2B5EF4-FFF2-40B4-BE49-F238E27FC236}">
                <a16:creationId xmlns:a16="http://schemas.microsoft.com/office/drawing/2014/main" id="{7712F8C3-8774-469D-BBF3-4A4E2D751B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7E9AC1-7DFC-422D-B5CD-BE6F4D8814B5}"/>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72062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9F7B-9719-4C84-9C71-6F8FC7423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3EA48D-A266-4217-8550-312D0902D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B9D569-581F-4915-B579-2F1D82E04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5C9A6F-005F-4AC3-8158-2143955AB52E}"/>
              </a:ext>
            </a:extLst>
          </p:cNvPr>
          <p:cNvSpPr>
            <a:spLocks noGrp="1"/>
          </p:cNvSpPr>
          <p:nvPr>
            <p:ph type="dt" sz="half" idx="10"/>
          </p:nvPr>
        </p:nvSpPr>
        <p:spPr/>
        <p:txBody>
          <a:bodyPr/>
          <a:lstStyle/>
          <a:p>
            <a:fld id="{1E06C867-09EB-46CF-9B8B-E51DA52769AF}" type="datetimeFigureOut">
              <a:rPr lang="en-GB" smtClean="0"/>
              <a:t>15/06/2022</a:t>
            </a:fld>
            <a:endParaRPr lang="en-GB"/>
          </a:p>
        </p:txBody>
      </p:sp>
      <p:sp>
        <p:nvSpPr>
          <p:cNvPr id="6" name="Footer Placeholder 5">
            <a:extLst>
              <a:ext uri="{FF2B5EF4-FFF2-40B4-BE49-F238E27FC236}">
                <a16:creationId xmlns:a16="http://schemas.microsoft.com/office/drawing/2014/main" id="{153B547D-5D2F-4261-9697-4002580B5C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B05B29-76D1-4E5A-B856-410DD50A9CBE}"/>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367575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999E-E77F-46E6-95A0-BBC83CDD8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5D22BB-5384-4774-BBAE-C59484BC2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674745-2A42-4927-A3FD-22E18B3DA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A70B2D-BCDF-46D3-99A2-FEFCF48734C8}"/>
              </a:ext>
            </a:extLst>
          </p:cNvPr>
          <p:cNvSpPr>
            <a:spLocks noGrp="1"/>
          </p:cNvSpPr>
          <p:nvPr>
            <p:ph type="dt" sz="half" idx="10"/>
          </p:nvPr>
        </p:nvSpPr>
        <p:spPr/>
        <p:txBody>
          <a:bodyPr/>
          <a:lstStyle/>
          <a:p>
            <a:fld id="{1E06C867-09EB-46CF-9B8B-E51DA52769AF}" type="datetimeFigureOut">
              <a:rPr lang="en-GB" smtClean="0"/>
              <a:t>15/06/2022</a:t>
            </a:fld>
            <a:endParaRPr lang="en-GB"/>
          </a:p>
        </p:txBody>
      </p:sp>
      <p:sp>
        <p:nvSpPr>
          <p:cNvPr id="6" name="Footer Placeholder 5">
            <a:extLst>
              <a:ext uri="{FF2B5EF4-FFF2-40B4-BE49-F238E27FC236}">
                <a16:creationId xmlns:a16="http://schemas.microsoft.com/office/drawing/2014/main" id="{D3D20FF8-C96C-47D7-A880-FBB1EAFAF0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299EB5-C8CE-4D35-AE5A-3601BDECA101}"/>
              </a:ext>
            </a:extLst>
          </p:cNvPr>
          <p:cNvSpPr>
            <a:spLocks noGrp="1"/>
          </p:cNvSpPr>
          <p:nvPr>
            <p:ph type="sldNum" sz="quarter" idx="12"/>
          </p:nvPr>
        </p:nvSpPr>
        <p:spPr/>
        <p:txBody>
          <a:bodyPr/>
          <a:lstStyle/>
          <a:p>
            <a:fld id="{C99CF408-EA44-4CB3-B6AE-ADF32EB24BD7}" type="slidenum">
              <a:rPr lang="en-GB" smtClean="0"/>
              <a:t>‹#›</a:t>
            </a:fld>
            <a:endParaRPr lang="en-GB"/>
          </a:p>
        </p:txBody>
      </p:sp>
    </p:spTree>
    <p:extLst>
      <p:ext uri="{BB962C8B-B14F-4D97-AF65-F5344CB8AC3E}">
        <p14:creationId xmlns:p14="http://schemas.microsoft.com/office/powerpoint/2010/main" val="111409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C7F159-F29D-4736-B851-CA46DBF60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F5E4CA-05E0-4C32-9A8C-164554B2C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0E9263-94A8-4325-A1DC-2D38E472C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6C867-09EB-46CF-9B8B-E51DA52769AF}" type="datetimeFigureOut">
              <a:rPr lang="en-GB" smtClean="0"/>
              <a:t>15/06/2022</a:t>
            </a:fld>
            <a:endParaRPr lang="en-GB"/>
          </a:p>
        </p:txBody>
      </p:sp>
      <p:sp>
        <p:nvSpPr>
          <p:cNvPr id="5" name="Footer Placeholder 4">
            <a:extLst>
              <a:ext uri="{FF2B5EF4-FFF2-40B4-BE49-F238E27FC236}">
                <a16:creationId xmlns:a16="http://schemas.microsoft.com/office/drawing/2014/main" id="{874A74A7-03DA-42E1-A4F8-07446917D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603EF0-8C43-4971-BD3C-4EDA4A89B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CF408-EA44-4CB3-B6AE-ADF32EB24BD7}" type="slidenum">
              <a:rPr lang="en-GB" smtClean="0"/>
              <a:t>‹#›</a:t>
            </a:fld>
            <a:endParaRPr lang="en-GB"/>
          </a:p>
        </p:txBody>
      </p:sp>
    </p:spTree>
    <p:extLst>
      <p:ext uri="{BB962C8B-B14F-4D97-AF65-F5344CB8AC3E}">
        <p14:creationId xmlns:p14="http://schemas.microsoft.com/office/powerpoint/2010/main" val="516139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459D96-88F2-415C-A4AE-B68655C39186}"/>
              </a:ext>
            </a:extLst>
          </p:cNvPr>
          <p:cNvSpPr/>
          <p:nvPr/>
        </p:nvSpPr>
        <p:spPr>
          <a:xfrm>
            <a:off x="3405258" y="30246"/>
            <a:ext cx="2780520" cy="57791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u="sng" dirty="0">
                <a:latin typeface="XCCW Joined 1a" panose="03050602040000000000" pitchFamily="66" charset="0"/>
              </a:rPr>
              <a:t>Christianity KS2</a:t>
            </a:r>
          </a:p>
        </p:txBody>
      </p:sp>
      <p:sp>
        <p:nvSpPr>
          <p:cNvPr id="20" name="Text Box 2">
            <a:extLst>
              <a:ext uri="{FF2B5EF4-FFF2-40B4-BE49-F238E27FC236}">
                <a16:creationId xmlns:a16="http://schemas.microsoft.com/office/drawing/2014/main" id="{1F7845E8-FAEF-4129-9D5A-C316C8A7EABD}"/>
              </a:ext>
            </a:extLst>
          </p:cNvPr>
          <p:cNvSpPr txBox="1">
            <a:spLocks noChangeArrowheads="1"/>
          </p:cNvSpPr>
          <p:nvPr/>
        </p:nvSpPr>
        <p:spPr bwMode="auto">
          <a:xfrm>
            <a:off x="13029" y="86601"/>
            <a:ext cx="2400736" cy="3434104"/>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700" b="1" u="sng" dirty="0">
                <a:effectLst/>
                <a:latin typeface="XCCW Joined 1a" panose="03050602040000000000" pitchFamily="66" charset="0"/>
                <a:ea typeface="Times New Roman" panose="02020603050405020304" pitchFamily="18" charset="0"/>
                <a:cs typeface="Times New Roman" panose="02020603050405020304" pitchFamily="18" charset="0"/>
              </a:rPr>
              <a:t>Vocabulary</a:t>
            </a:r>
          </a:p>
          <a:p>
            <a:pPr>
              <a:lnSpc>
                <a:spcPct val="107000"/>
              </a:lnSpc>
              <a:spcAft>
                <a:spcPts val="800"/>
              </a:spcAft>
            </a:pPr>
            <a:r>
              <a:rPr lang="en-GB" sz="700" b="1" dirty="0">
                <a:latin typeface="XCCW Joined 1a" panose="03050602040000000000" pitchFamily="66" charset="0"/>
                <a:ea typeface="Times New Roman" panose="02020603050405020304" pitchFamily="18" charset="0"/>
                <a:cs typeface="Times New Roman" panose="02020603050405020304" pitchFamily="18" charset="0"/>
              </a:rPr>
              <a:t>Baptism – is a ceremony where a Christian is marked with Holy water to welcome them into the church.</a:t>
            </a:r>
          </a:p>
          <a:p>
            <a:pPr>
              <a:lnSpc>
                <a:spcPct val="107000"/>
              </a:lnSpc>
              <a:spcAft>
                <a:spcPts val="800"/>
              </a:spcAft>
            </a:pPr>
            <a:r>
              <a:rPr lang="en-GB" sz="700" b="1" dirty="0">
                <a:effectLst/>
                <a:latin typeface="XCCW Joined 1a" panose="03050602040000000000" pitchFamily="66" charset="0"/>
                <a:ea typeface="Times New Roman" panose="02020603050405020304" pitchFamily="18" charset="0"/>
                <a:cs typeface="Times New Roman" panose="02020603050405020304" pitchFamily="18" charset="0"/>
              </a:rPr>
              <a:t>Bible – Holy Book of Christianity.</a:t>
            </a:r>
          </a:p>
          <a:p>
            <a:pPr>
              <a:lnSpc>
                <a:spcPct val="107000"/>
              </a:lnSpc>
              <a:spcAft>
                <a:spcPts val="800"/>
              </a:spcAft>
            </a:pPr>
            <a:r>
              <a:rPr lang="en-GB" sz="700" b="1" dirty="0">
                <a:effectLst/>
                <a:latin typeface="XCCW Joined 1a" panose="03050602040000000000" pitchFamily="66" charset="0"/>
                <a:ea typeface="Times New Roman" panose="02020603050405020304" pitchFamily="18" charset="0"/>
                <a:cs typeface="Times New Roman" panose="02020603050405020304" pitchFamily="18" charset="0"/>
              </a:rPr>
              <a:t>Commandments – Ten rules given to Moses</a:t>
            </a:r>
          </a:p>
          <a:p>
            <a:pPr>
              <a:lnSpc>
                <a:spcPct val="107000"/>
              </a:lnSpc>
              <a:spcAft>
                <a:spcPts val="800"/>
              </a:spcAft>
            </a:pPr>
            <a:r>
              <a:rPr lang="en-GB" sz="700" b="1" dirty="0">
                <a:latin typeface="XCCW Joined 1a" panose="03050602040000000000" pitchFamily="66" charset="0"/>
                <a:ea typeface="Times New Roman" panose="02020603050405020304" pitchFamily="18" charset="0"/>
                <a:cs typeface="Times New Roman" panose="02020603050405020304" pitchFamily="18" charset="0"/>
              </a:rPr>
              <a:t>Crucifixion – A form of Roman punishment used on Jesus. It involves putting someone on a cross to die.</a:t>
            </a:r>
          </a:p>
          <a:p>
            <a:pPr>
              <a:lnSpc>
                <a:spcPct val="107000"/>
              </a:lnSpc>
              <a:spcAft>
                <a:spcPts val="800"/>
              </a:spcAft>
            </a:pPr>
            <a:r>
              <a:rPr lang="en-GB" sz="700" b="1" dirty="0">
                <a:latin typeface="XCCW Joined 1a" panose="03050602040000000000" pitchFamily="66" charset="0"/>
                <a:ea typeface="Times New Roman" panose="02020603050405020304" pitchFamily="18" charset="0"/>
                <a:cs typeface="Times New Roman" panose="02020603050405020304" pitchFamily="18" charset="0"/>
              </a:rPr>
              <a:t>Eucharist – ceremony of giving bread and wine.</a:t>
            </a:r>
          </a:p>
          <a:p>
            <a:pPr>
              <a:lnSpc>
                <a:spcPct val="107000"/>
              </a:lnSpc>
              <a:spcAft>
                <a:spcPts val="800"/>
              </a:spcAft>
            </a:pPr>
            <a:r>
              <a:rPr lang="en-GB" sz="700" b="1" dirty="0">
                <a:effectLst/>
                <a:latin typeface="XCCW Joined 1a" panose="03050602040000000000" pitchFamily="66" charset="0"/>
                <a:ea typeface="Times New Roman" panose="02020603050405020304" pitchFamily="18" charset="0"/>
                <a:cs typeface="Times New Roman" panose="02020603050405020304" pitchFamily="18" charset="0"/>
              </a:rPr>
              <a:t>Forgiveness – Forgiving someone </a:t>
            </a:r>
            <a:r>
              <a:rPr lang="en-GB" sz="700" b="1">
                <a:effectLst/>
                <a:latin typeface="XCCW Joined 1a" panose="03050602040000000000" pitchFamily="66" charset="0"/>
                <a:ea typeface="Times New Roman" panose="02020603050405020304" pitchFamily="18" charset="0"/>
                <a:cs typeface="Times New Roman" panose="02020603050405020304" pitchFamily="18" charset="0"/>
              </a:rPr>
              <a:t>for some </a:t>
            </a:r>
            <a:r>
              <a:rPr lang="en-GB" sz="700" b="1" dirty="0">
                <a:effectLst/>
                <a:latin typeface="XCCW Joined 1a" panose="03050602040000000000" pitchFamily="66" charset="0"/>
                <a:ea typeface="Times New Roman" panose="02020603050405020304" pitchFamily="18" charset="0"/>
                <a:cs typeface="Times New Roman" panose="02020603050405020304" pitchFamily="18" charset="0"/>
              </a:rPr>
              <a:t>wrong they have done.</a:t>
            </a:r>
          </a:p>
          <a:p>
            <a:pPr>
              <a:lnSpc>
                <a:spcPct val="107000"/>
              </a:lnSpc>
              <a:spcAft>
                <a:spcPts val="800"/>
              </a:spcAft>
            </a:pPr>
            <a:r>
              <a:rPr lang="en-GB" sz="700" b="1" dirty="0">
                <a:latin typeface="XCCW Joined 1a" panose="03050602040000000000" pitchFamily="66" charset="0"/>
                <a:ea typeface="Times New Roman" panose="02020603050405020304" pitchFamily="18" charset="0"/>
                <a:cs typeface="Times New Roman" panose="02020603050405020304" pitchFamily="18" charset="0"/>
              </a:rPr>
              <a:t>Holy Spirit – This is God’s power in action. It is one part of the Trinity.</a:t>
            </a:r>
          </a:p>
          <a:p>
            <a:pPr>
              <a:lnSpc>
                <a:spcPct val="107000"/>
              </a:lnSpc>
              <a:spcAft>
                <a:spcPts val="800"/>
              </a:spcAft>
            </a:pPr>
            <a:r>
              <a:rPr lang="en-GB" sz="700" b="1" dirty="0">
                <a:latin typeface="XCCW Joined 1a" panose="03050602040000000000" pitchFamily="66" charset="0"/>
                <a:ea typeface="Times New Roman" panose="02020603050405020304" pitchFamily="18" charset="0"/>
                <a:cs typeface="Times New Roman" panose="02020603050405020304" pitchFamily="18" charset="0"/>
              </a:rPr>
              <a:t>Resurrection – Jesus came back from the dead.</a:t>
            </a:r>
          </a:p>
          <a:p>
            <a:pPr>
              <a:lnSpc>
                <a:spcPct val="107000"/>
              </a:lnSpc>
              <a:spcAft>
                <a:spcPts val="800"/>
              </a:spcAft>
            </a:pPr>
            <a:r>
              <a:rPr lang="en-GB" sz="700" b="1" dirty="0">
                <a:latin typeface="XCCW Joined 1a" panose="03050602040000000000" pitchFamily="66" charset="0"/>
                <a:ea typeface="Times New Roman" panose="02020603050405020304" pitchFamily="18" charset="0"/>
                <a:cs typeface="Times New Roman" panose="02020603050405020304" pitchFamily="18" charset="0"/>
              </a:rPr>
              <a:t>Temptation – When someone is tempted to do the wrong thing.</a:t>
            </a:r>
          </a:p>
          <a:p>
            <a:pPr>
              <a:lnSpc>
                <a:spcPct val="107000"/>
              </a:lnSpc>
              <a:spcAft>
                <a:spcPts val="800"/>
              </a:spcAft>
            </a:pPr>
            <a:r>
              <a:rPr lang="en-GB" sz="700" b="1" dirty="0">
                <a:latin typeface="XCCW Joined 1a" panose="03050602040000000000" pitchFamily="66" charset="0"/>
                <a:ea typeface="Times New Roman" panose="02020603050405020304" pitchFamily="18" charset="0"/>
                <a:cs typeface="Times New Roman" panose="02020603050405020304" pitchFamily="18" charset="0"/>
              </a:rPr>
              <a:t>Testament – There is an old testament and a new testament they are parts of the Bible.</a:t>
            </a:r>
          </a:p>
          <a:p>
            <a:pPr>
              <a:lnSpc>
                <a:spcPct val="107000"/>
              </a:lnSpc>
              <a:spcAft>
                <a:spcPts val="800"/>
              </a:spcAft>
            </a:pPr>
            <a:r>
              <a:rPr lang="en-GB" sz="700" b="1" dirty="0">
                <a:effectLst/>
                <a:latin typeface="XCCW Joined 1a" panose="03050602040000000000" pitchFamily="66" charset="0"/>
                <a:ea typeface="Times New Roman" panose="02020603050405020304" pitchFamily="18" charset="0"/>
                <a:cs typeface="Times New Roman" panose="02020603050405020304" pitchFamily="18" charset="0"/>
              </a:rPr>
              <a:t>Trinity – Is made up of God as the father, son and holy spirit.</a:t>
            </a:r>
          </a:p>
          <a:p>
            <a:pPr>
              <a:lnSpc>
                <a:spcPct val="107000"/>
              </a:lnSpc>
              <a:spcAft>
                <a:spcPts val="800"/>
              </a:spcAft>
            </a:pPr>
            <a:endParaRPr lang="en-GB" sz="700" b="1" u="sng" dirty="0">
              <a:effectLst/>
              <a:latin typeface="XCCW Joined 1a" panose="03050602040000000000" pitchFamily="66"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800" b="1" dirty="0">
              <a:effectLst/>
              <a:latin typeface="XCCW Joined 1a" panose="03050602040000000000" pitchFamily="66"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dirty="0">
                <a:latin typeface="XCCW Joined 1a" panose="03050602040000000000" pitchFamily="66" charset="0"/>
                <a:ea typeface="Times New Roman" panose="02020603050405020304" pitchFamily="18" charset="0"/>
                <a:cs typeface="Times New Roman" panose="02020603050405020304" pitchFamily="18" charset="0"/>
              </a:rPr>
              <a:t>  </a:t>
            </a:r>
            <a:endParaRPr lang="en-GB" sz="1000" dirty="0">
              <a:effectLst/>
              <a:latin typeface="XCCW Joined 1a" panose="03050602040000000000" pitchFamily="66" charset="0"/>
              <a:ea typeface="Times New Roman" panose="02020603050405020304" pitchFamily="18" charset="0"/>
              <a:cs typeface="Times New Roman" panose="02020603050405020304" pitchFamily="18" charset="0"/>
            </a:endParaRPr>
          </a:p>
        </p:txBody>
      </p:sp>
      <p:sp>
        <p:nvSpPr>
          <p:cNvPr id="6" name="AutoShape 6" descr="Image result for penguin">
            <a:extLst>
              <a:ext uri="{FF2B5EF4-FFF2-40B4-BE49-F238E27FC236}">
                <a16:creationId xmlns:a16="http://schemas.microsoft.com/office/drawing/2014/main" id="{1DB35D06-B997-4621-8A5E-2276F5DEE3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TextBox 43">
            <a:extLst>
              <a:ext uri="{FF2B5EF4-FFF2-40B4-BE49-F238E27FC236}">
                <a16:creationId xmlns:a16="http://schemas.microsoft.com/office/drawing/2014/main" id="{37C86F50-65CC-4B09-A0BE-B1F48EC790E8}"/>
              </a:ext>
            </a:extLst>
          </p:cNvPr>
          <p:cNvSpPr txBox="1"/>
          <p:nvPr/>
        </p:nvSpPr>
        <p:spPr>
          <a:xfrm>
            <a:off x="9243" y="3604200"/>
            <a:ext cx="2844637" cy="3046988"/>
          </a:xfrm>
          <a:prstGeom prst="rect">
            <a:avLst/>
          </a:prstGeom>
          <a:solidFill>
            <a:schemeClr val="accent3">
              <a:lumMod val="20000"/>
              <a:lumOff val="80000"/>
            </a:schemeClr>
          </a:solidFill>
          <a:ln>
            <a:solidFill>
              <a:schemeClr val="tx1"/>
            </a:solidFill>
          </a:ln>
        </p:spPr>
        <p:txBody>
          <a:bodyPr wrap="square" rtlCol="0">
            <a:spAutoFit/>
          </a:bodyPr>
          <a:lstStyle/>
          <a:p>
            <a:r>
              <a:rPr lang="en-GB" sz="800" b="1" u="sng" dirty="0">
                <a:latin typeface="Calibri Light" panose="020F0302020204030204" pitchFamily="34" charset="0"/>
              </a:rPr>
              <a:t>Main Beliefs</a:t>
            </a:r>
          </a:p>
          <a:p>
            <a:r>
              <a:rPr lang="en-GB" sz="800" dirty="0"/>
              <a:t>Christians believe that Jesus Christ was the Son of God and that</a:t>
            </a:r>
          </a:p>
          <a:p>
            <a:r>
              <a:rPr lang="en-GB" sz="800" dirty="0"/>
              <a:t>God sent his Son to earth to save humanity from the consequences of its sins</a:t>
            </a:r>
          </a:p>
          <a:p>
            <a:r>
              <a:rPr lang="en-GB" sz="800" dirty="0"/>
              <a:t>Jesus was fully human, and experienced this world in the same way as other human beings of his time.  Jesus was tortured and gave his life on the Cross (At the Crucifixion) to save people from their sins. Jesus rose from the dead on the third day after his Crucifixion which is known as the Resurrection. Because he came back to life Christians believe he was divine.</a:t>
            </a:r>
          </a:p>
          <a:p>
            <a:r>
              <a:rPr lang="en-GB" sz="800" dirty="0"/>
              <a:t>Christians believe that Jesus was the Messiah promised in the Old Testament.</a:t>
            </a:r>
          </a:p>
          <a:p>
            <a:r>
              <a:rPr lang="en-GB" sz="800" dirty="0"/>
              <a:t>Christians believe in the Apostles Creed.</a:t>
            </a:r>
          </a:p>
          <a:p>
            <a:r>
              <a:rPr lang="en-GB" sz="800" u="sng" dirty="0"/>
              <a:t>Trinity</a:t>
            </a:r>
          </a:p>
          <a:p>
            <a:r>
              <a:rPr lang="en-GB" sz="800" dirty="0"/>
              <a:t>Christians believe that there is only one God, but that this one God consists of 3 "persons"</a:t>
            </a:r>
          </a:p>
          <a:p>
            <a:pPr lvl="1"/>
            <a:r>
              <a:rPr lang="en-GB" sz="800" dirty="0"/>
              <a:t>God the Father</a:t>
            </a:r>
          </a:p>
          <a:p>
            <a:pPr lvl="1"/>
            <a:r>
              <a:rPr lang="en-GB" sz="800" dirty="0"/>
              <a:t>God the Son</a:t>
            </a:r>
          </a:p>
          <a:p>
            <a:pPr lvl="1"/>
            <a:r>
              <a:rPr lang="en-GB" sz="800" dirty="0"/>
              <a:t>The Holy Spirit</a:t>
            </a:r>
          </a:p>
          <a:p>
            <a:r>
              <a:rPr lang="en-GB" sz="800" dirty="0"/>
              <a:t>This is known as the Trinity.</a:t>
            </a:r>
          </a:p>
          <a:p>
            <a:r>
              <a:rPr lang="en-GB" sz="800" dirty="0"/>
              <a:t>Christians believe that God made the world as told in the Bible in the book of Genesis.</a:t>
            </a:r>
          </a:p>
          <a:p>
            <a:r>
              <a:rPr lang="en-GB" sz="800" dirty="0"/>
              <a:t>Christians believe that after a person dies they live on in heaven.</a:t>
            </a:r>
          </a:p>
        </p:txBody>
      </p:sp>
      <p:sp>
        <p:nvSpPr>
          <p:cNvPr id="18" name="AutoShape 6" descr="Image result for compass">
            <a:extLst>
              <a:ext uri="{FF2B5EF4-FFF2-40B4-BE49-F238E27FC236}">
                <a16:creationId xmlns:a16="http://schemas.microsoft.com/office/drawing/2014/main" id="{2925C7F9-A258-40D4-8266-F0C7D29319D4}"/>
              </a:ext>
            </a:extLst>
          </p:cNvPr>
          <p:cNvSpPr>
            <a:spLocks noChangeAspect="1" noChangeArrowheads="1"/>
          </p:cNvSpPr>
          <p:nvPr/>
        </p:nvSpPr>
        <p:spPr bwMode="auto">
          <a:xfrm>
            <a:off x="6087990" y="3420990"/>
            <a:ext cx="312810" cy="3128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AutoShape 8" descr="Image result for compass">
            <a:extLst>
              <a:ext uri="{FF2B5EF4-FFF2-40B4-BE49-F238E27FC236}">
                <a16:creationId xmlns:a16="http://schemas.microsoft.com/office/drawing/2014/main" id="{5D856371-6E41-40DE-8026-4E532044B22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12" descr="Image result for compass">
            <a:extLst>
              <a:ext uri="{FF2B5EF4-FFF2-40B4-BE49-F238E27FC236}">
                <a16:creationId xmlns:a16="http://schemas.microsoft.com/office/drawing/2014/main" id="{CBCC595C-11DC-4752-B361-51E05876B46C}"/>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2F8B2439-9192-44AC-B2AC-9DA19F392F57}"/>
              </a:ext>
            </a:extLst>
          </p:cNvPr>
          <p:cNvSpPr txBox="1"/>
          <p:nvPr/>
        </p:nvSpPr>
        <p:spPr>
          <a:xfrm>
            <a:off x="7834013" y="5034946"/>
            <a:ext cx="4306405" cy="969496"/>
          </a:xfrm>
          <a:prstGeom prst="rect">
            <a:avLst/>
          </a:prstGeom>
          <a:solidFill>
            <a:srgbClr val="FFFF00"/>
          </a:solidFill>
        </p:spPr>
        <p:txBody>
          <a:bodyPr wrap="square" rtlCol="0">
            <a:spAutoFit/>
          </a:bodyPr>
          <a:lstStyle/>
          <a:p>
            <a:r>
              <a:rPr lang="en-GB" sz="900" u="sng" dirty="0"/>
              <a:t>Place of worship is mainly the Church</a:t>
            </a:r>
          </a:p>
          <a:p>
            <a:r>
              <a:rPr lang="en-GB" sz="800" dirty="0"/>
              <a:t>The Christian place of worship is called a Church. They are often built in the shape of a cross with the altar facing east towards the rising sun.</a:t>
            </a:r>
          </a:p>
          <a:p>
            <a:r>
              <a:rPr lang="en-GB" sz="800" dirty="0"/>
              <a:t>The Christian spiritual leaders are called priests, vicars or ministers. </a:t>
            </a:r>
          </a:p>
          <a:p>
            <a:r>
              <a:rPr lang="en-GB" sz="800" dirty="0"/>
              <a:t>Christian worship can look different in different communities – some worship involves praising God in music, speech, readings from scripture, prayers of various sorts, a sermon and various holy ceremonies.</a:t>
            </a:r>
            <a:endParaRPr lang="en-GB" sz="800" u="sng" dirty="0"/>
          </a:p>
        </p:txBody>
      </p:sp>
      <p:sp>
        <p:nvSpPr>
          <p:cNvPr id="12" name="TextBox 11">
            <a:extLst>
              <a:ext uri="{FF2B5EF4-FFF2-40B4-BE49-F238E27FC236}">
                <a16:creationId xmlns:a16="http://schemas.microsoft.com/office/drawing/2014/main" id="{F0B07A5A-C54A-44A7-A97C-B1C7ACA860F8}"/>
              </a:ext>
            </a:extLst>
          </p:cNvPr>
          <p:cNvSpPr txBox="1"/>
          <p:nvPr/>
        </p:nvSpPr>
        <p:spPr>
          <a:xfrm>
            <a:off x="3207026" y="1084516"/>
            <a:ext cx="4174435" cy="1708160"/>
          </a:xfrm>
          <a:prstGeom prst="rect">
            <a:avLst/>
          </a:prstGeom>
          <a:noFill/>
        </p:spPr>
        <p:txBody>
          <a:bodyPr wrap="square" rtlCol="0">
            <a:spAutoFit/>
          </a:bodyPr>
          <a:lstStyle/>
          <a:p>
            <a:endParaRPr lang="en-GB" sz="1100" dirty="0"/>
          </a:p>
          <a:p>
            <a:endParaRPr lang="en-GB" sz="1100" dirty="0"/>
          </a:p>
          <a:p>
            <a:r>
              <a:rPr lang="en-GB" sz="1100" dirty="0"/>
              <a:t>Timeline of Christianity compared to other religions</a:t>
            </a:r>
          </a:p>
          <a:p>
            <a:endParaRPr lang="en-GB" dirty="0"/>
          </a:p>
          <a:p>
            <a:endParaRPr lang="en-GB" dirty="0"/>
          </a:p>
          <a:p>
            <a:endParaRPr lang="en-GB" dirty="0"/>
          </a:p>
          <a:p>
            <a:endParaRPr lang="en-GB" dirty="0"/>
          </a:p>
        </p:txBody>
      </p:sp>
      <p:sp>
        <p:nvSpPr>
          <p:cNvPr id="26" name="Text Box 2">
            <a:extLst>
              <a:ext uri="{FF2B5EF4-FFF2-40B4-BE49-F238E27FC236}">
                <a16:creationId xmlns:a16="http://schemas.microsoft.com/office/drawing/2014/main" id="{B04D0E1F-A56B-468E-8E8D-12EF74A992BB}"/>
              </a:ext>
            </a:extLst>
          </p:cNvPr>
          <p:cNvSpPr txBox="1">
            <a:spLocks noChangeArrowheads="1"/>
          </p:cNvSpPr>
          <p:nvPr/>
        </p:nvSpPr>
        <p:spPr bwMode="auto">
          <a:xfrm>
            <a:off x="3131526" y="1619398"/>
            <a:ext cx="4543425" cy="9553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GB" sz="900" dirty="0">
                <a:effectLst/>
                <a:latin typeface="Calibri" panose="020F0502020204030204" pitchFamily="34" charset="0"/>
                <a:ea typeface="Calibri" panose="020F0502020204030204" pitchFamily="34" charset="0"/>
                <a:cs typeface="Times New Roman" panose="02020603050405020304" pitchFamily="18" charset="0"/>
              </a:rPr>
              <a:t>Hinduism                   Buddhism                                                    Islam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900" dirty="0">
                <a:effectLst/>
                <a:latin typeface="Calibri" panose="020F0502020204030204" pitchFamily="34" charset="0"/>
                <a:ea typeface="Calibri" panose="020F0502020204030204" pitchFamily="34" charset="0"/>
                <a:cs typeface="Times New Roman" panose="02020603050405020304" pitchFamily="18" charset="0"/>
              </a:rPr>
              <a:t>2000 BCE                    590 BCE                  0                                   610 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sz="9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900" dirty="0">
                <a:effectLst/>
                <a:latin typeface="Calibri" panose="020F0502020204030204" pitchFamily="34" charset="0"/>
                <a:ea typeface="Calibri" panose="020F0502020204030204" pitchFamily="34" charset="0"/>
                <a:cs typeface="Times New Roman" panose="02020603050405020304" pitchFamily="18" charset="0"/>
              </a:rPr>
              <a:t>                 1500 BCE                                              33 CE	                                    1500 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900" dirty="0">
                <a:effectLst/>
                <a:latin typeface="Calibri" panose="020F0502020204030204" pitchFamily="34" charset="0"/>
                <a:ea typeface="Calibri" panose="020F0502020204030204" pitchFamily="34" charset="0"/>
                <a:cs typeface="Times New Roman" panose="02020603050405020304" pitchFamily="18" charset="0"/>
              </a:rPr>
              <a:t>                 Judaism                                                Christianity                                          Sikhism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Connector 13">
            <a:extLst>
              <a:ext uri="{FF2B5EF4-FFF2-40B4-BE49-F238E27FC236}">
                <a16:creationId xmlns:a16="http://schemas.microsoft.com/office/drawing/2014/main" id="{3DD3AA8B-0147-4782-8E5D-CD968C47B6DE}"/>
              </a:ext>
            </a:extLst>
          </p:cNvPr>
          <p:cNvCxnSpPr>
            <a:cxnSpLocks/>
          </p:cNvCxnSpPr>
          <p:nvPr/>
        </p:nvCxnSpPr>
        <p:spPr>
          <a:xfrm>
            <a:off x="3207026" y="2021197"/>
            <a:ext cx="43118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626B519-4537-4D5C-8956-6C9AD916C590}"/>
              </a:ext>
            </a:extLst>
          </p:cNvPr>
          <p:cNvCxnSpPr>
            <a:cxnSpLocks/>
          </p:cNvCxnSpPr>
          <p:nvPr/>
        </p:nvCxnSpPr>
        <p:spPr>
          <a:xfrm>
            <a:off x="3462887" y="1897714"/>
            <a:ext cx="0" cy="123483"/>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22AA718-2B6E-4253-A4A5-242FE5F41862}"/>
              </a:ext>
            </a:extLst>
          </p:cNvPr>
          <p:cNvCxnSpPr/>
          <p:nvPr/>
        </p:nvCxnSpPr>
        <p:spPr>
          <a:xfrm>
            <a:off x="4429187" y="1900672"/>
            <a:ext cx="0" cy="120525"/>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7086116-0480-4637-8D4B-F43B49C7FC2E}"/>
              </a:ext>
            </a:extLst>
          </p:cNvPr>
          <p:cNvCxnSpPr>
            <a:cxnSpLocks/>
          </p:cNvCxnSpPr>
          <p:nvPr/>
        </p:nvCxnSpPr>
        <p:spPr>
          <a:xfrm>
            <a:off x="5061603" y="2021197"/>
            <a:ext cx="0"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A1541B78-AE94-4E2F-A325-D3A9184B5A05}"/>
              </a:ext>
            </a:extLst>
          </p:cNvPr>
          <p:cNvCxnSpPr>
            <a:cxnSpLocks/>
          </p:cNvCxnSpPr>
          <p:nvPr/>
        </p:nvCxnSpPr>
        <p:spPr>
          <a:xfrm>
            <a:off x="6087990" y="1924177"/>
            <a:ext cx="0" cy="9702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14186733-D58F-4E89-8BC5-2DEA6685D1DD}"/>
              </a:ext>
            </a:extLst>
          </p:cNvPr>
          <p:cNvCxnSpPr/>
          <p:nvPr/>
        </p:nvCxnSpPr>
        <p:spPr>
          <a:xfrm>
            <a:off x="5378111" y="2021197"/>
            <a:ext cx="0" cy="170317"/>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E3AA2E8-4DDE-4515-8C18-B3A0EEFC882C}"/>
              </a:ext>
            </a:extLst>
          </p:cNvPr>
          <p:cNvCxnSpPr>
            <a:cxnSpLocks/>
          </p:cNvCxnSpPr>
          <p:nvPr/>
        </p:nvCxnSpPr>
        <p:spPr>
          <a:xfrm>
            <a:off x="7076661" y="2021197"/>
            <a:ext cx="0" cy="170317"/>
          </a:xfrm>
          <a:prstGeom prst="line">
            <a:avLst/>
          </a:prstGeom>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3ED4AC21-F245-4703-8EAA-D5B34FA44FD8}"/>
              </a:ext>
            </a:extLst>
          </p:cNvPr>
          <p:cNvSpPr txBox="1"/>
          <p:nvPr/>
        </p:nvSpPr>
        <p:spPr>
          <a:xfrm>
            <a:off x="8117639" y="6328058"/>
            <a:ext cx="1291656" cy="507831"/>
          </a:xfrm>
          <a:prstGeom prst="rect">
            <a:avLst/>
          </a:prstGeom>
          <a:solidFill>
            <a:schemeClr val="accent4">
              <a:lumMod val="60000"/>
              <a:lumOff val="40000"/>
            </a:schemeClr>
          </a:solidFill>
        </p:spPr>
        <p:txBody>
          <a:bodyPr wrap="square" rtlCol="0">
            <a:spAutoFit/>
          </a:bodyPr>
          <a:lstStyle/>
          <a:p>
            <a:r>
              <a:rPr lang="en-GB" sz="900" u="sng" dirty="0"/>
              <a:t>Place of Worship</a:t>
            </a:r>
            <a:r>
              <a:rPr lang="en-GB" sz="900" dirty="0"/>
              <a:t>:</a:t>
            </a:r>
          </a:p>
          <a:p>
            <a:r>
              <a:rPr lang="en-GB" sz="900" dirty="0"/>
              <a:t>The Church, Chapel, Cathedral</a:t>
            </a:r>
          </a:p>
        </p:txBody>
      </p:sp>
      <p:sp>
        <p:nvSpPr>
          <p:cNvPr id="55" name="TextBox 54">
            <a:extLst>
              <a:ext uri="{FF2B5EF4-FFF2-40B4-BE49-F238E27FC236}">
                <a16:creationId xmlns:a16="http://schemas.microsoft.com/office/drawing/2014/main" id="{74880D06-6FF6-4CEE-9771-63A735948716}"/>
              </a:ext>
            </a:extLst>
          </p:cNvPr>
          <p:cNvSpPr txBox="1"/>
          <p:nvPr/>
        </p:nvSpPr>
        <p:spPr>
          <a:xfrm>
            <a:off x="3207026" y="265043"/>
            <a:ext cx="1397188" cy="702366"/>
          </a:xfrm>
          <a:prstGeom prst="rect">
            <a:avLst/>
          </a:prstGeom>
          <a:noFill/>
        </p:spPr>
        <p:txBody>
          <a:bodyPr wrap="square" rtlCol="0">
            <a:spAutoFit/>
          </a:bodyPr>
          <a:lstStyle/>
          <a:p>
            <a:endParaRPr lang="en-GB" dirty="0"/>
          </a:p>
        </p:txBody>
      </p:sp>
      <p:sp>
        <p:nvSpPr>
          <p:cNvPr id="56" name="AutoShape 4" descr="Image result for om symbol">
            <a:extLst>
              <a:ext uri="{FF2B5EF4-FFF2-40B4-BE49-F238E27FC236}">
                <a16:creationId xmlns:a16="http://schemas.microsoft.com/office/drawing/2014/main" id="{83CD277B-C1C3-409A-8B93-7844EDA920C7}"/>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TextBox 57">
            <a:extLst>
              <a:ext uri="{FF2B5EF4-FFF2-40B4-BE49-F238E27FC236}">
                <a16:creationId xmlns:a16="http://schemas.microsoft.com/office/drawing/2014/main" id="{402EC726-926A-4A68-A6CF-8F322D3BE6D8}"/>
              </a:ext>
            </a:extLst>
          </p:cNvPr>
          <p:cNvSpPr txBox="1"/>
          <p:nvPr/>
        </p:nvSpPr>
        <p:spPr>
          <a:xfrm>
            <a:off x="3207026" y="289010"/>
            <a:ext cx="1397188" cy="702366"/>
          </a:xfrm>
          <a:prstGeom prst="rect">
            <a:avLst/>
          </a:prstGeom>
          <a:noFill/>
        </p:spPr>
        <p:txBody>
          <a:bodyPr wrap="square" rtlCol="0">
            <a:spAutoFit/>
          </a:bodyPr>
          <a:lstStyle/>
          <a:p>
            <a:endParaRPr lang="en-GB" dirty="0"/>
          </a:p>
        </p:txBody>
      </p:sp>
      <p:sp>
        <p:nvSpPr>
          <p:cNvPr id="59" name="TextBox 58">
            <a:extLst>
              <a:ext uri="{FF2B5EF4-FFF2-40B4-BE49-F238E27FC236}">
                <a16:creationId xmlns:a16="http://schemas.microsoft.com/office/drawing/2014/main" id="{B423B52C-83C2-4B4E-81F8-5037DBA57AA5}"/>
              </a:ext>
            </a:extLst>
          </p:cNvPr>
          <p:cNvSpPr txBox="1"/>
          <p:nvPr/>
        </p:nvSpPr>
        <p:spPr>
          <a:xfrm>
            <a:off x="3207026" y="249626"/>
            <a:ext cx="1397188" cy="702366"/>
          </a:xfrm>
          <a:prstGeom prst="rect">
            <a:avLst/>
          </a:prstGeom>
          <a:noFill/>
        </p:spPr>
        <p:txBody>
          <a:bodyPr wrap="square" rtlCol="0">
            <a:spAutoFit/>
          </a:bodyPr>
          <a:lstStyle/>
          <a:p>
            <a:endParaRPr lang="en-GB" dirty="0"/>
          </a:p>
        </p:txBody>
      </p:sp>
      <p:sp>
        <p:nvSpPr>
          <p:cNvPr id="13" name="TextBox 12">
            <a:extLst>
              <a:ext uri="{FF2B5EF4-FFF2-40B4-BE49-F238E27FC236}">
                <a16:creationId xmlns:a16="http://schemas.microsoft.com/office/drawing/2014/main" id="{D62C5DAC-97CB-4F02-9AFA-484FC474A545}"/>
              </a:ext>
            </a:extLst>
          </p:cNvPr>
          <p:cNvSpPr txBox="1"/>
          <p:nvPr/>
        </p:nvSpPr>
        <p:spPr>
          <a:xfrm>
            <a:off x="2519529" y="698960"/>
            <a:ext cx="838200" cy="630942"/>
          </a:xfrm>
          <a:prstGeom prst="rect">
            <a:avLst/>
          </a:prstGeom>
          <a:solidFill>
            <a:schemeClr val="accent4">
              <a:lumMod val="40000"/>
              <a:lumOff val="60000"/>
            </a:schemeClr>
          </a:solidFill>
        </p:spPr>
        <p:txBody>
          <a:bodyPr wrap="square" rtlCol="0">
            <a:spAutoFit/>
          </a:bodyPr>
          <a:lstStyle/>
          <a:p>
            <a:r>
              <a:rPr lang="en-GB" sz="700" dirty="0"/>
              <a:t>The cross is the symbol of Christianity as Jesus died on the cross.</a:t>
            </a:r>
          </a:p>
        </p:txBody>
      </p:sp>
      <p:sp>
        <p:nvSpPr>
          <p:cNvPr id="15" name="TextBox 14">
            <a:extLst>
              <a:ext uri="{FF2B5EF4-FFF2-40B4-BE49-F238E27FC236}">
                <a16:creationId xmlns:a16="http://schemas.microsoft.com/office/drawing/2014/main" id="{5CB4E0B5-BAC3-4372-8499-F6BAF495C513}"/>
              </a:ext>
            </a:extLst>
          </p:cNvPr>
          <p:cNvSpPr txBox="1"/>
          <p:nvPr/>
        </p:nvSpPr>
        <p:spPr>
          <a:xfrm>
            <a:off x="3462887" y="1077860"/>
            <a:ext cx="4212064" cy="338554"/>
          </a:xfrm>
          <a:prstGeom prst="rect">
            <a:avLst/>
          </a:prstGeom>
          <a:solidFill>
            <a:schemeClr val="accent6">
              <a:lumMod val="40000"/>
              <a:lumOff val="60000"/>
            </a:schemeClr>
          </a:solidFill>
        </p:spPr>
        <p:txBody>
          <a:bodyPr wrap="square" rtlCol="0">
            <a:spAutoFit/>
          </a:bodyPr>
          <a:lstStyle/>
          <a:p>
            <a:r>
              <a:rPr lang="en-GB" sz="800" dirty="0"/>
              <a:t>Sacred Text: The Bible which consists of the Old Testament and the New Testament. Parts of the writing contained in the Old Testament are also sacred to Jewish and Muslim people.</a:t>
            </a:r>
          </a:p>
        </p:txBody>
      </p:sp>
      <p:sp>
        <p:nvSpPr>
          <p:cNvPr id="25" name="TextBox 24">
            <a:extLst>
              <a:ext uri="{FF2B5EF4-FFF2-40B4-BE49-F238E27FC236}">
                <a16:creationId xmlns:a16="http://schemas.microsoft.com/office/drawing/2014/main" id="{FF9DDB5C-F31D-48C7-B461-7B6347F07400}"/>
              </a:ext>
            </a:extLst>
          </p:cNvPr>
          <p:cNvSpPr txBox="1"/>
          <p:nvPr/>
        </p:nvSpPr>
        <p:spPr>
          <a:xfrm>
            <a:off x="9977908" y="3962331"/>
            <a:ext cx="2052052" cy="707886"/>
          </a:xfrm>
          <a:prstGeom prst="rect">
            <a:avLst/>
          </a:prstGeom>
          <a:solidFill>
            <a:schemeClr val="accent1">
              <a:lumMod val="20000"/>
              <a:lumOff val="80000"/>
            </a:schemeClr>
          </a:solidFill>
        </p:spPr>
        <p:txBody>
          <a:bodyPr wrap="square" rtlCol="0">
            <a:spAutoFit/>
          </a:bodyPr>
          <a:lstStyle/>
          <a:p>
            <a:r>
              <a:rPr lang="en-GB" sz="800" u="sng" dirty="0"/>
              <a:t>Other  facts</a:t>
            </a:r>
            <a:r>
              <a:rPr lang="en-GB" sz="800" dirty="0"/>
              <a:t>:</a:t>
            </a:r>
          </a:p>
          <a:p>
            <a:r>
              <a:rPr lang="en-GB" sz="800" dirty="0"/>
              <a:t>Christianity has many denominations. Here are just a few: Catholicism, Protestantism, Eastern Orthodoxy, Anglicanism, Oriental Orthodoxy and Assyrians.</a:t>
            </a:r>
          </a:p>
        </p:txBody>
      </p:sp>
      <p:sp>
        <p:nvSpPr>
          <p:cNvPr id="30" name="TextBox 29">
            <a:extLst>
              <a:ext uri="{FF2B5EF4-FFF2-40B4-BE49-F238E27FC236}">
                <a16:creationId xmlns:a16="http://schemas.microsoft.com/office/drawing/2014/main" id="{E6D0BBBE-3363-42F3-B45B-40A3B39C40B8}"/>
              </a:ext>
            </a:extLst>
          </p:cNvPr>
          <p:cNvSpPr txBox="1"/>
          <p:nvPr/>
        </p:nvSpPr>
        <p:spPr>
          <a:xfrm>
            <a:off x="3565169" y="530043"/>
            <a:ext cx="1595752" cy="369332"/>
          </a:xfrm>
          <a:prstGeom prst="rect">
            <a:avLst/>
          </a:prstGeom>
          <a:solidFill>
            <a:srgbClr val="FFC000"/>
          </a:solidFill>
        </p:spPr>
        <p:txBody>
          <a:bodyPr wrap="square" rtlCol="0">
            <a:spAutoFit/>
          </a:bodyPr>
          <a:lstStyle/>
          <a:p>
            <a:r>
              <a:rPr lang="en-GB" sz="900" dirty="0"/>
              <a:t>Christianity is the largest of the six main world  religions.</a:t>
            </a:r>
          </a:p>
        </p:txBody>
      </p:sp>
      <p:sp>
        <p:nvSpPr>
          <p:cNvPr id="31" name="TextBox 30">
            <a:extLst>
              <a:ext uri="{FF2B5EF4-FFF2-40B4-BE49-F238E27FC236}">
                <a16:creationId xmlns:a16="http://schemas.microsoft.com/office/drawing/2014/main" id="{6E79C3A7-890E-49FF-892D-8C72498B8FB7}"/>
              </a:ext>
            </a:extLst>
          </p:cNvPr>
          <p:cNvSpPr txBox="1"/>
          <p:nvPr/>
        </p:nvSpPr>
        <p:spPr>
          <a:xfrm>
            <a:off x="10063587" y="1249066"/>
            <a:ext cx="1974242" cy="1815882"/>
          </a:xfrm>
          <a:prstGeom prst="rect">
            <a:avLst/>
          </a:prstGeom>
          <a:solidFill>
            <a:schemeClr val="accent4">
              <a:lumMod val="20000"/>
              <a:lumOff val="80000"/>
            </a:schemeClr>
          </a:solidFill>
        </p:spPr>
        <p:txBody>
          <a:bodyPr wrap="square" rtlCol="0">
            <a:spAutoFit/>
          </a:bodyPr>
          <a:lstStyle/>
          <a:p>
            <a:r>
              <a:rPr lang="en-GB" sz="800" u="sng" dirty="0"/>
              <a:t>How Christianity Began</a:t>
            </a:r>
            <a:endParaRPr lang="en-GB" sz="800" dirty="0"/>
          </a:p>
          <a:p>
            <a:r>
              <a:rPr lang="en-GB" sz="800" dirty="0"/>
              <a:t>Jesus Christ, who was crucified in Jerusalem, is the founder of Christianity.</a:t>
            </a:r>
          </a:p>
          <a:p>
            <a:r>
              <a:rPr lang="en-GB" sz="800" dirty="0"/>
              <a:t>Jesus Christ is the Son of God. He came to earth to teach about love, fellowship and forgiveness. He represents the person that all Christians must strive to be.</a:t>
            </a:r>
          </a:p>
          <a:p>
            <a:r>
              <a:rPr lang="en-GB" sz="800" dirty="0"/>
              <a:t>Jesus was a Jew who was born just over 2000 years ago in Bethlehem, Jerusalem which is in the Middle East.  Jesus lived for 33 years before being crucified by the Romans. His disciples travelled around the world teaching people Jesus and God.</a:t>
            </a:r>
          </a:p>
          <a:p>
            <a:endParaRPr lang="en-GB" sz="800" u="sng" dirty="0"/>
          </a:p>
        </p:txBody>
      </p:sp>
      <p:sp>
        <p:nvSpPr>
          <p:cNvPr id="32" name="TextBox 31">
            <a:extLst>
              <a:ext uri="{FF2B5EF4-FFF2-40B4-BE49-F238E27FC236}">
                <a16:creationId xmlns:a16="http://schemas.microsoft.com/office/drawing/2014/main" id="{77AEC426-3375-449C-916F-D7020B25785F}"/>
              </a:ext>
            </a:extLst>
          </p:cNvPr>
          <p:cNvSpPr txBox="1"/>
          <p:nvPr/>
        </p:nvSpPr>
        <p:spPr>
          <a:xfrm>
            <a:off x="5292210" y="4946793"/>
            <a:ext cx="2486028" cy="1815882"/>
          </a:xfrm>
          <a:prstGeom prst="rect">
            <a:avLst/>
          </a:prstGeom>
          <a:solidFill>
            <a:schemeClr val="accent4">
              <a:lumMod val="40000"/>
              <a:lumOff val="60000"/>
            </a:schemeClr>
          </a:solidFill>
        </p:spPr>
        <p:txBody>
          <a:bodyPr wrap="square" rtlCol="0">
            <a:spAutoFit/>
          </a:bodyPr>
          <a:lstStyle/>
          <a:p>
            <a:r>
              <a:rPr lang="en-GB" sz="800" b="1" u="sng" dirty="0"/>
              <a:t>The Ten Commandments</a:t>
            </a:r>
            <a:r>
              <a:rPr lang="en-GB" sz="800" b="1" dirty="0"/>
              <a:t> given to Moses by God.</a:t>
            </a:r>
          </a:p>
          <a:p>
            <a:endParaRPr lang="en-GB" sz="800" b="1" dirty="0"/>
          </a:p>
          <a:p>
            <a:r>
              <a:rPr lang="en-GB" sz="800" b="1" dirty="0"/>
              <a:t>They are:</a:t>
            </a:r>
          </a:p>
          <a:p>
            <a:pPr marL="228600" indent="-228600">
              <a:buAutoNum type="arabicPeriod"/>
            </a:pPr>
            <a:r>
              <a:rPr lang="en-GB" sz="800" b="1" dirty="0"/>
              <a:t>You should worship no other God but me.</a:t>
            </a:r>
          </a:p>
          <a:p>
            <a:pPr marL="228600" indent="-228600">
              <a:buAutoNum type="arabicPeriod"/>
            </a:pPr>
            <a:r>
              <a:rPr lang="en-GB" sz="800" b="1" dirty="0"/>
              <a:t>You shall not make idols.</a:t>
            </a:r>
          </a:p>
          <a:p>
            <a:pPr marL="228600" indent="-228600">
              <a:buAutoNum type="arabicPeriod"/>
            </a:pPr>
            <a:r>
              <a:rPr lang="en-GB" sz="800" b="1" dirty="0"/>
              <a:t>You should not take the name of your Lord God in vain.</a:t>
            </a:r>
          </a:p>
          <a:p>
            <a:pPr marL="228600" indent="-228600">
              <a:buAutoNum type="arabicPeriod"/>
            </a:pPr>
            <a:r>
              <a:rPr lang="en-GB" sz="800" b="1" dirty="0"/>
              <a:t>Remember the Sabbath day and to keep it holy.</a:t>
            </a:r>
          </a:p>
          <a:p>
            <a:pPr marL="228600" indent="-228600">
              <a:buAutoNum type="arabicPeriod"/>
            </a:pPr>
            <a:r>
              <a:rPr lang="en-GB" sz="800" b="1" dirty="0"/>
              <a:t>Respect your father and mother.</a:t>
            </a:r>
          </a:p>
          <a:p>
            <a:pPr marL="228600" indent="-228600">
              <a:buAutoNum type="arabicPeriod"/>
            </a:pPr>
            <a:r>
              <a:rPr lang="en-GB" sz="800" b="1" dirty="0"/>
              <a:t>You shall not murder.</a:t>
            </a:r>
          </a:p>
          <a:p>
            <a:pPr marL="228600" indent="-228600">
              <a:buAutoNum type="arabicPeriod"/>
            </a:pPr>
            <a:r>
              <a:rPr lang="en-GB" sz="800" b="1" dirty="0"/>
              <a:t>You shall not commit adultery.</a:t>
            </a:r>
          </a:p>
          <a:p>
            <a:pPr marL="228600" indent="-228600">
              <a:buAutoNum type="arabicPeriod"/>
            </a:pPr>
            <a:r>
              <a:rPr lang="en-GB" sz="800" b="1" dirty="0"/>
              <a:t>You shall not steal.</a:t>
            </a:r>
          </a:p>
          <a:p>
            <a:pPr marL="228600" indent="-228600">
              <a:buAutoNum type="arabicPeriod"/>
            </a:pPr>
            <a:r>
              <a:rPr lang="en-GB" sz="800" b="1" dirty="0"/>
              <a:t>You shall not lie.</a:t>
            </a:r>
          </a:p>
          <a:p>
            <a:pPr marL="228600" indent="-228600">
              <a:buAutoNum type="arabicPeriod"/>
            </a:pPr>
            <a:r>
              <a:rPr lang="en-GB" sz="800" b="1" dirty="0"/>
              <a:t>You shall be jealous.</a:t>
            </a:r>
            <a:endParaRPr lang="en-GB" sz="800" b="1" u="sng" dirty="0"/>
          </a:p>
        </p:txBody>
      </p:sp>
      <p:sp>
        <p:nvSpPr>
          <p:cNvPr id="22" name="TextBox 21">
            <a:extLst>
              <a:ext uri="{FF2B5EF4-FFF2-40B4-BE49-F238E27FC236}">
                <a16:creationId xmlns:a16="http://schemas.microsoft.com/office/drawing/2014/main" id="{185726AB-3AE9-49D6-A0CB-8F1E4FD1D53C}"/>
              </a:ext>
            </a:extLst>
          </p:cNvPr>
          <p:cNvSpPr txBox="1"/>
          <p:nvPr/>
        </p:nvSpPr>
        <p:spPr>
          <a:xfrm>
            <a:off x="7882391" y="83528"/>
            <a:ext cx="4070255" cy="1077218"/>
          </a:xfrm>
          <a:prstGeom prst="rect">
            <a:avLst/>
          </a:prstGeom>
          <a:solidFill>
            <a:schemeClr val="accent1">
              <a:lumMod val="20000"/>
              <a:lumOff val="80000"/>
            </a:schemeClr>
          </a:solidFill>
        </p:spPr>
        <p:txBody>
          <a:bodyPr wrap="square" rtlCol="0">
            <a:spAutoFit/>
          </a:bodyPr>
          <a:lstStyle/>
          <a:p>
            <a:r>
              <a:rPr lang="en-GB" sz="800" b="1" u="sng" dirty="0"/>
              <a:t>Festivals</a:t>
            </a:r>
          </a:p>
          <a:p>
            <a:r>
              <a:rPr lang="en-GB" sz="800" b="1" u="sng" dirty="0"/>
              <a:t>Christmas</a:t>
            </a:r>
            <a:r>
              <a:rPr lang="en-GB" sz="800" b="1" dirty="0"/>
              <a:t> is the celebration of Jesus’s birthday and is the 25</a:t>
            </a:r>
            <a:r>
              <a:rPr lang="en-GB" sz="800" b="1" baseline="30000" dirty="0"/>
              <a:t>th</a:t>
            </a:r>
            <a:r>
              <a:rPr lang="en-GB" sz="800" b="1" dirty="0"/>
              <a:t> December. </a:t>
            </a:r>
          </a:p>
          <a:p>
            <a:r>
              <a:rPr lang="en-GB" sz="800" b="1" u="sng" dirty="0"/>
              <a:t>Easter</a:t>
            </a:r>
            <a:r>
              <a:rPr lang="en-GB" sz="800" b="1" dirty="0"/>
              <a:t> is the time when Jesus died to save the people from their sins and because he gave them new life it is often celebrated with eggs.  The Easter week is known as Holy Week.</a:t>
            </a:r>
          </a:p>
          <a:p>
            <a:r>
              <a:rPr lang="en-GB" sz="800" b="1" u="sng" dirty="0"/>
              <a:t>Holy Week</a:t>
            </a:r>
            <a:r>
              <a:rPr lang="en-GB" sz="800" b="1" dirty="0"/>
              <a:t> begins with Palm Sunday, then the following Thursday is Maundy Thursday (the day of the Last Supper), then the day after is Good Friday (the day Jesus died). The next day is Holy Saturday when Lent ends and the next day is Easter Sunday when Jesus rose from the dead (the resurrection).</a:t>
            </a:r>
            <a:endParaRPr lang="en-GB" sz="800" b="1" u="sng" dirty="0"/>
          </a:p>
        </p:txBody>
      </p:sp>
      <p:pic>
        <p:nvPicPr>
          <p:cNvPr id="74" name="Picture 73">
            <a:extLst>
              <a:ext uri="{FF2B5EF4-FFF2-40B4-BE49-F238E27FC236}">
                <a16:creationId xmlns:a16="http://schemas.microsoft.com/office/drawing/2014/main" id="{4C8D6B8E-3EB1-477D-9704-C5220DE5B42F}"/>
              </a:ext>
            </a:extLst>
          </p:cNvPr>
          <p:cNvPicPr/>
          <p:nvPr/>
        </p:nvPicPr>
        <p:blipFill>
          <a:blip r:embed="rId2">
            <a:extLst>
              <a:ext uri="{28A0092B-C50C-407E-A947-70E740481C1C}">
                <a14:useLocalDpi xmlns:a14="http://schemas.microsoft.com/office/drawing/2010/main" val="0"/>
              </a:ext>
            </a:extLst>
          </a:blip>
          <a:stretch>
            <a:fillRect/>
          </a:stretch>
        </p:blipFill>
        <p:spPr>
          <a:xfrm>
            <a:off x="2539151" y="29544"/>
            <a:ext cx="838200" cy="685165"/>
          </a:xfrm>
          <a:prstGeom prst="rect">
            <a:avLst/>
          </a:prstGeom>
        </p:spPr>
      </p:pic>
      <p:pic>
        <p:nvPicPr>
          <p:cNvPr id="39" name="Picture 38" descr="Image result for dove symbol&quot;">
            <a:extLst>
              <a:ext uri="{FF2B5EF4-FFF2-40B4-BE49-F238E27FC236}">
                <a16:creationId xmlns:a16="http://schemas.microsoft.com/office/drawing/2014/main" id="{2401C065-5FE5-4C9F-A3D4-DB196531F0BB}"/>
              </a:ext>
            </a:extLst>
          </p:cNvPr>
          <p:cNvPicPr/>
          <p:nvPr/>
        </p:nvPicPr>
        <p:blipFill rotWithShape="1">
          <a:blip r:embed="rId3">
            <a:extLst>
              <a:ext uri="{28A0092B-C50C-407E-A947-70E740481C1C}">
                <a14:useLocalDpi xmlns:a14="http://schemas.microsoft.com/office/drawing/2010/main" val="0"/>
              </a:ext>
            </a:extLst>
          </a:blip>
          <a:srcRect b="8025"/>
          <a:stretch/>
        </p:blipFill>
        <p:spPr bwMode="auto">
          <a:xfrm>
            <a:off x="7805185" y="1196634"/>
            <a:ext cx="913431" cy="774704"/>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A983668B-B106-442F-B17E-836549CD9C72}"/>
              </a:ext>
            </a:extLst>
          </p:cNvPr>
          <p:cNvSpPr txBox="1"/>
          <p:nvPr/>
        </p:nvSpPr>
        <p:spPr>
          <a:xfrm>
            <a:off x="8734876" y="1157733"/>
            <a:ext cx="969213" cy="461665"/>
          </a:xfrm>
          <a:prstGeom prst="rect">
            <a:avLst/>
          </a:prstGeom>
          <a:noFill/>
        </p:spPr>
        <p:txBody>
          <a:bodyPr wrap="square" rtlCol="0">
            <a:spAutoFit/>
          </a:bodyPr>
          <a:lstStyle/>
          <a:p>
            <a:r>
              <a:rPr lang="en-GB" sz="800" dirty="0"/>
              <a:t>The dove is the symbol of the Holy Spirit and peace.</a:t>
            </a:r>
          </a:p>
        </p:txBody>
      </p:sp>
      <p:sp>
        <p:nvSpPr>
          <p:cNvPr id="43" name="Text Box 6">
            <a:extLst>
              <a:ext uri="{FF2B5EF4-FFF2-40B4-BE49-F238E27FC236}">
                <a16:creationId xmlns:a16="http://schemas.microsoft.com/office/drawing/2014/main" id="{238BA871-A1E1-4782-89C8-889592ECF76E}"/>
              </a:ext>
            </a:extLst>
          </p:cNvPr>
          <p:cNvSpPr txBox="1"/>
          <p:nvPr/>
        </p:nvSpPr>
        <p:spPr>
          <a:xfrm>
            <a:off x="2982128" y="4128462"/>
            <a:ext cx="2206795" cy="877326"/>
          </a:xfrm>
          <a:prstGeom prst="rect">
            <a:avLst/>
          </a:prstGeom>
          <a:solidFill>
            <a:schemeClr val="accent6">
              <a:lumMod val="40000"/>
              <a:lumOff val="6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u="sng" dirty="0">
                <a:solidFill>
                  <a:srgbClr val="222222"/>
                </a:solidFill>
                <a:effectLst/>
                <a:latin typeface="Calibri" panose="020F0502020204030204" pitchFamily="34" charset="0"/>
                <a:ea typeface="Calibri" panose="020F0502020204030204" pitchFamily="34" charset="0"/>
                <a:cs typeface="Arial" panose="020B0604020202020204" pitchFamily="34" charset="0"/>
              </a:rPr>
              <a:t>Holy Ceremonies</a:t>
            </a:r>
            <a:r>
              <a:rPr lang="en-GB" sz="8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 Depending on the specific denomination of </a:t>
            </a:r>
            <a:r>
              <a:rPr lang="en-GB" sz="800" b="1" dirty="0">
                <a:effectLst/>
                <a:latin typeface="Calibri" panose="020F0502020204030204" pitchFamily="34" charset="0"/>
                <a:ea typeface="Calibri" panose="020F0502020204030204" pitchFamily="34" charset="0"/>
                <a:cs typeface="Times New Roman" panose="02020603050405020304" pitchFamily="18" charset="0"/>
              </a:rPr>
              <a:t>Christianity</a:t>
            </a:r>
            <a:r>
              <a:rPr lang="en-GB" sz="800" dirty="0">
                <a:effectLst/>
                <a:latin typeface="Calibri" panose="020F0502020204030204" pitchFamily="34" charset="0"/>
                <a:ea typeface="Calibri" panose="020F0502020204030204" pitchFamily="34" charset="0"/>
                <a:cs typeface="Times New Roman" panose="02020603050405020304" pitchFamily="18" charset="0"/>
              </a:rPr>
              <a:t>, holy ceremonies and practices may include Baptism, Eucharist (Holy Communion or the Lord's Supper), prayer (including the Lord's Prayer), confession, confirmation, burial </a:t>
            </a:r>
            <a:r>
              <a:rPr lang="en-GB" sz="800" b="1" dirty="0">
                <a:effectLst/>
                <a:latin typeface="Calibri" panose="020F0502020204030204" pitchFamily="34" charset="0"/>
                <a:ea typeface="Calibri" panose="020F0502020204030204" pitchFamily="34" charset="0"/>
                <a:cs typeface="Times New Roman" panose="02020603050405020304" pitchFamily="18" charset="0"/>
              </a:rPr>
              <a:t>rites</a:t>
            </a:r>
            <a:r>
              <a:rPr lang="en-GB" sz="800" dirty="0">
                <a:effectLst/>
                <a:latin typeface="Calibri" panose="020F0502020204030204" pitchFamily="34" charset="0"/>
                <a:ea typeface="Calibri" panose="020F0502020204030204" pitchFamily="34" charset="0"/>
                <a:cs typeface="Times New Roman" panose="02020603050405020304" pitchFamily="18" charset="0"/>
              </a:rPr>
              <a:t>, marriage </a:t>
            </a:r>
            <a:r>
              <a:rPr lang="en-GB" sz="800" b="1" dirty="0">
                <a:effectLst/>
                <a:latin typeface="Calibri" panose="020F0502020204030204" pitchFamily="34" charset="0"/>
                <a:ea typeface="Calibri" panose="020F0502020204030204" pitchFamily="34" charset="0"/>
                <a:cs typeface="Times New Roman" panose="02020603050405020304" pitchFamily="18" charset="0"/>
              </a:rPr>
              <a:t>rites.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6" name="Picture 45" descr="Image result for communion&quot;">
            <a:extLst>
              <a:ext uri="{FF2B5EF4-FFF2-40B4-BE49-F238E27FC236}">
                <a16:creationId xmlns:a16="http://schemas.microsoft.com/office/drawing/2014/main" id="{AAA73AF4-E3CE-4DD0-A897-983096055A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977908" y="3146553"/>
            <a:ext cx="826367" cy="712817"/>
          </a:xfrm>
          <a:prstGeom prst="rect">
            <a:avLst/>
          </a:prstGeom>
          <a:noFill/>
          <a:ln>
            <a:noFill/>
          </a:ln>
        </p:spPr>
      </p:pic>
      <p:pic>
        <p:nvPicPr>
          <p:cNvPr id="48" name="Picture 47" descr="Image result for st. nicholas church st.helens&quot;">
            <a:extLst>
              <a:ext uri="{FF2B5EF4-FFF2-40B4-BE49-F238E27FC236}">
                <a16:creationId xmlns:a16="http://schemas.microsoft.com/office/drawing/2014/main" id="{29F0FD80-1FBF-4291-8160-9F18957767D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804274" y="6041562"/>
            <a:ext cx="1307171" cy="816438"/>
          </a:xfrm>
          <a:prstGeom prst="rect">
            <a:avLst/>
          </a:prstGeom>
          <a:noFill/>
          <a:ln>
            <a:noFill/>
          </a:ln>
        </p:spPr>
      </p:pic>
      <p:sp>
        <p:nvSpPr>
          <p:cNvPr id="16" name="TextBox 15">
            <a:extLst>
              <a:ext uri="{FF2B5EF4-FFF2-40B4-BE49-F238E27FC236}">
                <a16:creationId xmlns:a16="http://schemas.microsoft.com/office/drawing/2014/main" id="{370849D2-A0C5-4EC2-9521-73A726FAD1D2}"/>
              </a:ext>
            </a:extLst>
          </p:cNvPr>
          <p:cNvSpPr txBox="1"/>
          <p:nvPr/>
        </p:nvSpPr>
        <p:spPr>
          <a:xfrm>
            <a:off x="10819698" y="3053888"/>
            <a:ext cx="1132948" cy="584775"/>
          </a:xfrm>
          <a:prstGeom prst="rect">
            <a:avLst/>
          </a:prstGeom>
          <a:noFill/>
        </p:spPr>
        <p:txBody>
          <a:bodyPr wrap="square" rtlCol="0">
            <a:spAutoFit/>
          </a:bodyPr>
          <a:lstStyle/>
          <a:p>
            <a:r>
              <a:rPr lang="en-GB" sz="800" dirty="0"/>
              <a:t>Holy Communion – The ceremony of giving the bread and wine.</a:t>
            </a:r>
          </a:p>
        </p:txBody>
      </p:sp>
      <p:sp>
        <p:nvSpPr>
          <p:cNvPr id="17" name="TextBox 16">
            <a:extLst>
              <a:ext uri="{FF2B5EF4-FFF2-40B4-BE49-F238E27FC236}">
                <a16:creationId xmlns:a16="http://schemas.microsoft.com/office/drawing/2014/main" id="{32721C8D-E4E5-4EC9-BA43-A061244C76E7}"/>
              </a:ext>
            </a:extLst>
          </p:cNvPr>
          <p:cNvSpPr txBox="1"/>
          <p:nvPr/>
        </p:nvSpPr>
        <p:spPr>
          <a:xfrm>
            <a:off x="9917518" y="6344913"/>
            <a:ext cx="919399" cy="461665"/>
          </a:xfrm>
          <a:prstGeom prst="rect">
            <a:avLst/>
          </a:prstGeom>
          <a:noFill/>
        </p:spPr>
        <p:txBody>
          <a:bodyPr wrap="square" rtlCol="0">
            <a:spAutoFit/>
          </a:bodyPr>
          <a:lstStyle/>
          <a:p>
            <a:r>
              <a:rPr lang="en-GB" sz="800" dirty="0"/>
              <a:t>St. Nicholas’s Church, Sutton, </a:t>
            </a:r>
            <a:r>
              <a:rPr lang="en-GB" sz="800" dirty="0" err="1"/>
              <a:t>St.Helens</a:t>
            </a:r>
            <a:endParaRPr lang="en-GB" sz="800" dirty="0"/>
          </a:p>
        </p:txBody>
      </p:sp>
      <p:pic>
        <p:nvPicPr>
          <p:cNvPr id="51" name="Picture 50" descr="Image result for vicar christening baby&quot;">
            <a:extLst>
              <a:ext uri="{FF2B5EF4-FFF2-40B4-BE49-F238E27FC236}">
                <a16:creationId xmlns:a16="http://schemas.microsoft.com/office/drawing/2014/main" id="{61DD73B2-3D7A-48D1-895A-8B755C74FEF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024930" y="3006771"/>
            <a:ext cx="1404530" cy="992383"/>
          </a:xfrm>
          <a:prstGeom prst="rect">
            <a:avLst/>
          </a:prstGeom>
          <a:noFill/>
          <a:ln>
            <a:noFill/>
          </a:ln>
        </p:spPr>
      </p:pic>
      <p:pic>
        <p:nvPicPr>
          <p:cNvPr id="57" name="Picture 56" descr="Image result for easter&quot;">
            <a:extLst>
              <a:ext uri="{FF2B5EF4-FFF2-40B4-BE49-F238E27FC236}">
                <a16:creationId xmlns:a16="http://schemas.microsoft.com/office/drawing/2014/main" id="{59B09913-0F55-4B62-9878-B611BD1C2678}"/>
              </a:ext>
            </a:extLst>
          </p:cNvPr>
          <p:cNvPicPr/>
          <p:nvPr/>
        </p:nvPicPr>
        <p:blipFill rotWithShape="1">
          <a:blip r:embed="rId7">
            <a:extLst>
              <a:ext uri="{28A0092B-C50C-407E-A947-70E740481C1C}">
                <a14:useLocalDpi xmlns:a14="http://schemas.microsoft.com/office/drawing/2010/main" val="0"/>
              </a:ext>
            </a:extLst>
          </a:blip>
          <a:srcRect t="26983"/>
          <a:stretch/>
        </p:blipFill>
        <p:spPr bwMode="auto">
          <a:xfrm>
            <a:off x="6586694" y="55267"/>
            <a:ext cx="1088257" cy="372130"/>
          </a:xfrm>
          <a:prstGeom prst="rect">
            <a:avLst/>
          </a:prstGeom>
          <a:noFill/>
          <a:ln>
            <a:noFill/>
          </a:ln>
          <a:extLst>
            <a:ext uri="{53640926-AAD7-44D8-BBD7-CCE9431645EC}">
              <a14:shadowObscured xmlns:a14="http://schemas.microsoft.com/office/drawing/2010/main"/>
            </a:ext>
          </a:extLst>
        </p:spPr>
      </p:pic>
      <p:sp>
        <p:nvSpPr>
          <p:cNvPr id="27" name="TextBox 26">
            <a:extLst>
              <a:ext uri="{FF2B5EF4-FFF2-40B4-BE49-F238E27FC236}">
                <a16:creationId xmlns:a16="http://schemas.microsoft.com/office/drawing/2014/main" id="{ADCA8CD5-2A4F-4E61-AF25-B4BD9CBA04A5}"/>
              </a:ext>
            </a:extLst>
          </p:cNvPr>
          <p:cNvSpPr txBox="1"/>
          <p:nvPr/>
        </p:nvSpPr>
        <p:spPr>
          <a:xfrm>
            <a:off x="4429187" y="2886485"/>
            <a:ext cx="786343" cy="1200329"/>
          </a:xfrm>
          <a:prstGeom prst="rect">
            <a:avLst/>
          </a:prstGeom>
          <a:noFill/>
        </p:spPr>
        <p:txBody>
          <a:bodyPr wrap="square" rtlCol="0">
            <a:spAutoFit/>
          </a:bodyPr>
          <a:lstStyle/>
          <a:p>
            <a:r>
              <a:rPr lang="en-GB" sz="800" dirty="0"/>
              <a:t>A Christening (Baptism) ceremony in a church. Adults can also be baptised and this can vary in different countries.</a:t>
            </a:r>
          </a:p>
        </p:txBody>
      </p:sp>
      <p:sp>
        <p:nvSpPr>
          <p:cNvPr id="33" name="TextBox 32">
            <a:extLst>
              <a:ext uri="{FF2B5EF4-FFF2-40B4-BE49-F238E27FC236}">
                <a16:creationId xmlns:a16="http://schemas.microsoft.com/office/drawing/2014/main" id="{794623A2-5BB3-4D6E-A9E7-793C5FCC51A7}"/>
              </a:ext>
            </a:extLst>
          </p:cNvPr>
          <p:cNvSpPr txBox="1"/>
          <p:nvPr/>
        </p:nvSpPr>
        <p:spPr>
          <a:xfrm>
            <a:off x="5783967" y="476182"/>
            <a:ext cx="2021218" cy="584775"/>
          </a:xfrm>
          <a:prstGeom prst="rect">
            <a:avLst/>
          </a:prstGeom>
          <a:solidFill>
            <a:schemeClr val="accent1">
              <a:lumMod val="20000"/>
              <a:lumOff val="80000"/>
            </a:schemeClr>
          </a:solidFill>
        </p:spPr>
        <p:txBody>
          <a:bodyPr wrap="square" rtlCol="0">
            <a:spAutoFit/>
          </a:bodyPr>
          <a:lstStyle/>
          <a:p>
            <a:r>
              <a:rPr lang="en-GB" sz="800" u="sng" dirty="0"/>
              <a:t>Lent</a:t>
            </a:r>
            <a:r>
              <a:rPr lang="en-GB" sz="800" dirty="0"/>
              <a:t> – is a religious observance that begins on Ash Wednesday and lasts for 6 weeks up to Holy Saturday. Christians often give up a luxury item for Lent </a:t>
            </a:r>
            <a:r>
              <a:rPr lang="en-GB" sz="800" dirty="0" err="1"/>
              <a:t>eg</a:t>
            </a:r>
            <a:r>
              <a:rPr lang="en-GB" sz="800" dirty="0"/>
              <a:t> Chocolate.</a:t>
            </a:r>
            <a:endParaRPr lang="en-GB" sz="800" u="sng" dirty="0"/>
          </a:p>
        </p:txBody>
      </p:sp>
      <p:cxnSp>
        <p:nvCxnSpPr>
          <p:cNvPr id="68" name="Straight Connector 67">
            <a:extLst>
              <a:ext uri="{FF2B5EF4-FFF2-40B4-BE49-F238E27FC236}">
                <a16:creationId xmlns:a16="http://schemas.microsoft.com/office/drawing/2014/main" id="{463B1C3C-0423-4E21-A5C4-829587FAF40B}"/>
              </a:ext>
            </a:extLst>
          </p:cNvPr>
          <p:cNvCxnSpPr>
            <a:cxnSpLocks/>
          </p:cNvCxnSpPr>
          <p:nvPr/>
        </p:nvCxnSpPr>
        <p:spPr>
          <a:xfrm>
            <a:off x="3905620" y="2066400"/>
            <a:ext cx="0" cy="125114"/>
          </a:xfrm>
          <a:prstGeom prst="line">
            <a:avLst/>
          </a:prstGeom>
        </p:spPr>
        <p:style>
          <a:lnRef idx="1">
            <a:schemeClr val="dk1"/>
          </a:lnRef>
          <a:fillRef idx="0">
            <a:schemeClr val="dk1"/>
          </a:fillRef>
          <a:effectRef idx="0">
            <a:schemeClr val="dk1"/>
          </a:effectRef>
          <a:fontRef idx="minor">
            <a:schemeClr val="tx1"/>
          </a:fontRef>
        </p:style>
      </p:cxnSp>
      <p:sp>
        <p:nvSpPr>
          <p:cNvPr id="72" name="TextBox 71">
            <a:extLst>
              <a:ext uri="{FF2B5EF4-FFF2-40B4-BE49-F238E27FC236}">
                <a16:creationId xmlns:a16="http://schemas.microsoft.com/office/drawing/2014/main" id="{00679F31-BB36-42B5-9596-6C327D715E6D}"/>
              </a:ext>
            </a:extLst>
          </p:cNvPr>
          <p:cNvSpPr txBox="1"/>
          <p:nvPr/>
        </p:nvSpPr>
        <p:spPr>
          <a:xfrm>
            <a:off x="5424098" y="2652222"/>
            <a:ext cx="1949953" cy="2163156"/>
          </a:xfrm>
          <a:prstGeom prst="rect">
            <a:avLst/>
          </a:prstGeom>
          <a:solidFill>
            <a:schemeClr val="accent2">
              <a:lumMod val="20000"/>
              <a:lumOff val="80000"/>
            </a:schemeClr>
          </a:solidFill>
        </p:spPr>
        <p:txBody>
          <a:bodyPr wrap="square" rtlCol="0">
            <a:spAutoFit/>
          </a:bodyPr>
          <a:lstStyle/>
          <a:p>
            <a:pPr>
              <a:lnSpc>
                <a:spcPct val="107000"/>
              </a:lnSpc>
              <a:spcAft>
                <a:spcPts val="800"/>
              </a:spcAft>
            </a:pPr>
            <a:r>
              <a:rPr lang="en-GB" sz="1000" u="sng" dirty="0">
                <a:solidFill>
                  <a:srgbClr val="202124"/>
                </a:solidFill>
                <a:effectLst/>
                <a:latin typeface="Comic Sans MS" panose="030F0702030302020204" pitchFamily="66" charset="0"/>
                <a:ea typeface="Calibri" panose="020F0502020204030204" pitchFamily="34" charset="0"/>
                <a:cs typeface="Arial" panose="020B0604020202020204" pitchFamily="34" charset="0"/>
              </a:rPr>
              <a:t>John the Baptist (Matthew 3:13-17</a:t>
            </a:r>
          </a:p>
          <a:p>
            <a:pPr>
              <a:lnSpc>
                <a:spcPct val="107000"/>
              </a:lnSpc>
              <a:spcAft>
                <a:spcPts val="800"/>
              </a:spcAft>
            </a:pPr>
            <a:r>
              <a:rPr lang="en-GB" sz="1000" dirty="0">
                <a:solidFill>
                  <a:srgbClr val="202124"/>
                </a:solidFill>
                <a:effectLst/>
                <a:latin typeface="Comic Sans MS" panose="030F0702030302020204" pitchFamily="66" charset="0"/>
                <a:ea typeface="Calibri" panose="020F0502020204030204" pitchFamily="34" charset="0"/>
                <a:cs typeface="Arial" panose="020B0604020202020204" pitchFamily="34" charset="0"/>
              </a:rPr>
              <a:t>Jesus came to John the Baptist while he was baptising people in the River Jordan. John tried to make him change his mind, but Jesus answered, “In this way we will do all that God requires.” So John agreed. As soon as Jesus was baptised, he came up out of the water.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6" name="Picture 75" descr="Image result for 10 Commandments Stone Simplified">
            <a:extLst>
              <a:ext uri="{FF2B5EF4-FFF2-40B4-BE49-F238E27FC236}">
                <a16:creationId xmlns:a16="http://schemas.microsoft.com/office/drawing/2014/main" id="{6E8152C9-56D0-48B2-B031-5F48166A448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023073" y="6041562"/>
            <a:ext cx="655359" cy="680511"/>
          </a:xfrm>
          <a:prstGeom prst="rect">
            <a:avLst/>
          </a:prstGeom>
          <a:noFill/>
          <a:ln>
            <a:noFill/>
          </a:ln>
        </p:spPr>
      </p:pic>
      <p:sp>
        <p:nvSpPr>
          <p:cNvPr id="77" name="Text Box 4">
            <a:extLst>
              <a:ext uri="{FF2B5EF4-FFF2-40B4-BE49-F238E27FC236}">
                <a16:creationId xmlns:a16="http://schemas.microsoft.com/office/drawing/2014/main" id="{1379C636-D934-4EA2-9F04-8A1A7CB67C0C}"/>
              </a:ext>
            </a:extLst>
          </p:cNvPr>
          <p:cNvSpPr txBox="1"/>
          <p:nvPr/>
        </p:nvSpPr>
        <p:spPr>
          <a:xfrm>
            <a:off x="7786710" y="1983022"/>
            <a:ext cx="2038350" cy="2066925"/>
          </a:xfrm>
          <a:prstGeom prst="rect">
            <a:avLst/>
          </a:prstGeom>
          <a:solidFill>
            <a:schemeClr val="accent6">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900" u="sng" dirty="0">
                <a:solidFill>
                  <a:srgbClr val="202124"/>
                </a:solidFill>
                <a:effectLst/>
                <a:latin typeface="Comic Sans MS" panose="030F0702030302020204" pitchFamily="66" charset="0"/>
                <a:ea typeface="Calibri" panose="020F0502020204030204" pitchFamily="34" charset="0"/>
                <a:cs typeface="Arial" panose="020B0604020202020204" pitchFamily="34" charset="0"/>
              </a:rPr>
              <a:t>The Lord’s Prayer</a:t>
            </a:r>
          </a:p>
          <a:p>
            <a:pPr>
              <a:lnSpc>
                <a:spcPct val="107000"/>
              </a:lnSpc>
              <a:spcAft>
                <a:spcPts val="800"/>
              </a:spcAft>
            </a:pPr>
            <a:r>
              <a:rPr lang="en-GB" sz="900" dirty="0">
                <a:solidFill>
                  <a:srgbClr val="202124"/>
                </a:solidFill>
                <a:effectLst/>
                <a:latin typeface="Comic Sans MS" panose="030F0702030302020204" pitchFamily="66" charset="0"/>
                <a:ea typeface="Calibri" panose="020F0502020204030204" pitchFamily="34" charset="0"/>
                <a:cs typeface="Arial" panose="020B0604020202020204" pitchFamily="34" charset="0"/>
              </a:rPr>
              <a:t>Our Father, who art in heaven, hallowed be thy name; thy kingdom come; thy will be done on earth as it is in heaven. Give us this day our daily bread; and forgive us our trespasses as we forgive those who trespass against us; and lead us not into temptation, but deliver us from evil. Amen.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Box 72">
            <a:extLst>
              <a:ext uri="{FF2B5EF4-FFF2-40B4-BE49-F238E27FC236}">
                <a16:creationId xmlns:a16="http://schemas.microsoft.com/office/drawing/2014/main" id="{4C8C1973-3265-498C-A310-99B0B4886F6E}"/>
              </a:ext>
            </a:extLst>
          </p:cNvPr>
          <p:cNvSpPr txBox="1"/>
          <p:nvPr/>
        </p:nvSpPr>
        <p:spPr>
          <a:xfrm>
            <a:off x="2890922" y="5175393"/>
            <a:ext cx="1473917" cy="1300072"/>
          </a:xfrm>
          <a:prstGeom prst="rect">
            <a:avLst/>
          </a:prstGeom>
          <a:noFill/>
        </p:spPr>
        <p:txBody>
          <a:bodyPr wrap="square" rtlCol="0">
            <a:spAutoFit/>
          </a:bodyPr>
          <a:lstStyle/>
          <a:p>
            <a:endParaRPr lang="en-GB" dirty="0"/>
          </a:p>
        </p:txBody>
      </p:sp>
      <p:pic>
        <p:nvPicPr>
          <p:cNvPr id="78" name="Picture 77" descr="Trinity">
            <a:extLst>
              <a:ext uri="{FF2B5EF4-FFF2-40B4-BE49-F238E27FC236}">
                <a16:creationId xmlns:a16="http://schemas.microsoft.com/office/drawing/2014/main" id="{233266C1-FE4A-44FA-9EB6-AD1084B0AB00}"/>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938629" y="5084815"/>
            <a:ext cx="1426210" cy="1390650"/>
          </a:xfrm>
          <a:prstGeom prst="rect">
            <a:avLst/>
          </a:prstGeom>
          <a:noFill/>
          <a:ln>
            <a:noFill/>
          </a:ln>
        </p:spPr>
      </p:pic>
      <p:sp>
        <p:nvSpPr>
          <p:cNvPr id="79" name="TextBox 78">
            <a:extLst>
              <a:ext uri="{FF2B5EF4-FFF2-40B4-BE49-F238E27FC236}">
                <a16:creationId xmlns:a16="http://schemas.microsoft.com/office/drawing/2014/main" id="{B7D04A6B-75E7-4CB0-A07B-48E0C3A61F5D}"/>
              </a:ext>
            </a:extLst>
          </p:cNvPr>
          <p:cNvSpPr txBox="1"/>
          <p:nvPr/>
        </p:nvSpPr>
        <p:spPr>
          <a:xfrm>
            <a:off x="3301769" y="6468023"/>
            <a:ext cx="759736" cy="215444"/>
          </a:xfrm>
          <a:prstGeom prst="rect">
            <a:avLst/>
          </a:prstGeom>
          <a:noFill/>
        </p:spPr>
        <p:txBody>
          <a:bodyPr wrap="square" rtlCol="0">
            <a:spAutoFit/>
          </a:bodyPr>
          <a:lstStyle/>
          <a:p>
            <a:r>
              <a:rPr lang="en-GB" sz="800" dirty="0"/>
              <a:t>The Trinity</a:t>
            </a:r>
          </a:p>
        </p:txBody>
      </p:sp>
      <p:sp>
        <p:nvSpPr>
          <p:cNvPr id="3" name="TextBox 2">
            <a:extLst>
              <a:ext uri="{FF2B5EF4-FFF2-40B4-BE49-F238E27FC236}">
                <a16:creationId xmlns:a16="http://schemas.microsoft.com/office/drawing/2014/main" id="{E75B21B9-9589-44C7-8B56-5DAE3177D2D8}"/>
              </a:ext>
            </a:extLst>
          </p:cNvPr>
          <p:cNvSpPr txBox="1"/>
          <p:nvPr/>
        </p:nvSpPr>
        <p:spPr>
          <a:xfrm>
            <a:off x="7786710" y="4149140"/>
            <a:ext cx="2078837" cy="784830"/>
          </a:xfrm>
          <a:prstGeom prst="rect">
            <a:avLst/>
          </a:prstGeom>
          <a:solidFill>
            <a:schemeClr val="accent2"/>
          </a:solidFill>
        </p:spPr>
        <p:txBody>
          <a:bodyPr wrap="square" rtlCol="0">
            <a:spAutoFit/>
          </a:bodyPr>
          <a:lstStyle/>
          <a:p>
            <a:r>
              <a:rPr lang="en-GB" sz="900" dirty="0"/>
              <a:t>Adam and Eve are believed to be the first humans that God created and they were tempted by a snake.  Christians believe that we shouldn’t be lulled into temptation of doing bad things.</a:t>
            </a:r>
          </a:p>
        </p:txBody>
      </p:sp>
    </p:spTree>
    <p:extLst>
      <p:ext uri="{BB962C8B-B14F-4D97-AF65-F5344CB8AC3E}">
        <p14:creationId xmlns:p14="http://schemas.microsoft.com/office/powerpoint/2010/main" val="1913217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48BF19889E5C4A884FE862C12E2E73" ma:contentTypeVersion="12" ma:contentTypeDescription="Create a new document." ma:contentTypeScope="" ma:versionID="0ee70311f3b3bec8a0168dd920c66486">
  <xsd:schema xmlns:xsd="http://www.w3.org/2001/XMLSchema" xmlns:xs="http://www.w3.org/2001/XMLSchema" xmlns:p="http://schemas.microsoft.com/office/2006/metadata/properties" xmlns:ns2="34684cb3-e614-4402-8de7-208e930e3685" xmlns:ns3="9f307c04-8786-433e-8208-e0d42b7344d5" targetNamespace="http://schemas.microsoft.com/office/2006/metadata/properties" ma:root="true" ma:fieldsID="56cccc910d018c99c4927ce5d82f4b50" ns2:_="" ns3:_="">
    <xsd:import namespace="34684cb3-e614-4402-8de7-208e930e3685"/>
    <xsd:import namespace="9f307c04-8786-433e-8208-e0d42b7344d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84cb3-e614-4402-8de7-208e930e36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307c04-8786-433e-8208-e0d42b7344d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512652-D9AD-4AFC-9066-F72978805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84cb3-e614-4402-8de7-208e930e3685"/>
    <ds:schemaRef ds:uri="9f307c04-8786-433e-8208-e0d42b734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331883-66DF-4C86-8D8C-84C013D83C08}">
  <ds:schemaRefs>
    <ds:schemaRef ds:uri="9f307c04-8786-433e-8208-e0d42b7344d5"/>
    <ds:schemaRef ds:uri="34684cb3-e614-4402-8de7-208e930e3685"/>
    <ds:schemaRef ds:uri="http://schemas.microsoft.com/office/infopath/2007/PartnerControls"/>
    <ds:schemaRef ds:uri="http://www.w3.org/XML/1998/namespace"/>
    <ds:schemaRef ds:uri="http://purl.org/dc/elements/1.1/"/>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terms/"/>
  </ds:schemaRefs>
</ds:datastoreItem>
</file>

<file path=customXml/itemProps3.xml><?xml version="1.0" encoding="utf-8"?>
<ds:datastoreItem xmlns:ds="http://schemas.openxmlformats.org/officeDocument/2006/customXml" ds:itemID="{FC35B1DA-B4CE-4B67-8372-EFEDF3F1B3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2284</TotalTime>
  <Words>1156</Words>
  <Application>Microsoft Office PowerPoint</Application>
  <PresentationFormat>Widescreen</PresentationFormat>
  <Paragraphs>86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XCCW Joined 1a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Page</dc:creator>
  <cp:lastModifiedBy>Louise Rattigan</cp:lastModifiedBy>
  <cp:revision>199</cp:revision>
  <cp:lastPrinted>2022-06-14T12:26:55Z</cp:lastPrinted>
  <dcterms:created xsi:type="dcterms:W3CDTF">2019-06-07T08:13:52Z</dcterms:created>
  <dcterms:modified xsi:type="dcterms:W3CDTF">2022-06-15T09:42:49Z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0x0101004A48BF19889E5C4A884FE862C12E2E73</vt:lpwstr>
  </property>
</Properties>
</file>