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56" r:id="rId2"/>
    <p:sldId id="395" r:id="rId3"/>
    <p:sldId id="378" r:id="rId4"/>
    <p:sldId id="374" r:id="rId5"/>
    <p:sldId id="363" r:id="rId6"/>
    <p:sldId id="352" r:id="rId7"/>
    <p:sldId id="391" r:id="rId8"/>
    <p:sldId id="350" r:id="rId9"/>
    <p:sldId id="392" r:id="rId10"/>
    <p:sldId id="384" r:id="rId11"/>
    <p:sldId id="386" r:id="rId12"/>
    <p:sldId id="387" r:id="rId13"/>
    <p:sldId id="402" r:id="rId14"/>
    <p:sldId id="394" r:id="rId15"/>
    <p:sldId id="369" r:id="rId16"/>
    <p:sldId id="393" r:id="rId17"/>
    <p:sldId id="396" r:id="rId18"/>
    <p:sldId id="375" r:id="rId19"/>
    <p:sldId id="365" r:id="rId20"/>
    <p:sldId id="381" r:id="rId21"/>
    <p:sldId id="401" r:id="rId22"/>
    <p:sldId id="373" r:id="rId23"/>
    <p:sldId id="398" r:id="rId24"/>
    <p:sldId id="362" r:id="rId25"/>
    <p:sldId id="399" r:id="rId26"/>
    <p:sldId id="366" r:id="rId27"/>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E73462C-58CB-244A-AD2F-8F015A34B65B}">
          <p14:sldIdLst>
            <p14:sldId id="256"/>
            <p14:sldId id="395"/>
            <p14:sldId id="378"/>
            <p14:sldId id="374"/>
            <p14:sldId id="363"/>
            <p14:sldId id="352"/>
            <p14:sldId id="391"/>
            <p14:sldId id="350"/>
            <p14:sldId id="392"/>
            <p14:sldId id="384"/>
            <p14:sldId id="386"/>
            <p14:sldId id="387"/>
            <p14:sldId id="402"/>
            <p14:sldId id="394"/>
            <p14:sldId id="369"/>
            <p14:sldId id="393"/>
            <p14:sldId id="396"/>
            <p14:sldId id="375"/>
            <p14:sldId id="365"/>
            <p14:sldId id="381"/>
            <p14:sldId id="401"/>
            <p14:sldId id="373"/>
            <p14:sldId id="398"/>
            <p14:sldId id="362"/>
            <p14:sldId id="399"/>
            <p14:sldId id="36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430" autoAdjust="0"/>
    <p:restoredTop sz="88756" autoAdjust="0"/>
  </p:normalViewPr>
  <p:slideViewPr>
    <p:cSldViewPr>
      <p:cViewPr>
        <p:scale>
          <a:sx n="65" d="100"/>
          <a:sy n="65" d="100"/>
        </p:scale>
        <p:origin x="568" y="992"/>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
            <a:ext cx="2946400" cy="498395"/>
          </a:xfrm>
          <a:prstGeom prst="rect">
            <a:avLst/>
          </a:prstGeom>
        </p:spPr>
        <p:txBody>
          <a:bodyPr vert="horz" lIns="91401" tIns="45701" rIns="91401" bIns="45701" rtlCol="0"/>
          <a:lstStyle>
            <a:lvl1pPr algn="l">
              <a:defRPr sz="1200"/>
            </a:lvl1pPr>
          </a:lstStyle>
          <a:p>
            <a:endParaRPr lang="en-GB"/>
          </a:p>
        </p:txBody>
      </p:sp>
      <p:sp>
        <p:nvSpPr>
          <p:cNvPr id="3" name="Date Placeholder 2"/>
          <p:cNvSpPr>
            <a:spLocks noGrp="1"/>
          </p:cNvSpPr>
          <p:nvPr>
            <p:ph type="dt" idx="1"/>
          </p:nvPr>
        </p:nvSpPr>
        <p:spPr>
          <a:xfrm>
            <a:off x="3849692" y="3"/>
            <a:ext cx="2946400" cy="498395"/>
          </a:xfrm>
          <a:prstGeom prst="rect">
            <a:avLst/>
          </a:prstGeom>
        </p:spPr>
        <p:txBody>
          <a:bodyPr vert="horz" lIns="91401" tIns="45701" rIns="91401" bIns="45701" rtlCol="0"/>
          <a:lstStyle>
            <a:lvl1pPr algn="r">
              <a:defRPr sz="1200"/>
            </a:lvl1pPr>
          </a:lstStyle>
          <a:p>
            <a:fld id="{B56DF6F9-664C-4F00-BC6B-3C333CDD4386}" type="datetimeFigureOut">
              <a:rPr lang="en-GB" smtClean="0"/>
              <a:t>15/09/2025</a:t>
            </a:fld>
            <a:endParaRPr lang="en-GB"/>
          </a:p>
        </p:txBody>
      </p:sp>
      <p:sp>
        <p:nvSpPr>
          <p:cNvPr id="4" name="Slide Image Placeholder 3"/>
          <p:cNvSpPr>
            <a:spLocks noGrp="1" noRot="1" noChangeAspect="1"/>
          </p:cNvSpPr>
          <p:nvPr>
            <p:ph type="sldImg" idx="2"/>
          </p:nvPr>
        </p:nvSpPr>
        <p:spPr>
          <a:xfrm>
            <a:off x="423863" y="1241425"/>
            <a:ext cx="5949950" cy="3348038"/>
          </a:xfrm>
          <a:prstGeom prst="rect">
            <a:avLst/>
          </a:prstGeom>
          <a:noFill/>
          <a:ln w="12700">
            <a:solidFill>
              <a:prstClr val="black"/>
            </a:solidFill>
          </a:ln>
        </p:spPr>
        <p:txBody>
          <a:bodyPr vert="horz" lIns="91401" tIns="45701" rIns="91401" bIns="45701" rtlCol="0" anchor="ctr"/>
          <a:lstStyle/>
          <a:p>
            <a:endParaRPr lang="en-GB"/>
          </a:p>
        </p:txBody>
      </p:sp>
      <p:sp>
        <p:nvSpPr>
          <p:cNvPr id="5" name="Notes Placeholder 4"/>
          <p:cNvSpPr>
            <a:spLocks noGrp="1"/>
          </p:cNvSpPr>
          <p:nvPr>
            <p:ph type="body" sz="quarter" idx="3"/>
          </p:nvPr>
        </p:nvSpPr>
        <p:spPr>
          <a:xfrm>
            <a:off x="679454" y="4777614"/>
            <a:ext cx="5438775" cy="3907800"/>
          </a:xfrm>
          <a:prstGeom prst="rect">
            <a:avLst/>
          </a:prstGeom>
        </p:spPr>
        <p:txBody>
          <a:bodyPr vert="horz" lIns="91401" tIns="45701" rIns="91401" bIns="4570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246"/>
            <a:ext cx="2946400" cy="498395"/>
          </a:xfrm>
          <a:prstGeom prst="rect">
            <a:avLst/>
          </a:prstGeom>
        </p:spPr>
        <p:txBody>
          <a:bodyPr vert="horz" lIns="91401" tIns="45701" rIns="91401" bIns="45701" rtlCol="0" anchor="b"/>
          <a:lstStyle>
            <a:lvl1pPr algn="l">
              <a:defRPr sz="1200"/>
            </a:lvl1pPr>
          </a:lstStyle>
          <a:p>
            <a:endParaRPr lang="en-GB"/>
          </a:p>
        </p:txBody>
      </p:sp>
      <p:sp>
        <p:nvSpPr>
          <p:cNvPr id="7" name="Slide Number Placeholder 6"/>
          <p:cNvSpPr>
            <a:spLocks noGrp="1"/>
          </p:cNvSpPr>
          <p:nvPr>
            <p:ph type="sldNum" sz="quarter" idx="5"/>
          </p:nvPr>
        </p:nvSpPr>
        <p:spPr>
          <a:xfrm>
            <a:off x="3849692" y="9428246"/>
            <a:ext cx="2946400" cy="498395"/>
          </a:xfrm>
          <a:prstGeom prst="rect">
            <a:avLst/>
          </a:prstGeom>
        </p:spPr>
        <p:txBody>
          <a:bodyPr vert="horz" lIns="91401" tIns="45701" rIns="91401" bIns="45701" rtlCol="0" anchor="b"/>
          <a:lstStyle>
            <a:lvl1pPr algn="r">
              <a:defRPr sz="1200"/>
            </a:lvl1pPr>
          </a:lstStyle>
          <a:p>
            <a:fld id="{FADA5CC5-CF86-4711-98F1-5E38AB79918A}" type="slidenum">
              <a:rPr lang="en-GB" smtClean="0"/>
              <a:t>‹#›</a:t>
            </a:fld>
            <a:endParaRPr lang="en-GB"/>
          </a:p>
        </p:txBody>
      </p:sp>
    </p:spTree>
    <p:extLst>
      <p:ext uri="{BB962C8B-B14F-4D97-AF65-F5344CB8AC3E}">
        <p14:creationId xmlns:p14="http://schemas.microsoft.com/office/powerpoint/2010/main" val="10955226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1241425"/>
            <a:ext cx="5949950" cy="3348038"/>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ADA5CC5-CF86-4711-98F1-5E38AB79918A}" type="slidenum">
              <a:rPr lang="en-GB" smtClean="0"/>
              <a:t>1</a:t>
            </a:fld>
            <a:endParaRPr lang="en-GB" dirty="0"/>
          </a:p>
        </p:txBody>
      </p:sp>
    </p:spTree>
    <p:extLst>
      <p:ext uri="{BB962C8B-B14F-4D97-AF65-F5344CB8AC3E}">
        <p14:creationId xmlns:p14="http://schemas.microsoft.com/office/powerpoint/2010/main" val="39297084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defRPr/>
            </a:pPr>
            <a:r>
              <a:rPr lang="en-US" sz="1200" dirty="0">
                <a:latin typeface="Twinkl Cursive Looped Thin" panose="02000000000000000000" pitchFamily="2" charset="77"/>
                <a:ea typeface="ＭＳ Ｐゴシック" charset="0"/>
              </a:rPr>
              <a:t>Here at St Mary’s, </a:t>
            </a:r>
            <a:r>
              <a:rPr lang="en-GB" sz="1200" dirty="0">
                <a:latin typeface="Twinkl Cursive Looped Thin" panose="02000000000000000000" pitchFamily="2" charset="77"/>
                <a:ea typeface="ＭＳ Ｐゴシック" charset="0"/>
              </a:rPr>
              <a:t>we are committed to ensuring that children are able to recognise the importance of maths in the wider world and that they are also able to use their mathematical skills and knowledge confidently in their lives in a range of different contexts. We want all children to enjoy mathematics and to experience success in the subject, with the ability to reason mathematically.</a:t>
            </a:r>
          </a:p>
          <a:p>
            <a:pPr marL="342900" indent="-342900">
              <a:buFont typeface="Arial" panose="020B0604020202020204" pitchFamily="34" charset="0"/>
              <a:buChar char="•"/>
              <a:defRPr/>
            </a:pPr>
            <a:endParaRPr lang="en-GB" sz="1200" dirty="0">
              <a:latin typeface="Twinkl Cursive Looped Thin" panose="02000000000000000000" pitchFamily="2" charset="77"/>
              <a:ea typeface="ＭＳ Ｐゴシック" charset="0"/>
            </a:endParaRPr>
          </a:p>
          <a:p>
            <a:pPr marL="342900" indent="-342900">
              <a:buFont typeface="Arial" panose="020B0604020202020204" pitchFamily="34" charset="0"/>
              <a:buChar char="•"/>
              <a:defRPr/>
            </a:pPr>
            <a:r>
              <a:rPr lang="en-GB" sz="1200" dirty="0">
                <a:latin typeface="Twinkl Cursive Looped Thin" panose="02000000000000000000" pitchFamily="2" charset="77"/>
                <a:ea typeface="ＭＳ Ｐゴシック" charset="0"/>
              </a:rPr>
              <a:t>We do this through the White Rose Mathematics Scheme. For each year group, the scheme of learning includes an overview of the maths that your child should be learning at any point in the year. Each year is split into three terms (Autumn, Spring and Summer), and each term comprises individual blocks of learning about a particular topic.</a:t>
            </a:r>
            <a:endParaRPr lang="en-US" sz="1400" dirty="0">
              <a:latin typeface="Twinkl Cursive Looped Thin" panose="02000000000000000000" pitchFamily="2" charset="77"/>
              <a:ea typeface="ＭＳ Ｐゴシック" charset="0"/>
            </a:endParaRPr>
          </a:p>
          <a:p>
            <a:endParaRPr lang="en-GB" dirty="0"/>
          </a:p>
        </p:txBody>
      </p:sp>
      <p:sp>
        <p:nvSpPr>
          <p:cNvPr id="4" name="Slide Number Placeholder 3"/>
          <p:cNvSpPr>
            <a:spLocks noGrp="1"/>
          </p:cNvSpPr>
          <p:nvPr>
            <p:ph type="sldNum" sz="quarter" idx="5"/>
          </p:nvPr>
        </p:nvSpPr>
        <p:spPr/>
        <p:txBody>
          <a:bodyPr/>
          <a:lstStyle/>
          <a:p>
            <a:fld id="{FADA5CC5-CF86-4711-98F1-5E38AB79918A}" type="slidenum">
              <a:rPr lang="en-GB" smtClean="0"/>
              <a:t>18</a:t>
            </a:fld>
            <a:endParaRPr lang="en-GB"/>
          </a:p>
        </p:txBody>
      </p:sp>
    </p:spTree>
    <p:extLst>
      <p:ext uri="{BB962C8B-B14F-4D97-AF65-F5344CB8AC3E}">
        <p14:creationId xmlns:p14="http://schemas.microsoft.com/office/powerpoint/2010/main" val="1342371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CAFE3F6-1AE1-47CF-B3B3-B5DFC722B70D}" type="datetimeFigureOut">
              <a:rPr lang="en-GB" smtClean="0"/>
              <a:pPr/>
              <a:t>15/09/2025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36663C0-381B-4911-85AE-49AF91F073D5}" type="slidenum">
              <a:rPr lang="en-GB" smtClean="0"/>
              <a:pPr/>
              <a:t>‹#›</a:t>
            </a:fld>
            <a:endParaRPr lang="en-GB" dirty="0"/>
          </a:p>
        </p:txBody>
      </p:sp>
    </p:spTree>
    <p:extLst>
      <p:ext uri="{BB962C8B-B14F-4D97-AF65-F5344CB8AC3E}">
        <p14:creationId xmlns:p14="http://schemas.microsoft.com/office/powerpoint/2010/main" val="23291337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AFE3F6-1AE1-47CF-B3B3-B5DFC722B70D}" type="datetimeFigureOut">
              <a:rPr lang="en-GB" smtClean="0"/>
              <a:pPr/>
              <a:t>15/09/2025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36663C0-381B-4911-85AE-49AF91F073D5}" type="slidenum">
              <a:rPr lang="en-GB" smtClean="0"/>
              <a:pPr/>
              <a:t>‹#›</a:t>
            </a:fld>
            <a:endParaRPr lang="en-GB" dirty="0"/>
          </a:p>
        </p:txBody>
      </p:sp>
    </p:spTree>
    <p:extLst>
      <p:ext uri="{BB962C8B-B14F-4D97-AF65-F5344CB8AC3E}">
        <p14:creationId xmlns:p14="http://schemas.microsoft.com/office/powerpoint/2010/main" val="3006222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CAFE3F6-1AE1-47CF-B3B3-B5DFC722B70D}" type="datetimeFigureOut">
              <a:rPr lang="en-GB" smtClean="0"/>
              <a:pPr/>
              <a:t>15/09/2025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36663C0-381B-4911-85AE-49AF91F073D5}" type="slidenum">
              <a:rPr lang="en-GB" smtClean="0"/>
              <a:pPr/>
              <a:t>‹#›</a:t>
            </a:fld>
            <a:endParaRPr lang="en-GB" dirty="0"/>
          </a:p>
        </p:txBody>
      </p:sp>
    </p:spTree>
    <p:extLst>
      <p:ext uri="{BB962C8B-B14F-4D97-AF65-F5344CB8AC3E}">
        <p14:creationId xmlns:p14="http://schemas.microsoft.com/office/powerpoint/2010/main" val="19787967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CAFE3F6-1AE1-47CF-B3B3-B5DFC722B70D}" type="datetimeFigureOut">
              <a:rPr lang="en-GB" smtClean="0"/>
              <a:pPr/>
              <a:t>15/09/2025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36663C0-381B-4911-85AE-49AF91F073D5}" type="slidenum">
              <a:rPr lang="en-GB" smtClean="0"/>
              <a:pPr/>
              <a:t>‹#›</a:t>
            </a:fld>
            <a:endParaRPr lang="en-GB" dirty="0"/>
          </a:p>
        </p:txBody>
      </p:sp>
    </p:spTree>
    <p:extLst>
      <p:ext uri="{BB962C8B-B14F-4D97-AF65-F5344CB8AC3E}">
        <p14:creationId xmlns:p14="http://schemas.microsoft.com/office/powerpoint/2010/main" val="3565321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CAFE3F6-1AE1-47CF-B3B3-B5DFC722B70D}" type="datetimeFigureOut">
              <a:rPr lang="en-GB" smtClean="0"/>
              <a:pPr/>
              <a:t>15/09/2025</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36663C0-381B-4911-85AE-49AF91F073D5}" type="slidenum">
              <a:rPr lang="en-GB" smtClean="0"/>
              <a:pPr/>
              <a:t>‹#›</a:t>
            </a:fld>
            <a:endParaRPr lang="en-GB" dirty="0"/>
          </a:p>
        </p:txBody>
      </p:sp>
    </p:spTree>
    <p:extLst>
      <p:ext uri="{BB962C8B-B14F-4D97-AF65-F5344CB8AC3E}">
        <p14:creationId xmlns:p14="http://schemas.microsoft.com/office/powerpoint/2010/main" val="1261355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CAFE3F6-1AE1-47CF-B3B3-B5DFC722B70D}" type="datetimeFigureOut">
              <a:rPr lang="en-GB" smtClean="0"/>
              <a:pPr/>
              <a:t>15/09/2025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36663C0-381B-4911-85AE-49AF91F073D5}" type="slidenum">
              <a:rPr lang="en-GB" smtClean="0"/>
              <a:pPr/>
              <a:t>‹#›</a:t>
            </a:fld>
            <a:endParaRPr lang="en-GB" dirty="0"/>
          </a:p>
        </p:txBody>
      </p:sp>
    </p:spTree>
    <p:extLst>
      <p:ext uri="{BB962C8B-B14F-4D97-AF65-F5344CB8AC3E}">
        <p14:creationId xmlns:p14="http://schemas.microsoft.com/office/powerpoint/2010/main" val="42206390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AFE3F6-1AE1-47CF-B3B3-B5DFC722B70D}" type="datetimeFigureOut">
              <a:rPr lang="en-GB" smtClean="0"/>
              <a:pPr/>
              <a:t>15/09/2025</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36663C0-381B-4911-85AE-49AF91F073D5}" type="slidenum">
              <a:rPr lang="en-GB" smtClean="0"/>
              <a:pPr/>
              <a:t>‹#›</a:t>
            </a:fld>
            <a:endParaRPr lang="en-GB" dirty="0"/>
          </a:p>
        </p:txBody>
      </p:sp>
    </p:spTree>
    <p:extLst>
      <p:ext uri="{BB962C8B-B14F-4D97-AF65-F5344CB8AC3E}">
        <p14:creationId xmlns:p14="http://schemas.microsoft.com/office/powerpoint/2010/main" val="737793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CAFE3F6-1AE1-47CF-B3B3-B5DFC722B70D}" type="datetimeFigureOut">
              <a:rPr lang="en-GB" smtClean="0"/>
              <a:pPr/>
              <a:t>15/09/2025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36663C0-381B-4911-85AE-49AF91F073D5}" type="slidenum">
              <a:rPr lang="en-GB" smtClean="0"/>
              <a:pPr/>
              <a:t>‹#›</a:t>
            </a:fld>
            <a:endParaRPr lang="en-GB" dirty="0"/>
          </a:p>
        </p:txBody>
      </p:sp>
    </p:spTree>
    <p:extLst>
      <p:ext uri="{BB962C8B-B14F-4D97-AF65-F5344CB8AC3E}">
        <p14:creationId xmlns:p14="http://schemas.microsoft.com/office/powerpoint/2010/main" val="3647578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CAFE3F6-1AE1-47CF-B3B3-B5DFC722B70D}" type="datetimeFigureOut">
              <a:rPr lang="en-GB" smtClean="0"/>
              <a:pPr/>
              <a:t>15/09/2025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36663C0-381B-4911-85AE-49AF91F073D5}" type="slidenum">
              <a:rPr lang="en-GB" smtClean="0"/>
              <a:pPr/>
              <a:t>‹#›</a:t>
            </a:fld>
            <a:endParaRPr lang="en-GB" dirty="0"/>
          </a:p>
        </p:txBody>
      </p:sp>
    </p:spTree>
    <p:extLst>
      <p:ext uri="{BB962C8B-B14F-4D97-AF65-F5344CB8AC3E}">
        <p14:creationId xmlns:p14="http://schemas.microsoft.com/office/powerpoint/2010/main" val="1258935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CAFE3F6-1AE1-47CF-B3B3-B5DFC722B70D}" type="datetimeFigureOut">
              <a:rPr lang="en-GB" smtClean="0"/>
              <a:pPr/>
              <a:t>15/09/2025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36663C0-381B-4911-85AE-49AF91F073D5}" type="slidenum">
              <a:rPr lang="en-GB" smtClean="0"/>
              <a:pPr/>
              <a:t>‹#›</a:t>
            </a:fld>
            <a:endParaRPr lang="en-GB" dirty="0"/>
          </a:p>
        </p:txBody>
      </p:sp>
    </p:spTree>
    <p:extLst>
      <p:ext uri="{BB962C8B-B14F-4D97-AF65-F5344CB8AC3E}">
        <p14:creationId xmlns:p14="http://schemas.microsoft.com/office/powerpoint/2010/main" val="1964725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CAFE3F6-1AE1-47CF-B3B3-B5DFC722B70D}" type="datetimeFigureOut">
              <a:rPr lang="en-GB" smtClean="0"/>
              <a:pPr/>
              <a:t>15/09/2025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36663C0-381B-4911-85AE-49AF91F073D5}" type="slidenum">
              <a:rPr lang="en-GB" smtClean="0"/>
              <a:pPr/>
              <a:t>‹#›</a:t>
            </a:fld>
            <a:endParaRPr lang="en-GB"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786136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8CAFE3F6-1AE1-47CF-B3B3-B5DFC722B70D}" type="datetimeFigureOut">
              <a:rPr lang="en-GB" smtClean="0"/>
              <a:pPr/>
              <a:t>15/09/2025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36663C0-381B-4911-85AE-49AF91F073D5}" type="slidenum">
              <a:rPr lang="en-GB" smtClean="0"/>
              <a:pPr/>
              <a:t>‹#›</a:t>
            </a:fld>
            <a:endParaRPr lang="en-GB" dirty="0"/>
          </a:p>
        </p:txBody>
      </p:sp>
    </p:spTree>
    <p:extLst>
      <p:ext uri="{BB962C8B-B14F-4D97-AF65-F5344CB8AC3E}">
        <p14:creationId xmlns:p14="http://schemas.microsoft.com/office/powerpoint/2010/main" val="5265134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8CAFE3F6-1AE1-47CF-B3B3-B5DFC722B70D}" type="datetimeFigureOut">
              <a:rPr lang="en-GB" smtClean="0"/>
              <a:pPr/>
              <a:t>15/09/2025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36663C0-381B-4911-85AE-49AF91F073D5}" type="slidenum">
              <a:rPr lang="en-GB" smtClean="0"/>
              <a:pPr/>
              <a:t>‹#›</a:t>
            </a:fld>
            <a:endParaRPr lang="en-GB"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3904735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8CAFE3F6-1AE1-47CF-B3B3-B5DFC722B70D}" type="datetimeFigureOut">
              <a:rPr lang="en-GB" smtClean="0"/>
              <a:pPr/>
              <a:t>15/09/2025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36663C0-381B-4911-85AE-49AF91F073D5}" type="slidenum">
              <a:rPr lang="en-GB" smtClean="0"/>
              <a:pPr/>
              <a:t>‹#›</a:t>
            </a:fld>
            <a:endParaRPr lang="en-GB" dirty="0"/>
          </a:p>
        </p:txBody>
      </p:sp>
    </p:spTree>
    <p:extLst>
      <p:ext uri="{BB962C8B-B14F-4D97-AF65-F5344CB8AC3E}">
        <p14:creationId xmlns:p14="http://schemas.microsoft.com/office/powerpoint/2010/main" val="4756552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AFE3F6-1AE1-47CF-B3B3-B5DFC722B70D}" type="datetimeFigureOut">
              <a:rPr lang="en-GB" smtClean="0"/>
              <a:pPr/>
              <a:t>15/09/2025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36663C0-381B-4911-85AE-49AF91F073D5}" type="slidenum">
              <a:rPr lang="en-GB" smtClean="0"/>
              <a:pPr/>
              <a:t>‹#›</a:t>
            </a:fld>
            <a:endParaRPr lang="en-GB" dirty="0"/>
          </a:p>
        </p:txBody>
      </p:sp>
    </p:spTree>
    <p:extLst>
      <p:ext uri="{BB962C8B-B14F-4D97-AF65-F5344CB8AC3E}">
        <p14:creationId xmlns:p14="http://schemas.microsoft.com/office/powerpoint/2010/main" val="42927531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AFE3F6-1AE1-47CF-B3B3-B5DFC722B70D}" type="datetimeFigureOut">
              <a:rPr lang="en-GB" smtClean="0"/>
              <a:pPr/>
              <a:t>15/09/2025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36663C0-381B-4911-85AE-49AF91F073D5}" type="slidenum">
              <a:rPr lang="en-GB" smtClean="0"/>
              <a:pPr/>
              <a:t>‹#›</a:t>
            </a:fld>
            <a:endParaRPr lang="en-GB" dirty="0"/>
          </a:p>
        </p:txBody>
      </p:sp>
    </p:spTree>
    <p:extLst>
      <p:ext uri="{BB962C8B-B14F-4D97-AF65-F5344CB8AC3E}">
        <p14:creationId xmlns:p14="http://schemas.microsoft.com/office/powerpoint/2010/main" val="2104295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8CAFE3F6-1AE1-47CF-B3B3-B5DFC722B70D}" type="datetimeFigureOut">
              <a:rPr lang="en-GB" smtClean="0"/>
              <a:pPr/>
              <a:t>15/09/2025</a:t>
            </a:fld>
            <a:endParaRPr lang="en-GB"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36663C0-381B-4911-85AE-49AF91F073D5}" type="slidenum">
              <a:rPr lang="en-GB" smtClean="0"/>
              <a:pPr/>
              <a:t>‹#›</a:t>
            </a:fld>
            <a:endParaRPr lang="en-GB" dirty="0"/>
          </a:p>
        </p:txBody>
      </p:sp>
    </p:spTree>
    <p:extLst>
      <p:ext uri="{BB962C8B-B14F-4D97-AF65-F5344CB8AC3E}">
        <p14:creationId xmlns:p14="http://schemas.microsoft.com/office/powerpoint/2010/main" val="34155424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11.png"/><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17.JPG"/><Relationship Id="rId4" Type="http://schemas.openxmlformats.org/officeDocument/2006/relationships/image" Target="../media/image16.JP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mailto:classenquiries@stmarys.hounslow.sch.uk"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359696" y="6232522"/>
            <a:ext cx="6400800" cy="576064"/>
          </a:xfrm>
        </p:spPr>
        <p:txBody>
          <a:bodyPr>
            <a:normAutofit/>
          </a:bodyPr>
          <a:lstStyle/>
          <a:p>
            <a:pPr algn="ctr"/>
            <a:r>
              <a:rPr lang="en-GB" sz="2400" b="1" i="1" dirty="0">
                <a:solidFill>
                  <a:srgbClr val="006600"/>
                </a:solidFill>
                <a:latin typeface="Twinkl Cursive Looped Thin" panose="02000000000000000000" pitchFamily="2" charset="77"/>
              </a:rPr>
              <a:t>“Living and learning, inspired by our faith”</a:t>
            </a:r>
          </a:p>
        </p:txBody>
      </p:sp>
      <p:sp>
        <p:nvSpPr>
          <p:cNvPr id="4" name="TextBox 3"/>
          <p:cNvSpPr txBox="1"/>
          <p:nvPr/>
        </p:nvSpPr>
        <p:spPr>
          <a:xfrm>
            <a:off x="2351584" y="337446"/>
            <a:ext cx="8712968" cy="193899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GB" sz="4000" b="1" dirty="0">
                <a:solidFill>
                  <a:srgbClr val="006600"/>
                </a:solidFill>
                <a:latin typeface="Twinkl Cursive Looped Thin" panose="02000000000000000000" pitchFamily="2" charset="77"/>
              </a:rPr>
              <a:t>Welcome to Year 5 with:</a:t>
            </a:r>
          </a:p>
          <a:p>
            <a:pPr algn="ctr"/>
            <a:r>
              <a:rPr lang="en-GB" sz="4000" b="1" dirty="0">
                <a:solidFill>
                  <a:srgbClr val="006600"/>
                </a:solidFill>
                <a:latin typeface="Twinkl Cursive Looped Thin" panose="02000000000000000000" pitchFamily="2" charset="77"/>
              </a:rPr>
              <a:t>Teacher: Miss Scannell</a:t>
            </a:r>
          </a:p>
          <a:p>
            <a:pPr algn="ctr"/>
            <a:r>
              <a:rPr lang="en-GB" sz="4000" b="1" dirty="0">
                <a:solidFill>
                  <a:srgbClr val="006600"/>
                </a:solidFill>
                <a:latin typeface="Twinkl Cursive Looped Thin" panose="02000000000000000000" pitchFamily="2" charset="77"/>
              </a:rPr>
              <a:t>TA: Ms Mclaughlin</a:t>
            </a:r>
          </a:p>
        </p:txBody>
      </p:sp>
      <p:pic>
        <p:nvPicPr>
          <p:cNvPr id="2" name="Picture 1"/>
          <p:cNvPicPr>
            <a:picLocks noChangeAspect="1"/>
          </p:cNvPicPr>
          <p:nvPr/>
        </p:nvPicPr>
        <p:blipFill>
          <a:blip r:embed="rId3"/>
          <a:stretch>
            <a:fillRect/>
          </a:stretch>
        </p:blipFill>
        <p:spPr>
          <a:xfrm>
            <a:off x="4947196" y="2574922"/>
            <a:ext cx="3225800" cy="3657600"/>
          </a:xfrm>
          <a:prstGeom prst="rect">
            <a:avLst/>
          </a:prstGeom>
        </p:spPr>
      </p:pic>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B96FC1A-D8D6-D38C-CFD4-A81F83811399}"/>
              </a:ext>
            </a:extLst>
          </p:cNvPr>
          <p:cNvSpPr>
            <a:spLocks noGrp="1"/>
          </p:cNvSpPr>
          <p:nvPr>
            <p:ph type="ctrTitle"/>
          </p:nvPr>
        </p:nvSpPr>
        <p:spPr>
          <a:xfrm>
            <a:off x="2589213" y="1700808"/>
            <a:ext cx="8915399" cy="2262781"/>
          </a:xfrm>
        </p:spPr>
        <p:txBody>
          <a:bodyPr/>
          <a:lstStyle/>
          <a:p>
            <a:r>
              <a:rPr lang="en-GB" dirty="0">
                <a:latin typeface="Twinkl Cursive Looped Thin" panose="02000000000000000000" pitchFamily="2" charset="77"/>
              </a:rPr>
              <a:t>General</a:t>
            </a:r>
          </a:p>
        </p:txBody>
      </p:sp>
      <p:sp>
        <p:nvSpPr>
          <p:cNvPr id="5" name="Subtitle 4">
            <a:extLst>
              <a:ext uri="{FF2B5EF4-FFF2-40B4-BE49-F238E27FC236}">
                <a16:creationId xmlns:a16="http://schemas.microsoft.com/office/drawing/2014/main" id="{7D7D0EC2-7ED1-3CC7-4C9B-2684FE50715C}"/>
              </a:ext>
            </a:extLst>
          </p:cNvPr>
          <p:cNvSpPr>
            <a:spLocks noGrp="1"/>
          </p:cNvSpPr>
          <p:nvPr>
            <p:ph type="subTitle" idx="1"/>
          </p:nvPr>
        </p:nvSpPr>
        <p:spPr>
          <a:xfrm>
            <a:off x="2589213" y="4043376"/>
            <a:ext cx="8915399" cy="2262781"/>
          </a:xfrm>
        </p:spPr>
        <p:txBody>
          <a:bodyPr>
            <a:normAutofit/>
          </a:bodyPr>
          <a:lstStyle/>
          <a:p>
            <a:r>
              <a:rPr lang="en-GB" sz="2800" dirty="0">
                <a:latin typeface="Twinkl Cursive Looped Thin" panose="02000000000000000000" pitchFamily="2" charset="77"/>
              </a:rPr>
              <a:t>-    School and PE uniform</a:t>
            </a:r>
          </a:p>
          <a:p>
            <a:r>
              <a:rPr lang="en-GB" sz="2800" dirty="0">
                <a:latin typeface="Twinkl Cursive Looped Thin" panose="02000000000000000000" pitchFamily="2" charset="77"/>
              </a:rPr>
              <a:t>-    PE</a:t>
            </a:r>
          </a:p>
          <a:p>
            <a:pPr marL="285750" indent="-285750">
              <a:buFontTx/>
              <a:buChar char="-"/>
            </a:pPr>
            <a:r>
              <a:rPr lang="en-GB" sz="2800" dirty="0">
                <a:latin typeface="Twinkl Cursive Looped Thin" panose="02000000000000000000" pitchFamily="2" charset="77"/>
              </a:rPr>
              <a:t>Break time and after school snacks</a:t>
            </a:r>
          </a:p>
          <a:p>
            <a:pPr marL="285750" indent="-285750">
              <a:buFontTx/>
              <a:buChar char="-"/>
            </a:pPr>
            <a:r>
              <a:rPr lang="en-GB" sz="2800" dirty="0">
                <a:latin typeface="Twinkl Cursive Looped Thin" panose="02000000000000000000" pitchFamily="2" charset="77"/>
              </a:rPr>
              <a:t>Homework</a:t>
            </a:r>
          </a:p>
        </p:txBody>
      </p:sp>
    </p:spTree>
    <p:extLst>
      <p:ext uri="{BB962C8B-B14F-4D97-AF65-F5344CB8AC3E}">
        <p14:creationId xmlns:p14="http://schemas.microsoft.com/office/powerpoint/2010/main" val="15962917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19336" y="123776"/>
            <a:ext cx="1872208" cy="2122819"/>
          </a:xfrm>
          <a:prstGeom prst="rect">
            <a:avLst/>
          </a:prstGeom>
        </p:spPr>
      </p:pic>
      <p:sp>
        <p:nvSpPr>
          <p:cNvPr id="8" name="TextBox 7"/>
          <p:cNvSpPr txBox="1"/>
          <p:nvPr/>
        </p:nvSpPr>
        <p:spPr>
          <a:xfrm>
            <a:off x="1775520" y="116632"/>
            <a:ext cx="10416480" cy="2123658"/>
          </a:xfrm>
          <a:prstGeom prst="rect">
            <a:avLst/>
          </a:prstGeom>
          <a:noFill/>
        </p:spPr>
        <p:txBody>
          <a:bodyPr wrap="square" rtlCol="0">
            <a:spAutoFit/>
          </a:bodyPr>
          <a:lstStyle/>
          <a:p>
            <a:pPr algn="ctr"/>
            <a:r>
              <a:rPr lang="en-US" sz="3000" b="1" u="sng" dirty="0">
                <a:latin typeface="Twinkl Cursive Looped Thin" panose="02000000000000000000" pitchFamily="2" charset="77"/>
              </a:rPr>
              <a:t>School and PE uniform</a:t>
            </a:r>
          </a:p>
          <a:p>
            <a:pPr algn="ctr"/>
            <a:r>
              <a:rPr lang="en-US" sz="3000" dirty="0">
                <a:latin typeface="Twinkl Cursive Looped Thin" panose="02000000000000000000" pitchFamily="2" charset="77"/>
              </a:rPr>
              <a:t>Please ensure that your child is wearing correct school uniform</a:t>
            </a:r>
          </a:p>
          <a:p>
            <a:pPr algn="ctr"/>
            <a:r>
              <a:rPr lang="en-GB" altLang="en-US" sz="2800" dirty="0">
                <a:latin typeface="Twinkl Cursive Looped Thin" panose="02000000000000000000" pitchFamily="2" charset="77"/>
              </a:rPr>
              <a:t>All clothing and bags should be labelled with your child’s name.</a:t>
            </a:r>
          </a:p>
          <a:p>
            <a:pPr algn="ctr"/>
            <a:endParaRPr lang="en-US" sz="3000" dirty="0">
              <a:latin typeface="Twinkl Cursive Looped Thin" panose="02000000000000000000" pitchFamily="2" charset="77"/>
            </a:endParaRPr>
          </a:p>
          <a:p>
            <a:pPr>
              <a:defRPr/>
            </a:pPr>
            <a:endParaRPr lang="en-US" sz="1400" b="1" dirty="0">
              <a:latin typeface="Kinetic Letters" panose="00000500000000000000" pitchFamily="50" charset="0"/>
            </a:endParaRPr>
          </a:p>
        </p:txBody>
      </p:sp>
      <p:pic>
        <p:nvPicPr>
          <p:cNvPr id="2" name="Picture 1" descr="A screenshot of a computer&#10;&#10;Description automatically generated">
            <a:extLst>
              <a:ext uri="{FF2B5EF4-FFF2-40B4-BE49-F238E27FC236}">
                <a16:creationId xmlns:a16="http://schemas.microsoft.com/office/drawing/2014/main" id="{073BB586-D7A4-A746-46A7-28FC79DFB6D5}"/>
              </a:ext>
            </a:extLst>
          </p:cNvPr>
          <p:cNvPicPr>
            <a:picLocks noChangeAspect="1"/>
          </p:cNvPicPr>
          <p:nvPr/>
        </p:nvPicPr>
        <p:blipFill rotWithShape="1">
          <a:blip r:embed="rId3">
            <a:extLst>
              <a:ext uri="{28A0092B-C50C-407E-A947-70E740481C1C}">
                <a14:useLocalDpi xmlns:a14="http://schemas.microsoft.com/office/drawing/2010/main" val="0"/>
              </a:ext>
            </a:extLst>
          </a:blip>
          <a:srcRect l="8515" t="15742" r="25706" b="16071"/>
          <a:stretch/>
        </p:blipFill>
        <p:spPr>
          <a:xfrm>
            <a:off x="2279576" y="1700807"/>
            <a:ext cx="8784976" cy="5171115"/>
          </a:xfrm>
          <a:prstGeom prst="rect">
            <a:avLst/>
          </a:prstGeom>
        </p:spPr>
      </p:pic>
    </p:spTree>
    <p:extLst>
      <p:ext uri="{BB962C8B-B14F-4D97-AF65-F5344CB8AC3E}">
        <p14:creationId xmlns:p14="http://schemas.microsoft.com/office/powerpoint/2010/main" val="3783521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79376" y="260648"/>
            <a:ext cx="1872208" cy="2122819"/>
          </a:xfrm>
          <a:prstGeom prst="rect">
            <a:avLst/>
          </a:prstGeom>
        </p:spPr>
      </p:pic>
      <p:sp>
        <p:nvSpPr>
          <p:cNvPr id="8" name="TextBox 7"/>
          <p:cNvSpPr txBox="1"/>
          <p:nvPr/>
        </p:nvSpPr>
        <p:spPr>
          <a:xfrm>
            <a:off x="2783632" y="116632"/>
            <a:ext cx="8928992" cy="5693866"/>
          </a:xfrm>
          <a:prstGeom prst="rect">
            <a:avLst/>
          </a:prstGeom>
          <a:noFill/>
        </p:spPr>
        <p:txBody>
          <a:bodyPr wrap="square" rtlCol="0">
            <a:spAutoFit/>
          </a:bodyPr>
          <a:lstStyle/>
          <a:p>
            <a:pPr algn="ctr"/>
            <a:r>
              <a:rPr lang="en-US" sz="2800" b="1" u="sng" dirty="0">
                <a:latin typeface="Twinkl Cursive Looped Thin" panose="02000000000000000000" pitchFamily="2" charset="77"/>
              </a:rPr>
              <a:t>PE in Year 5:</a:t>
            </a:r>
          </a:p>
          <a:p>
            <a:endParaRPr lang="en-US" sz="2800" dirty="0">
              <a:latin typeface="Twinkl Cursive Looped Thin" panose="02000000000000000000" pitchFamily="2" charset="77"/>
            </a:endParaRPr>
          </a:p>
          <a:p>
            <a:pPr marL="457200" indent="-457200">
              <a:buFont typeface="Arial" panose="020B0604020202020204" pitchFamily="34" charset="0"/>
              <a:buChar char="•"/>
              <a:defRPr/>
            </a:pPr>
            <a:r>
              <a:rPr lang="en-GB" altLang="en-US" sz="2800" dirty="0">
                <a:latin typeface="Twinkl Cursive Looped Thin" panose="02000000000000000000" pitchFamily="2" charset="77"/>
              </a:rPr>
              <a:t>P.E. will be on a Tuesday and Thursday for this term. This may change termly or occasionally, but we will always let the children be mad aware of any changes and we will put a note up on class dojo too!</a:t>
            </a:r>
          </a:p>
          <a:p>
            <a:pPr marL="171450" indent="-171450">
              <a:buFont typeface="Arial" panose="020B0604020202020204" pitchFamily="34" charset="0"/>
              <a:buChar char="•"/>
              <a:defRPr/>
            </a:pPr>
            <a:endParaRPr lang="en-GB" altLang="en-US" sz="2800" dirty="0">
              <a:latin typeface="Twinkl Cursive Looped Thin" panose="02000000000000000000" pitchFamily="2" charset="77"/>
            </a:endParaRPr>
          </a:p>
          <a:p>
            <a:pPr marL="457200" indent="-457200">
              <a:buFont typeface="Arial" panose="020B0604020202020204" pitchFamily="34" charset="0"/>
              <a:buChar char="•"/>
              <a:defRPr/>
            </a:pPr>
            <a:r>
              <a:rPr lang="en-GB" altLang="en-US" sz="2800" dirty="0">
                <a:latin typeface="Twinkl Cursive Looped Thin" panose="02000000000000000000" pitchFamily="2" charset="77"/>
              </a:rPr>
              <a:t>The children are required to wear their P.E. kits for the whole day when taking part in P.E. </a:t>
            </a:r>
          </a:p>
          <a:p>
            <a:pPr>
              <a:defRPr/>
            </a:pPr>
            <a:endParaRPr lang="en-GB" altLang="en-US" sz="2800" dirty="0">
              <a:latin typeface="Twinkl Cursive Looped Thin" panose="02000000000000000000" pitchFamily="2" charset="77"/>
            </a:endParaRPr>
          </a:p>
          <a:p>
            <a:pPr marL="457200" indent="-457200">
              <a:buFont typeface="Arial" panose="020B0604020202020204" pitchFamily="34" charset="0"/>
              <a:buChar char="•"/>
              <a:defRPr/>
            </a:pPr>
            <a:r>
              <a:rPr lang="en-GB" sz="2800" dirty="0">
                <a:latin typeface="Twinkl Cursive Looped Thin" panose="02000000000000000000" pitchFamily="2" charset="77"/>
              </a:rPr>
              <a:t>If your child is in a club before or after school, and PE is not happening, then they must be in school uniform during the school day.</a:t>
            </a:r>
            <a:endParaRPr lang="en-US" sz="2800" dirty="0">
              <a:latin typeface="Twinkl Cursive Looped Thin" panose="02000000000000000000" pitchFamily="2" charset="77"/>
            </a:endParaRPr>
          </a:p>
        </p:txBody>
      </p:sp>
    </p:spTree>
    <p:extLst>
      <p:ext uri="{BB962C8B-B14F-4D97-AF65-F5344CB8AC3E}">
        <p14:creationId xmlns:p14="http://schemas.microsoft.com/office/powerpoint/2010/main" val="1355944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79376" y="260648"/>
            <a:ext cx="1872208" cy="2122819"/>
          </a:xfrm>
          <a:prstGeom prst="rect">
            <a:avLst/>
          </a:prstGeom>
        </p:spPr>
      </p:pic>
      <p:sp>
        <p:nvSpPr>
          <p:cNvPr id="8" name="TextBox 7"/>
          <p:cNvSpPr txBox="1"/>
          <p:nvPr/>
        </p:nvSpPr>
        <p:spPr>
          <a:xfrm>
            <a:off x="2783632" y="188640"/>
            <a:ext cx="8928992" cy="6186309"/>
          </a:xfrm>
          <a:prstGeom prst="rect">
            <a:avLst/>
          </a:prstGeom>
          <a:noFill/>
        </p:spPr>
        <p:txBody>
          <a:bodyPr wrap="square" rtlCol="0">
            <a:spAutoFit/>
          </a:bodyPr>
          <a:lstStyle/>
          <a:p>
            <a:pPr algn="ctr"/>
            <a:r>
              <a:rPr lang="en-US" sz="3600" b="1" u="sng" dirty="0">
                <a:latin typeface="Twinkl Cursive Looped Thin" panose="02000000000000000000" pitchFamily="2" charset="77"/>
              </a:rPr>
              <a:t>Snacks and drinks for break time and after school (clubs)</a:t>
            </a:r>
          </a:p>
          <a:p>
            <a:endParaRPr lang="en-US" sz="3600" dirty="0">
              <a:latin typeface="Twinkl Cursive Looped Thin" panose="02000000000000000000" pitchFamily="2" charset="77"/>
            </a:endParaRPr>
          </a:p>
          <a:p>
            <a:pPr marL="685800" indent="-685800">
              <a:buFont typeface="Arial" panose="020B0604020202020204" pitchFamily="34" charset="0"/>
              <a:buChar char="•"/>
            </a:pPr>
            <a:r>
              <a:rPr lang="en-GB" sz="3600" b="0" i="0" u="none" strike="noStrike" dirty="0">
                <a:solidFill>
                  <a:srgbClr val="040C28"/>
                </a:solidFill>
                <a:effectLst/>
                <a:latin typeface="Twinkl Cursive Looped Thin" panose="02000000000000000000" pitchFamily="2" charset="77"/>
              </a:rPr>
              <a:t>Help your child get their five a day by including some </a:t>
            </a:r>
            <a:r>
              <a:rPr lang="en-GB" sz="3600" b="1" i="0" u="none" strike="noStrike" dirty="0">
                <a:solidFill>
                  <a:srgbClr val="040C28"/>
                </a:solidFill>
                <a:effectLst/>
                <a:latin typeface="Twinkl Cursive Looped Thin" panose="02000000000000000000" pitchFamily="2" charset="77"/>
              </a:rPr>
              <a:t>fruit</a:t>
            </a:r>
            <a:r>
              <a:rPr lang="en-GB" sz="3600" b="0" i="0" u="none" strike="noStrike" dirty="0">
                <a:solidFill>
                  <a:srgbClr val="040C28"/>
                </a:solidFill>
                <a:effectLst/>
                <a:latin typeface="Twinkl Cursive Looped Thin" panose="02000000000000000000" pitchFamily="2" charset="77"/>
              </a:rPr>
              <a:t> or </a:t>
            </a:r>
            <a:r>
              <a:rPr lang="en-GB" sz="3600" b="1" i="0" u="none" strike="noStrike" dirty="0">
                <a:solidFill>
                  <a:srgbClr val="040C28"/>
                </a:solidFill>
                <a:effectLst/>
                <a:latin typeface="Twinkl Cursive Looped Thin" panose="02000000000000000000" pitchFamily="2" charset="77"/>
              </a:rPr>
              <a:t>vegetables</a:t>
            </a:r>
            <a:r>
              <a:rPr lang="en-GB" sz="3600" b="0" i="0" u="none" strike="noStrike" dirty="0">
                <a:solidFill>
                  <a:srgbClr val="040C28"/>
                </a:solidFill>
                <a:effectLst/>
                <a:latin typeface="Twinkl Cursive Looped Thin" panose="02000000000000000000" pitchFamily="2" charset="77"/>
              </a:rPr>
              <a:t> as a snack for their morning break</a:t>
            </a:r>
            <a:r>
              <a:rPr lang="en-GB" sz="3600" b="0" i="0" u="none" strike="noStrike" dirty="0">
                <a:solidFill>
                  <a:srgbClr val="202124"/>
                </a:solidFill>
                <a:effectLst/>
                <a:latin typeface="Twinkl Cursive Looped Thin" panose="02000000000000000000" pitchFamily="2" charset="77"/>
              </a:rPr>
              <a:t>. </a:t>
            </a:r>
          </a:p>
          <a:p>
            <a:pPr marL="685800" indent="-685800">
              <a:buFont typeface="Arial" panose="020B0604020202020204" pitchFamily="34" charset="0"/>
              <a:buChar char="•"/>
            </a:pPr>
            <a:endParaRPr lang="en-GB" sz="3600" b="0" i="0" u="none" strike="noStrike" dirty="0">
              <a:solidFill>
                <a:srgbClr val="202124"/>
              </a:solidFill>
              <a:effectLst/>
              <a:latin typeface="Twinkl Cursive Looped Thin" panose="02000000000000000000" pitchFamily="2" charset="77"/>
            </a:endParaRPr>
          </a:p>
          <a:p>
            <a:pPr marL="685800" indent="-685800">
              <a:buFont typeface="Arial" panose="020B0604020202020204" pitchFamily="34" charset="0"/>
              <a:buChar char="•"/>
            </a:pPr>
            <a:r>
              <a:rPr lang="en-GB" sz="3600" b="0" i="0" u="none" strike="noStrike" dirty="0">
                <a:solidFill>
                  <a:srgbClr val="202124"/>
                </a:solidFill>
                <a:effectLst/>
                <a:latin typeface="Twinkl Cursive Looped Thin" panose="02000000000000000000" pitchFamily="2" charset="77"/>
              </a:rPr>
              <a:t>Alternatives are allowed such as fruit yoyo bars.</a:t>
            </a:r>
          </a:p>
          <a:p>
            <a:pPr marL="685800" indent="-685800">
              <a:buFont typeface="Arial" panose="020B0604020202020204" pitchFamily="34" charset="0"/>
              <a:buChar char="•"/>
            </a:pPr>
            <a:endParaRPr lang="en-GB" sz="3600" b="0" i="0" u="none" strike="noStrike" dirty="0">
              <a:solidFill>
                <a:srgbClr val="202124"/>
              </a:solidFill>
              <a:effectLst/>
              <a:latin typeface="Twinkl Cursive Looped Thin" panose="02000000000000000000" pitchFamily="2" charset="77"/>
            </a:endParaRPr>
          </a:p>
          <a:p>
            <a:pPr marL="685800" indent="-685800">
              <a:buFont typeface="Arial" panose="020B0604020202020204" pitchFamily="34" charset="0"/>
              <a:buChar char="•"/>
            </a:pPr>
            <a:r>
              <a:rPr lang="en-US" sz="3600" dirty="0">
                <a:latin typeface="Twinkl Cursive Looped Thin" panose="02000000000000000000" pitchFamily="2" charset="77"/>
              </a:rPr>
              <a:t>Only water is allowed during class time.</a:t>
            </a:r>
          </a:p>
        </p:txBody>
      </p:sp>
    </p:spTree>
    <p:extLst>
      <p:ext uri="{BB962C8B-B14F-4D97-AF65-F5344CB8AC3E}">
        <p14:creationId xmlns:p14="http://schemas.microsoft.com/office/powerpoint/2010/main" val="2906724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61593" y="240024"/>
            <a:ext cx="1872208" cy="2122819"/>
          </a:xfrm>
          <a:prstGeom prst="rect">
            <a:avLst/>
          </a:prstGeom>
        </p:spPr>
      </p:pic>
      <p:sp>
        <p:nvSpPr>
          <p:cNvPr id="8" name="TextBox 7"/>
          <p:cNvSpPr txBox="1"/>
          <p:nvPr/>
        </p:nvSpPr>
        <p:spPr>
          <a:xfrm>
            <a:off x="1919536" y="-29998"/>
            <a:ext cx="10272464" cy="6647974"/>
          </a:xfrm>
          <a:prstGeom prst="rect">
            <a:avLst/>
          </a:prstGeom>
          <a:noFill/>
        </p:spPr>
        <p:txBody>
          <a:bodyPr wrap="square" rtlCol="0">
            <a:spAutoFit/>
          </a:bodyPr>
          <a:lstStyle/>
          <a:p>
            <a:pPr algn="ctr"/>
            <a:r>
              <a:rPr lang="en-US" sz="3600" b="1" u="sng" dirty="0">
                <a:latin typeface="Twinkl Cursive Looped Thin" panose="02000000000000000000" pitchFamily="2" charset="77"/>
              </a:rPr>
              <a:t>Homework</a:t>
            </a:r>
          </a:p>
          <a:p>
            <a:endParaRPr lang="en-US" sz="1600" dirty="0">
              <a:latin typeface="Twinkl Cursive Looped Thin" panose="02000000000000000000" pitchFamily="2" charset="77"/>
            </a:endParaRPr>
          </a:p>
          <a:p>
            <a:r>
              <a:rPr lang="en-US" sz="2400" dirty="0">
                <a:latin typeface="Twinkl Cursive Looped Thin" panose="02000000000000000000" pitchFamily="2" charset="77"/>
              </a:rPr>
              <a:t>Homework will all be handed out on Thursday and placed on the homework page on the website.</a:t>
            </a:r>
          </a:p>
          <a:p>
            <a:endParaRPr lang="en-US" sz="2400" dirty="0">
              <a:latin typeface="Twinkl Cursive Looped Thin" panose="02000000000000000000" pitchFamily="2" charset="77"/>
            </a:endParaRPr>
          </a:p>
          <a:p>
            <a:r>
              <a:rPr lang="en-US" sz="2400" dirty="0">
                <a:latin typeface="Twinkl Cursive Looped Thin" panose="02000000000000000000" pitchFamily="2" charset="77"/>
              </a:rPr>
              <a:t>If you need a paper copy, please write in your child’s diary in advance so it can be printed at school. Thank you.</a:t>
            </a:r>
          </a:p>
          <a:p>
            <a:endParaRPr lang="en-US" sz="700" dirty="0">
              <a:latin typeface="Twinkl Cursive Looped Thin" panose="02000000000000000000" pitchFamily="2" charset="77"/>
            </a:endParaRPr>
          </a:p>
          <a:p>
            <a:r>
              <a:rPr lang="en-US" sz="2400" dirty="0">
                <a:latin typeface="Twinkl Cursive Looped Thin" panose="02000000000000000000" pitchFamily="2" charset="77"/>
              </a:rPr>
              <a:t>The homework is due on the following days, and it’s important it’s handed in on time to ensure I have had time to look at it and give feedback if needed. If homework is handed in late, I can’t promise I’ll always have time to check it.</a:t>
            </a:r>
          </a:p>
          <a:p>
            <a:endParaRPr lang="en-US" sz="700" dirty="0">
              <a:latin typeface="Twinkl Cursive Looped Thin" panose="02000000000000000000" pitchFamily="2" charset="77"/>
            </a:endParaRPr>
          </a:p>
          <a:p>
            <a:r>
              <a:rPr lang="en-US" sz="2400" dirty="0">
                <a:latin typeface="Twinkl Cursive Looped Thin" panose="02000000000000000000" pitchFamily="2" charset="77"/>
              </a:rPr>
              <a:t>English – Monday</a:t>
            </a:r>
          </a:p>
          <a:p>
            <a:r>
              <a:rPr lang="en-US" sz="2400" dirty="0">
                <a:latin typeface="Twinkl Cursive Looped Thin" panose="02000000000000000000" pitchFamily="2" charset="77"/>
              </a:rPr>
              <a:t>Mental Arithmetic test – Tuesday</a:t>
            </a:r>
          </a:p>
          <a:p>
            <a:r>
              <a:rPr lang="en-US" sz="2400" dirty="0">
                <a:latin typeface="Twinkl Cursive Looped Thin" panose="02000000000000000000" pitchFamily="2" charset="77"/>
              </a:rPr>
              <a:t>Maths – Wednesday</a:t>
            </a:r>
          </a:p>
          <a:p>
            <a:r>
              <a:rPr lang="en-US" sz="2400" dirty="0">
                <a:latin typeface="Twinkl Cursive Looped Thin" panose="02000000000000000000" pitchFamily="2" charset="77"/>
              </a:rPr>
              <a:t>Spelling test – Thursday</a:t>
            </a:r>
          </a:p>
          <a:p>
            <a:endParaRPr lang="en-US" sz="2400" dirty="0">
              <a:latin typeface="Twinkl Cursive Looped Thin" panose="02000000000000000000" pitchFamily="2" charset="77"/>
            </a:endParaRPr>
          </a:p>
          <a:p>
            <a:r>
              <a:rPr lang="en-US" sz="2400" dirty="0">
                <a:latin typeface="Twinkl Cursive Looped Thin" panose="02000000000000000000" pitchFamily="2" charset="77"/>
              </a:rPr>
              <a:t>For any tests, I encourage children to write down their scores to share with you how they do.</a:t>
            </a:r>
          </a:p>
        </p:txBody>
      </p:sp>
    </p:spTree>
    <p:extLst>
      <p:ext uri="{BB962C8B-B14F-4D97-AF65-F5344CB8AC3E}">
        <p14:creationId xmlns:p14="http://schemas.microsoft.com/office/powerpoint/2010/main" val="9191087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47D278-72F3-3768-4966-7BDA90DA79D9}"/>
              </a:ext>
            </a:extLst>
          </p:cNvPr>
          <p:cNvSpPr>
            <a:spLocks noGrp="1"/>
          </p:cNvSpPr>
          <p:nvPr>
            <p:ph type="ctrTitle"/>
          </p:nvPr>
        </p:nvSpPr>
        <p:spPr/>
        <p:txBody>
          <a:bodyPr/>
          <a:lstStyle/>
          <a:p>
            <a:r>
              <a:rPr lang="en-GB" dirty="0">
                <a:latin typeface="Twinkl Cursive Looped Thin" panose="02000000000000000000" pitchFamily="2" charset="77"/>
              </a:rPr>
              <a:t>Timetable</a:t>
            </a:r>
          </a:p>
        </p:txBody>
      </p:sp>
      <p:sp>
        <p:nvSpPr>
          <p:cNvPr id="5" name="Subtitle 4">
            <a:extLst>
              <a:ext uri="{FF2B5EF4-FFF2-40B4-BE49-F238E27FC236}">
                <a16:creationId xmlns:a16="http://schemas.microsoft.com/office/drawing/2014/main" id="{A634CA84-3C6A-1106-B3FB-182CEE2BBC9A}"/>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41725695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35634" y="0"/>
            <a:ext cx="11521006" cy="707886"/>
          </a:xfrm>
          <a:prstGeom prst="rect">
            <a:avLst/>
          </a:prstGeom>
          <a:noFill/>
        </p:spPr>
        <p:txBody>
          <a:bodyPr wrap="square" rtlCol="0">
            <a:spAutoFit/>
          </a:bodyPr>
          <a:lstStyle/>
          <a:p>
            <a:pPr algn="ctr"/>
            <a:r>
              <a:rPr lang="en-US" sz="4000" b="1" u="sng" dirty="0">
                <a:latin typeface="Twinkl Cursive Looped Thin" panose="02000000000000000000" pitchFamily="2" charset="77"/>
              </a:rPr>
              <a:t>Example of our Y5 timetable – subject to change</a:t>
            </a:r>
          </a:p>
        </p:txBody>
      </p:sp>
      <p:pic>
        <p:nvPicPr>
          <p:cNvPr id="7" name="Picture 6" descr="A screenshot of a computer&#10;&#10;Description automatically generated">
            <a:extLst>
              <a:ext uri="{FF2B5EF4-FFF2-40B4-BE49-F238E27FC236}">
                <a16:creationId xmlns:a16="http://schemas.microsoft.com/office/drawing/2014/main" id="{428F8C80-1A0B-DAA2-F620-9147F096EE87}"/>
              </a:ext>
            </a:extLst>
          </p:cNvPr>
          <p:cNvPicPr>
            <a:picLocks noChangeAspect="1"/>
          </p:cNvPicPr>
          <p:nvPr/>
        </p:nvPicPr>
        <p:blipFill rotWithShape="1">
          <a:blip r:embed="rId2">
            <a:extLst>
              <a:ext uri="{28A0092B-C50C-407E-A947-70E740481C1C}">
                <a14:useLocalDpi xmlns:a14="http://schemas.microsoft.com/office/drawing/2010/main" val="0"/>
              </a:ext>
            </a:extLst>
          </a:blip>
          <a:srcRect l="14824" t="27600" r="15515" b="11624"/>
          <a:stretch/>
        </p:blipFill>
        <p:spPr>
          <a:xfrm>
            <a:off x="695537" y="738718"/>
            <a:ext cx="10800926" cy="5889466"/>
          </a:xfrm>
          <a:prstGeom prst="rect">
            <a:avLst/>
          </a:prstGeom>
        </p:spPr>
      </p:pic>
    </p:spTree>
    <p:extLst>
      <p:ext uri="{BB962C8B-B14F-4D97-AF65-F5344CB8AC3E}">
        <p14:creationId xmlns:p14="http://schemas.microsoft.com/office/powerpoint/2010/main" val="568834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D99620D-03B8-EBEC-EAD6-E8AE6B520B01}"/>
              </a:ext>
            </a:extLst>
          </p:cNvPr>
          <p:cNvSpPr>
            <a:spLocks noGrp="1"/>
          </p:cNvSpPr>
          <p:nvPr>
            <p:ph type="ctrTitle"/>
          </p:nvPr>
        </p:nvSpPr>
        <p:spPr>
          <a:xfrm>
            <a:off x="2567608" y="548680"/>
            <a:ext cx="8915399" cy="2262781"/>
          </a:xfrm>
        </p:spPr>
        <p:txBody>
          <a:bodyPr/>
          <a:lstStyle/>
          <a:p>
            <a:r>
              <a:rPr lang="en-GB" dirty="0">
                <a:latin typeface="Twinkl Cursive Looped Thin" panose="02000000000000000000" pitchFamily="2" charset="77"/>
              </a:rPr>
              <a:t>Our Curriculum</a:t>
            </a:r>
          </a:p>
        </p:txBody>
      </p:sp>
      <p:sp>
        <p:nvSpPr>
          <p:cNvPr id="5" name="Subtitle 4">
            <a:extLst>
              <a:ext uri="{FF2B5EF4-FFF2-40B4-BE49-F238E27FC236}">
                <a16:creationId xmlns:a16="http://schemas.microsoft.com/office/drawing/2014/main" id="{8BC77FDF-3D98-2AD8-2762-4DA26D644932}"/>
              </a:ext>
            </a:extLst>
          </p:cNvPr>
          <p:cNvSpPr>
            <a:spLocks noGrp="1"/>
          </p:cNvSpPr>
          <p:nvPr>
            <p:ph type="subTitle" idx="1"/>
          </p:nvPr>
        </p:nvSpPr>
        <p:spPr>
          <a:xfrm>
            <a:off x="2567608" y="2923798"/>
            <a:ext cx="8915399" cy="3934202"/>
          </a:xfrm>
        </p:spPr>
        <p:txBody>
          <a:bodyPr>
            <a:normAutofit/>
          </a:bodyPr>
          <a:lstStyle/>
          <a:p>
            <a:pPr marL="285750" indent="-285750">
              <a:buFontTx/>
              <a:buChar char="-"/>
            </a:pPr>
            <a:r>
              <a:rPr lang="en-GB" dirty="0">
                <a:latin typeface="Twinkl Cursive Looped Thin" panose="02000000000000000000" pitchFamily="2" charset="77"/>
              </a:rPr>
              <a:t>Year 5 curriculum map</a:t>
            </a:r>
          </a:p>
          <a:p>
            <a:pPr marL="285750" indent="-285750">
              <a:buFontTx/>
              <a:buChar char="-"/>
            </a:pPr>
            <a:r>
              <a:rPr lang="en-GB" dirty="0">
                <a:latin typeface="Twinkl Cursive Looped Thin" panose="02000000000000000000" pitchFamily="2" charset="77"/>
              </a:rPr>
              <a:t>Trips</a:t>
            </a:r>
          </a:p>
          <a:p>
            <a:pPr marL="285750" indent="-285750">
              <a:buFontTx/>
              <a:buChar char="-"/>
            </a:pPr>
            <a:r>
              <a:rPr lang="en-GB" dirty="0">
                <a:latin typeface="Twinkl Cursive Looped Thin" panose="02000000000000000000" pitchFamily="2" charset="77"/>
              </a:rPr>
              <a:t>English: Reading focus</a:t>
            </a:r>
          </a:p>
          <a:p>
            <a:pPr marL="285750" indent="-285750">
              <a:buFontTx/>
              <a:buChar char="-"/>
            </a:pPr>
            <a:r>
              <a:rPr lang="en-GB" dirty="0">
                <a:latin typeface="Twinkl Cursive Looped Thin" panose="02000000000000000000" pitchFamily="2" charset="77"/>
              </a:rPr>
              <a:t>Library</a:t>
            </a:r>
          </a:p>
          <a:p>
            <a:pPr marL="285750" indent="-285750">
              <a:buFontTx/>
              <a:buChar char="-"/>
            </a:pPr>
            <a:r>
              <a:rPr lang="en-GB" dirty="0">
                <a:latin typeface="Twinkl Cursive Looped Thin" panose="02000000000000000000" pitchFamily="2" charset="77"/>
              </a:rPr>
              <a:t>English: Handwriting</a:t>
            </a:r>
          </a:p>
          <a:p>
            <a:pPr marL="285750" indent="-285750">
              <a:buFontTx/>
              <a:buChar char="-"/>
            </a:pPr>
            <a:r>
              <a:rPr lang="en-GB" dirty="0">
                <a:latin typeface="Twinkl Cursive Looped Thin" panose="02000000000000000000" pitchFamily="2" charset="77"/>
              </a:rPr>
              <a:t>Maths: Fluency focus</a:t>
            </a:r>
          </a:p>
          <a:p>
            <a:pPr marL="285750" indent="-285750">
              <a:buFontTx/>
              <a:buChar char="-"/>
            </a:pPr>
            <a:r>
              <a:rPr lang="en-GB" dirty="0">
                <a:latin typeface="Twinkl Cursive Looped Thin" panose="02000000000000000000" pitchFamily="2" charset="77"/>
              </a:rPr>
              <a:t>RSE</a:t>
            </a:r>
          </a:p>
          <a:p>
            <a:pPr marL="285750" indent="-285750">
              <a:buFontTx/>
              <a:buChar char="-"/>
            </a:pPr>
            <a:r>
              <a:rPr lang="en-GB" dirty="0">
                <a:latin typeface="Twinkl Cursive Looped Thin" panose="02000000000000000000" pitchFamily="2" charset="77"/>
              </a:rPr>
              <a:t>Other subject areas. Information regarding these subject areas can be found on the curriculum newsletters.</a:t>
            </a:r>
          </a:p>
        </p:txBody>
      </p:sp>
    </p:spTree>
    <p:extLst>
      <p:ext uri="{BB962C8B-B14F-4D97-AF65-F5344CB8AC3E}">
        <p14:creationId xmlns:p14="http://schemas.microsoft.com/office/powerpoint/2010/main" val="41728468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8BE4D-07E4-104F-3849-FB1851D3148B}"/>
              </a:ext>
            </a:extLst>
          </p:cNvPr>
          <p:cNvSpPr>
            <a:spLocks noGrp="1"/>
          </p:cNvSpPr>
          <p:nvPr>
            <p:ph type="title"/>
          </p:nvPr>
        </p:nvSpPr>
        <p:spPr>
          <a:xfrm>
            <a:off x="2704420" y="56113"/>
            <a:ext cx="8911687" cy="1280890"/>
          </a:xfrm>
        </p:spPr>
        <p:txBody>
          <a:bodyPr/>
          <a:lstStyle/>
          <a:p>
            <a:r>
              <a:rPr lang="en-GB" b="1" dirty="0">
                <a:latin typeface="Twinkl Cursive Looped Thin" panose="02000000000000000000" pitchFamily="2" charset="77"/>
              </a:rPr>
              <a:t>Overview of our learning in Year 5</a:t>
            </a:r>
          </a:p>
        </p:txBody>
      </p:sp>
      <p:pic>
        <p:nvPicPr>
          <p:cNvPr id="7" name="Content Placeholder 6" descr="A screenshot of a calendar&#10;&#10;Description automatically generated">
            <a:extLst>
              <a:ext uri="{FF2B5EF4-FFF2-40B4-BE49-F238E27FC236}">
                <a16:creationId xmlns:a16="http://schemas.microsoft.com/office/drawing/2014/main" id="{B3F0E668-539B-F042-8CAC-8A3A222D3256}"/>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5682" t="22850" r="6172" b="4727"/>
          <a:stretch/>
        </p:blipFill>
        <p:spPr>
          <a:xfrm>
            <a:off x="191344" y="696557"/>
            <a:ext cx="11889328" cy="6105329"/>
          </a:xfrm>
        </p:spPr>
      </p:pic>
      <p:sp>
        <p:nvSpPr>
          <p:cNvPr id="5" name="TextBox 4">
            <a:extLst>
              <a:ext uri="{FF2B5EF4-FFF2-40B4-BE49-F238E27FC236}">
                <a16:creationId xmlns:a16="http://schemas.microsoft.com/office/drawing/2014/main" id="{C97EB7E9-D201-5E79-3172-10094014D886}"/>
              </a:ext>
            </a:extLst>
          </p:cNvPr>
          <p:cNvSpPr txBox="1"/>
          <p:nvPr/>
        </p:nvSpPr>
        <p:spPr>
          <a:xfrm>
            <a:off x="407368" y="1337003"/>
            <a:ext cx="1933930" cy="307777"/>
          </a:xfrm>
          <a:prstGeom prst="rect">
            <a:avLst/>
          </a:prstGeom>
          <a:solidFill>
            <a:schemeClr val="bg1"/>
          </a:solidFill>
        </p:spPr>
        <p:txBody>
          <a:bodyPr wrap="square" rtlCol="0">
            <a:spAutoFit/>
          </a:bodyPr>
          <a:lstStyle/>
          <a:p>
            <a:pPr algn="ctr"/>
            <a:r>
              <a:rPr lang="en-GB" sz="1400" b="1" dirty="0">
                <a:latin typeface="Twinkl Cursive Looped Thin" panose="02000000000000000000" pitchFamily="2" charset="77"/>
              </a:rPr>
              <a:t>School trips:</a:t>
            </a:r>
          </a:p>
        </p:txBody>
      </p:sp>
    </p:spTree>
    <p:extLst>
      <p:ext uri="{BB962C8B-B14F-4D97-AF65-F5344CB8AC3E}">
        <p14:creationId xmlns:p14="http://schemas.microsoft.com/office/powerpoint/2010/main" val="5260652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BBE0B-B88E-07C6-DE97-5DE247C56264}"/>
              </a:ext>
            </a:extLst>
          </p:cNvPr>
          <p:cNvSpPr>
            <a:spLocks noGrp="1"/>
          </p:cNvSpPr>
          <p:nvPr>
            <p:ph type="title"/>
          </p:nvPr>
        </p:nvSpPr>
        <p:spPr/>
        <p:txBody>
          <a:bodyPr/>
          <a:lstStyle/>
          <a:p>
            <a:endParaRPr lang="en-GB"/>
          </a:p>
        </p:txBody>
      </p:sp>
      <p:pic>
        <p:nvPicPr>
          <p:cNvPr id="8" name="Content Placeholder 7" descr="A screenshot of a computer&#10;&#10;Description automatically generated">
            <a:extLst>
              <a:ext uri="{FF2B5EF4-FFF2-40B4-BE49-F238E27FC236}">
                <a16:creationId xmlns:a16="http://schemas.microsoft.com/office/drawing/2014/main" id="{CA179E2E-A8C7-6A79-02C5-E5A5997A951D}"/>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7593" t="22850" r="15702" b="12350"/>
          <a:stretch/>
        </p:blipFill>
        <p:spPr>
          <a:xfrm>
            <a:off x="407368" y="41144"/>
            <a:ext cx="11227766" cy="6816856"/>
          </a:xfrm>
        </p:spPr>
      </p:pic>
    </p:spTree>
    <p:extLst>
      <p:ext uri="{BB962C8B-B14F-4D97-AF65-F5344CB8AC3E}">
        <p14:creationId xmlns:p14="http://schemas.microsoft.com/office/powerpoint/2010/main" val="14121154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8866E-3FBC-62B8-B793-EC2DF149937E}"/>
              </a:ext>
            </a:extLst>
          </p:cNvPr>
          <p:cNvSpPr>
            <a:spLocks noGrp="1"/>
          </p:cNvSpPr>
          <p:nvPr>
            <p:ph type="title"/>
          </p:nvPr>
        </p:nvSpPr>
        <p:spPr/>
        <p:txBody>
          <a:bodyPr/>
          <a:lstStyle/>
          <a:p>
            <a:endParaRPr lang="en-GB"/>
          </a:p>
        </p:txBody>
      </p:sp>
      <p:pic>
        <p:nvPicPr>
          <p:cNvPr id="7" name="Content Placeholder 6" descr="A screenshot of a computer&#10;&#10;Description automatically generated">
            <a:extLst>
              <a:ext uri="{FF2B5EF4-FFF2-40B4-BE49-F238E27FC236}">
                <a16:creationId xmlns:a16="http://schemas.microsoft.com/office/drawing/2014/main" id="{FF4E3C0C-3ACB-08D2-8EE0-DCA394C4002A}"/>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4294" t="20965" r="11854" b="10425"/>
          <a:stretch/>
        </p:blipFill>
        <p:spPr>
          <a:xfrm>
            <a:off x="1469063" y="-99392"/>
            <a:ext cx="9253873" cy="5373217"/>
          </a:xfrm>
        </p:spPr>
      </p:pic>
      <p:pic>
        <p:nvPicPr>
          <p:cNvPr id="9" name="Picture 8" descr="A screenshot of a computer&#10;&#10;Description automatically generated">
            <a:extLst>
              <a:ext uri="{FF2B5EF4-FFF2-40B4-BE49-F238E27FC236}">
                <a16:creationId xmlns:a16="http://schemas.microsoft.com/office/drawing/2014/main" id="{9DC7C1F1-AA9B-803D-0A5D-E89C5A61DB00}"/>
              </a:ext>
            </a:extLst>
          </p:cNvPr>
          <p:cNvPicPr>
            <a:picLocks noChangeAspect="1"/>
          </p:cNvPicPr>
          <p:nvPr/>
        </p:nvPicPr>
        <p:blipFill rotWithShape="1">
          <a:blip r:embed="rId3">
            <a:extLst>
              <a:ext uri="{28A0092B-C50C-407E-A947-70E740481C1C}">
                <a14:useLocalDpi xmlns:a14="http://schemas.microsoft.com/office/drawing/2010/main" val="0"/>
              </a:ext>
            </a:extLst>
          </a:blip>
          <a:srcRect l="15000" t="66141" r="11809" b="11624"/>
          <a:stretch/>
        </p:blipFill>
        <p:spPr>
          <a:xfrm>
            <a:off x="1469063" y="5286075"/>
            <a:ext cx="9253873" cy="1757064"/>
          </a:xfrm>
          <a:prstGeom prst="rect">
            <a:avLst/>
          </a:prstGeom>
        </p:spPr>
      </p:pic>
      <p:pic>
        <p:nvPicPr>
          <p:cNvPr id="3" name="Picture 2">
            <a:extLst>
              <a:ext uri="{FF2B5EF4-FFF2-40B4-BE49-F238E27FC236}">
                <a16:creationId xmlns:a16="http://schemas.microsoft.com/office/drawing/2014/main" id="{E2F08EC9-0AB2-3B45-1496-7FDCEC76D8D6}"/>
              </a:ext>
            </a:extLst>
          </p:cNvPr>
          <p:cNvPicPr>
            <a:picLocks noChangeAspect="1"/>
          </p:cNvPicPr>
          <p:nvPr/>
        </p:nvPicPr>
        <p:blipFill>
          <a:blip r:embed="rId4"/>
          <a:stretch>
            <a:fillRect/>
          </a:stretch>
        </p:blipFill>
        <p:spPr>
          <a:xfrm>
            <a:off x="336483" y="260648"/>
            <a:ext cx="1129674" cy="1280890"/>
          </a:xfrm>
          <a:prstGeom prst="rect">
            <a:avLst/>
          </a:prstGeom>
        </p:spPr>
      </p:pic>
    </p:spTree>
    <p:extLst>
      <p:ext uri="{BB962C8B-B14F-4D97-AF65-F5344CB8AC3E}">
        <p14:creationId xmlns:p14="http://schemas.microsoft.com/office/powerpoint/2010/main" val="36136783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59947-4AC0-A119-7A47-8D5DF1532F0D}"/>
              </a:ext>
            </a:extLst>
          </p:cNvPr>
          <p:cNvSpPr>
            <a:spLocks noGrp="1"/>
          </p:cNvSpPr>
          <p:nvPr>
            <p:ph type="title"/>
          </p:nvPr>
        </p:nvSpPr>
        <p:spPr>
          <a:xfrm>
            <a:off x="2279576" y="331531"/>
            <a:ext cx="8911687" cy="1280890"/>
          </a:xfrm>
        </p:spPr>
        <p:txBody>
          <a:bodyPr/>
          <a:lstStyle/>
          <a:p>
            <a:r>
              <a:rPr lang="en-GB" b="1" dirty="0">
                <a:latin typeface="Twinkl Cursive Looped Thin" panose="02000000000000000000" pitchFamily="2" charset="77"/>
              </a:rPr>
              <a:t>Trips</a:t>
            </a:r>
          </a:p>
        </p:txBody>
      </p:sp>
      <p:pic>
        <p:nvPicPr>
          <p:cNvPr id="1026" name="Picture 2" descr="The Travelling Crib - Wintershall">
            <a:extLst>
              <a:ext uri="{FF2B5EF4-FFF2-40B4-BE49-F238E27FC236}">
                <a16:creationId xmlns:a16="http://schemas.microsoft.com/office/drawing/2014/main" id="{4EDE3A70-D7B2-DCA5-F907-61608F8901C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3650" b="6951"/>
          <a:stretch/>
        </p:blipFill>
        <p:spPr bwMode="auto">
          <a:xfrm>
            <a:off x="4804155" y="1097131"/>
            <a:ext cx="6893751" cy="144718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he Railway Children – Theatre at the Tabard">
            <a:extLst>
              <a:ext uri="{FF2B5EF4-FFF2-40B4-BE49-F238E27FC236}">
                <a16:creationId xmlns:a16="http://schemas.microsoft.com/office/drawing/2014/main" id="{BA0C4938-6AF8-E342-3440-AB15AA268F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1464" y="3429000"/>
            <a:ext cx="1507719" cy="21188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abard Theatre - Wikipedia">
            <a:extLst>
              <a:ext uri="{FF2B5EF4-FFF2-40B4-BE49-F238E27FC236}">
                <a16:creationId xmlns:a16="http://schemas.microsoft.com/office/drawing/2014/main" id="{D3BF858F-2E89-5006-3717-8B208EF3E9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9183" y="3429000"/>
            <a:ext cx="3245470" cy="211885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160FF1A-9C80-A531-53CE-84C55184135F}"/>
              </a:ext>
            </a:extLst>
          </p:cNvPr>
          <p:cNvSpPr txBox="1"/>
          <p:nvPr/>
        </p:nvSpPr>
        <p:spPr>
          <a:xfrm>
            <a:off x="4805234" y="670878"/>
            <a:ext cx="6907876" cy="369332"/>
          </a:xfrm>
          <a:prstGeom prst="rect">
            <a:avLst/>
          </a:prstGeom>
          <a:noFill/>
        </p:spPr>
        <p:txBody>
          <a:bodyPr wrap="square">
            <a:spAutoFit/>
          </a:bodyPr>
          <a:lstStyle/>
          <a:p>
            <a:r>
              <a:rPr lang="en-GB" dirty="0" err="1"/>
              <a:t>Wintershall</a:t>
            </a:r>
            <a:r>
              <a:rPr lang="en-GB" dirty="0"/>
              <a:t> – Travelling Crib – Lambeth Palace – 11.11.25</a:t>
            </a:r>
          </a:p>
        </p:txBody>
      </p:sp>
      <p:sp>
        <p:nvSpPr>
          <p:cNvPr id="7" name="TextBox 6">
            <a:extLst>
              <a:ext uri="{FF2B5EF4-FFF2-40B4-BE49-F238E27FC236}">
                <a16:creationId xmlns:a16="http://schemas.microsoft.com/office/drawing/2014/main" id="{7822A074-EF96-3B2F-01DA-C4644AF2C964}"/>
              </a:ext>
            </a:extLst>
          </p:cNvPr>
          <p:cNvSpPr txBox="1"/>
          <p:nvPr/>
        </p:nvSpPr>
        <p:spPr>
          <a:xfrm>
            <a:off x="1093716" y="2940588"/>
            <a:ext cx="6101254" cy="369332"/>
          </a:xfrm>
          <a:prstGeom prst="rect">
            <a:avLst/>
          </a:prstGeom>
          <a:noFill/>
        </p:spPr>
        <p:txBody>
          <a:bodyPr wrap="square">
            <a:spAutoFit/>
          </a:bodyPr>
          <a:lstStyle/>
          <a:p>
            <a:r>
              <a:rPr lang="en-GB" dirty="0"/>
              <a:t>The Railway Children – Tabard Theatre – 17.12.25</a:t>
            </a:r>
          </a:p>
        </p:txBody>
      </p:sp>
      <p:pic>
        <p:nvPicPr>
          <p:cNvPr id="1032" name="Picture 8" descr="PGL Liddington - Five (and six) go on an adventure! | Sherfield School">
            <a:extLst>
              <a:ext uri="{FF2B5EF4-FFF2-40B4-BE49-F238E27FC236}">
                <a16:creationId xmlns:a16="http://schemas.microsoft.com/office/drawing/2014/main" id="{E1E85207-FD68-6C6F-3F2C-3AD6BC777F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09820" y="4077072"/>
            <a:ext cx="2780928" cy="278092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0BAAEAD1-6A04-EDE3-8219-272AA1F22BA7}"/>
              </a:ext>
            </a:extLst>
          </p:cNvPr>
          <p:cNvSpPr txBox="1"/>
          <p:nvPr/>
        </p:nvSpPr>
        <p:spPr>
          <a:xfrm>
            <a:off x="7464152" y="3125254"/>
            <a:ext cx="4727848" cy="923330"/>
          </a:xfrm>
          <a:prstGeom prst="rect">
            <a:avLst/>
          </a:prstGeom>
          <a:noFill/>
        </p:spPr>
        <p:txBody>
          <a:bodyPr wrap="square">
            <a:spAutoFit/>
          </a:bodyPr>
          <a:lstStyle/>
          <a:p>
            <a:r>
              <a:rPr lang="en-GB" dirty="0"/>
              <a:t>Residential – PGL – Provisionally booked – 29.06.25 – This can only go ahead if we have the numbers. </a:t>
            </a:r>
          </a:p>
        </p:txBody>
      </p:sp>
      <p:pic>
        <p:nvPicPr>
          <p:cNvPr id="12" name="Picture 11">
            <a:extLst>
              <a:ext uri="{FF2B5EF4-FFF2-40B4-BE49-F238E27FC236}">
                <a16:creationId xmlns:a16="http://schemas.microsoft.com/office/drawing/2014/main" id="{C6D6C757-8964-A4AF-8094-754638D3D8BB}"/>
              </a:ext>
            </a:extLst>
          </p:cNvPr>
          <p:cNvPicPr>
            <a:picLocks noChangeAspect="1"/>
          </p:cNvPicPr>
          <p:nvPr/>
        </p:nvPicPr>
        <p:blipFill>
          <a:blip r:embed="rId6"/>
          <a:stretch>
            <a:fillRect/>
          </a:stretch>
        </p:blipFill>
        <p:spPr>
          <a:xfrm>
            <a:off x="335360" y="286905"/>
            <a:ext cx="1872208" cy="2122819"/>
          </a:xfrm>
          <a:prstGeom prst="rect">
            <a:avLst/>
          </a:prstGeom>
        </p:spPr>
      </p:pic>
    </p:spTree>
    <p:extLst>
      <p:ext uri="{BB962C8B-B14F-4D97-AF65-F5344CB8AC3E}">
        <p14:creationId xmlns:p14="http://schemas.microsoft.com/office/powerpoint/2010/main" val="4419418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5AA57-627A-4661-9BAD-F01C37D1DD5B}"/>
              </a:ext>
            </a:extLst>
          </p:cNvPr>
          <p:cNvSpPr>
            <a:spLocks noGrp="1"/>
          </p:cNvSpPr>
          <p:nvPr>
            <p:ph type="title"/>
          </p:nvPr>
        </p:nvSpPr>
        <p:spPr>
          <a:xfrm>
            <a:off x="2219649" y="306333"/>
            <a:ext cx="9863762" cy="1280890"/>
          </a:xfrm>
        </p:spPr>
        <p:txBody>
          <a:bodyPr>
            <a:noAutofit/>
          </a:bodyPr>
          <a:lstStyle/>
          <a:p>
            <a:pPr algn="ctr"/>
            <a:r>
              <a:rPr lang="en-US" b="1" u="sng" dirty="0">
                <a:latin typeface="Twinkl Cursive Looped Thin" panose="02000000000000000000" pitchFamily="2" charset="77"/>
              </a:rPr>
              <a:t>Reading is a big focus for us this school year</a:t>
            </a:r>
            <a:br>
              <a:rPr lang="en-US" b="1" u="sng" dirty="0">
                <a:latin typeface="Twinkl Cursive Looped Thin" panose="02000000000000000000" pitchFamily="2" charset="77"/>
              </a:rPr>
            </a:br>
            <a:r>
              <a:rPr lang="en-US" b="1" u="sng" dirty="0">
                <a:latin typeface="Twinkl Cursive Looped Thin" panose="02000000000000000000" pitchFamily="2" charset="77"/>
              </a:rPr>
              <a:t>KS2 Reading Workshops for parents</a:t>
            </a:r>
            <a:endParaRPr lang="en-GB" b="1" u="sng" dirty="0">
              <a:latin typeface="Twinkl Cursive Looped Thin" panose="02000000000000000000" pitchFamily="2" charset="77"/>
            </a:endParaRPr>
          </a:p>
        </p:txBody>
      </p:sp>
      <p:sp>
        <p:nvSpPr>
          <p:cNvPr id="3" name="Content Placeholder 2">
            <a:extLst>
              <a:ext uri="{FF2B5EF4-FFF2-40B4-BE49-F238E27FC236}">
                <a16:creationId xmlns:a16="http://schemas.microsoft.com/office/drawing/2014/main" id="{DD8EB9CB-E5CA-4124-BD45-31664FB47F9F}"/>
              </a:ext>
            </a:extLst>
          </p:cNvPr>
          <p:cNvSpPr>
            <a:spLocks noGrp="1"/>
          </p:cNvSpPr>
          <p:nvPr>
            <p:ph idx="1"/>
          </p:nvPr>
        </p:nvSpPr>
        <p:spPr>
          <a:xfrm>
            <a:off x="2063552" y="2133600"/>
            <a:ext cx="9441060" cy="3777622"/>
          </a:xfrm>
        </p:spPr>
        <p:txBody>
          <a:bodyPr>
            <a:noAutofit/>
          </a:bodyPr>
          <a:lstStyle/>
          <a:p>
            <a:pPr>
              <a:buFont typeface="Arial" panose="020B0604020202020204" pitchFamily="34" charset="0"/>
              <a:buChar char="•"/>
            </a:pPr>
            <a:r>
              <a:rPr lang="en-US" sz="2800" dirty="0">
                <a:solidFill>
                  <a:schemeClr val="tx1"/>
                </a:solidFill>
                <a:latin typeface="Twinkl Cursive Looped Thin" panose="02000000000000000000" pitchFamily="2" charset="77"/>
              </a:rPr>
              <a:t>Autumn Term – Date TBC</a:t>
            </a:r>
          </a:p>
          <a:p>
            <a:pPr>
              <a:buFont typeface="Wingdings" pitchFamily="2" charset="2"/>
              <a:buChar char="Ø"/>
            </a:pPr>
            <a:r>
              <a:rPr lang="en-US" sz="2800" dirty="0">
                <a:solidFill>
                  <a:schemeClr val="tx1"/>
                </a:solidFill>
                <a:latin typeface="Twinkl Cursive Looped Thin" panose="02000000000000000000" pitchFamily="2" charset="77"/>
              </a:rPr>
              <a:t>How we teach reading in school</a:t>
            </a:r>
          </a:p>
          <a:p>
            <a:pPr>
              <a:buFont typeface="Wingdings" pitchFamily="2" charset="2"/>
              <a:buChar char="Ø"/>
            </a:pPr>
            <a:r>
              <a:rPr lang="en-US" sz="2800" dirty="0">
                <a:solidFill>
                  <a:schemeClr val="tx1"/>
                </a:solidFill>
                <a:latin typeface="Twinkl Cursive Looped Thin" panose="02000000000000000000" pitchFamily="2" charset="77"/>
              </a:rPr>
              <a:t>How you can support your child at home to become a confident, fluent, independent reader</a:t>
            </a:r>
          </a:p>
          <a:p>
            <a:pPr>
              <a:buFont typeface="Wingdings" pitchFamily="2" charset="2"/>
              <a:buChar char="Ø"/>
            </a:pPr>
            <a:r>
              <a:rPr lang="en-US" sz="2800" dirty="0">
                <a:solidFill>
                  <a:schemeClr val="tx1"/>
                </a:solidFill>
                <a:latin typeface="Twinkl Cursive Looped Thin" panose="02000000000000000000" pitchFamily="2" charset="77"/>
              </a:rPr>
              <a:t>The skills they need to practice and develop for each book band</a:t>
            </a:r>
          </a:p>
          <a:p>
            <a:pPr>
              <a:buFont typeface="Wingdings" pitchFamily="2" charset="2"/>
              <a:buChar char="Ø"/>
            </a:pPr>
            <a:r>
              <a:rPr lang="en-US" sz="2800" dirty="0">
                <a:solidFill>
                  <a:schemeClr val="tx1"/>
                </a:solidFill>
                <a:latin typeface="Twinkl Cursive Looped Thin" panose="02000000000000000000" pitchFamily="2" charset="77"/>
              </a:rPr>
              <a:t>Reading with prosody, fluency, automacity</a:t>
            </a:r>
            <a:endParaRPr lang="en-GB" sz="2800" dirty="0">
              <a:solidFill>
                <a:schemeClr val="tx1"/>
              </a:solidFill>
              <a:latin typeface="Twinkl Cursive Looped Thin" panose="02000000000000000000" pitchFamily="2" charset="77"/>
            </a:endParaRPr>
          </a:p>
        </p:txBody>
      </p:sp>
      <p:pic>
        <p:nvPicPr>
          <p:cNvPr id="5" name="Picture 4">
            <a:extLst>
              <a:ext uri="{FF2B5EF4-FFF2-40B4-BE49-F238E27FC236}">
                <a16:creationId xmlns:a16="http://schemas.microsoft.com/office/drawing/2014/main" id="{44EFAA3C-F58F-4971-AC01-6D70B1182A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1424" y="476672"/>
            <a:ext cx="1021990" cy="1157610"/>
          </a:xfrm>
          <a:prstGeom prst="rect">
            <a:avLst/>
          </a:prstGeom>
        </p:spPr>
      </p:pic>
    </p:spTree>
    <p:extLst>
      <p:ext uri="{BB962C8B-B14F-4D97-AF65-F5344CB8AC3E}">
        <p14:creationId xmlns:p14="http://schemas.microsoft.com/office/powerpoint/2010/main" val="2975817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223B3-6A4D-4DDE-BA50-540894C8C27F}"/>
              </a:ext>
            </a:extLst>
          </p:cNvPr>
          <p:cNvSpPr>
            <a:spLocks noGrp="1"/>
          </p:cNvSpPr>
          <p:nvPr>
            <p:ph type="title"/>
          </p:nvPr>
        </p:nvSpPr>
        <p:spPr/>
        <p:txBody>
          <a:bodyPr/>
          <a:lstStyle/>
          <a:p>
            <a:r>
              <a:rPr lang="en-US" dirty="0">
                <a:latin typeface="Twinkl Cursive Looped Thin" panose="02000000000000000000" pitchFamily="2" charset="77"/>
              </a:rPr>
              <a:t> </a:t>
            </a:r>
            <a:r>
              <a:rPr lang="en-US" sz="4400" b="1" u="sng" dirty="0">
                <a:latin typeface="Twinkl Cursive Looped Thin" panose="02000000000000000000" pitchFamily="2" charset="77"/>
              </a:rPr>
              <a:t>Reading at home</a:t>
            </a:r>
            <a:endParaRPr lang="en-GB" sz="4400" b="1" u="sng" dirty="0">
              <a:latin typeface="Twinkl Cursive Looped Thin" panose="02000000000000000000" pitchFamily="2" charset="77"/>
            </a:endParaRPr>
          </a:p>
        </p:txBody>
      </p:sp>
      <p:sp>
        <p:nvSpPr>
          <p:cNvPr id="3" name="Content Placeholder 2">
            <a:extLst>
              <a:ext uri="{FF2B5EF4-FFF2-40B4-BE49-F238E27FC236}">
                <a16:creationId xmlns:a16="http://schemas.microsoft.com/office/drawing/2014/main" id="{A8E72896-755F-43EF-9F81-15B9FAB98860}"/>
              </a:ext>
            </a:extLst>
          </p:cNvPr>
          <p:cNvSpPr>
            <a:spLocks noGrp="1"/>
          </p:cNvSpPr>
          <p:nvPr>
            <p:ph idx="1"/>
          </p:nvPr>
        </p:nvSpPr>
        <p:spPr>
          <a:xfrm>
            <a:off x="1115000" y="1540188"/>
            <a:ext cx="10389612" cy="5317812"/>
          </a:xfrm>
        </p:spPr>
        <p:txBody>
          <a:bodyPr>
            <a:normAutofit lnSpcReduction="10000"/>
          </a:bodyPr>
          <a:lstStyle/>
          <a:p>
            <a:pPr algn="l" rtl="0" eaLnBrk="1" latinLnBrk="0" hangingPunct="1">
              <a:spcBef>
                <a:spcPts val="1000"/>
              </a:spcBef>
              <a:spcAft>
                <a:spcPts val="0"/>
              </a:spcAft>
              <a:buClrTx/>
              <a:buSzPts val="2800"/>
              <a:buFont typeface="Arial" panose="020B0604020202020204" pitchFamily="34" charset="0"/>
              <a:buChar char="•"/>
            </a:pPr>
            <a:r>
              <a:rPr lang="en-US" sz="2800" kern="1200" dirty="0">
                <a:solidFill>
                  <a:srgbClr val="000000"/>
                </a:solidFill>
                <a:effectLst/>
                <a:latin typeface="Twinkl Cursive Looped Thin" panose="02000000000000000000" pitchFamily="2" charset="77"/>
              </a:rPr>
              <a:t>Every child should be reading at home each night for 20 minutes.</a:t>
            </a:r>
            <a:endParaRPr lang="en-GB" sz="2800" dirty="0">
              <a:effectLst/>
              <a:latin typeface="Twinkl Cursive Looped Thin" panose="02000000000000000000" pitchFamily="2" charset="77"/>
            </a:endParaRPr>
          </a:p>
          <a:p>
            <a:pPr algn="l" rtl="0" eaLnBrk="1" latinLnBrk="0" hangingPunct="1">
              <a:spcBef>
                <a:spcPts val="1000"/>
              </a:spcBef>
              <a:spcAft>
                <a:spcPts val="0"/>
              </a:spcAft>
              <a:buFont typeface="Arial" panose="020B0604020202020204" pitchFamily="34" charset="0"/>
              <a:buChar char="•"/>
            </a:pPr>
            <a:r>
              <a:rPr lang="en-US" sz="2800" kern="1200" dirty="0">
                <a:solidFill>
                  <a:srgbClr val="000000"/>
                </a:solidFill>
                <a:effectLst/>
                <a:latin typeface="Twinkl Cursive Looped Thin" panose="02000000000000000000" pitchFamily="2" charset="77"/>
              </a:rPr>
              <a:t>Parents need to hear children reading aloud, even when they have become fluent. This is to ensure they understand what they’re reading.</a:t>
            </a:r>
            <a:endParaRPr lang="en-GB" sz="2800" dirty="0">
              <a:effectLst/>
              <a:latin typeface="Twinkl Cursive Looped Thin" panose="02000000000000000000" pitchFamily="2" charset="77"/>
            </a:endParaRPr>
          </a:p>
          <a:p>
            <a:pPr algn="l" rtl="0" eaLnBrk="1" latinLnBrk="0" hangingPunct="1">
              <a:spcBef>
                <a:spcPts val="1000"/>
              </a:spcBef>
              <a:spcAft>
                <a:spcPts val="0"/>
              </a:spcAft>
              <a:buFont typeface="Arial" panose="020B0604020202020204" pitchFamily="34" charset="0"/>
              <a:buChar char="•"/>
            </a:pPr>
            <a:r>
              <a:rPr lang="en-US" sz="2800" kern="1200" dirty="0">
                <a:solidFill>
                  <a:srgbClr val="000000"/>
                </a:solidFill>
                <a:effectLst/>
                <a:latin typeface="Twinkl Cursive Looped Thin" panose="02000000000000000000" pitchFamily="2" charset="77"/>
              </a:rPr>
              <a:t>Please use the </a:t>
            </a:r>
            <a:r>
              <a:rPr lang="en-US" sz="2800" kern="1200" dirty="0" err="1">
                <a:solidFill>
                  <a:srgbClr val="000000"/>
                </a:solidFill>
                <a:effectLst/>
                <a:latin typeface="Twinkl Cursive Looped Thin" panose="02000000000000000000" pitchFamily="2" charset="77"/>
              </a:rPr>
              <a:t>bookband</a:t>
            </a:r>
            <a:r>
              <a:rPr lang="en-US" sz="2800" kern="1200" dirty="0">
                <a:solidFill>
                  <a:srgbClr val="000000"/>
                </a:solidFill>
                <a:effectLst/>
                <a:latin typeface="Twinkl Cursive Looped Thin" panose="02000000000000000000" pitchFamily="2" charset="77"/>
              </a:rPr>
              <a:t> guides for parents, which can be found in their reading record, so that you know which skills your child should be working on and how you can support them with reading at home.</a:t>
            </a:r>
            <a:endParaRPr lang="en-GB" sz="2800" dirty="0">
              <a:effectLst/>
              <a:latin typeface="Twinkl Cursive Looped Thin" panose="02000000000000000000" pitchFamily="2" charset="77"/>
            </a:endParaRPr>
          </a:p>
          <a:p>
            <a:pPr algn="l" rtl="0" eaLnBrk="1" latinLnBrk="0" hangingPunct="1">
              <a:spcBef>
                <a:spcPts val="1000"/>
              </a:spcBef>
              <a:spcAft>
                <a:spcPts val="0"/>
              </a:spcAft>
              <a:buFont typeface="Arial" panose="020B0604020202020204" pitchFamily="34" charset="0"/>
              <a:buChar char="•"/>
            </a:pPr>
            <a:r>
              <a:rPr lang="en-US" sz="2800" kern="1200" dirty="0">
                <a:solidFill>
                  <a:srgbClr val="000000"/>
                </a:solidFill>
                <a:effectLst/>
                <a:latin typeface="Twinkl Cursive Looped Thin" panose="02000000000000000000" pitchFamily="2" charset="77"/>
              </a:rPr>
              <a:t>Please sign the reading diary every day and write a comment where you can, so that we know how your child is progressing with reading at home.</a:t>
            </a:r>
            <a:endParaRPr lang="en-GB" sz="2800" dirty="0">
              <a:effectLst/>
              <a:latin typeface="Twinkl Cursive Looped Thin" panose="02000000000000000000" pitchFamily="2" charset="77"/>
            </a:endParaRPr>
          </a:p>
          <a:p>
            <a:endParaRPr lang="en-GB" dirty="0">
              <a:latin typeface="Twinkl Cursive Looped Thin" panose="02000000000000000000" pitchFamily="2" charset="77"/>
            </a:endParaRPr>
          </a:p>
        </p:txBody>
      </p:sp>
      <p:pic>
        <p:nvPicPr>
          <p:cNvPr id="4" name="Picture 3">
            <a:extLst>
              <a:ext uri="{FF2B5EF4-FFF2-40B4-BE49-F238E27FC236}">
                <a16:creationId xmlns:a16="http://schemas.microsoft.com/office/drawing/2014/main" id="{3DDF73B0-735B-4A28-8402-2449796414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40763" y="0"/>
            <a:ext cx="1327697" cy="1706090"/>
          </a:xfrm>
          <a:prstGeom prst="rect">
            <a:avLst/>
          </a:prstGeom>
        </p:spPr>
      </p:pic>
      <p:pic>
        <p:nvPicPr>
          <p:cNvPr id="5" name="Picture 4">
            <a:extLst>
              <a:ext uri="{FF2B5EF4-FFF2-40B4-BE49-F238E27FC236}">
                <a16:creationId xmlns:a16="http://schemas.microsoft.com/office/drawing/2014/main" id="{B48809FE-7A62-C010-FFDD-049ECF07A784}"/>
              </a:ext>
            </a:extLst>
          </p:cNvPr>
          <p:cNvPicPr>
            <a:picLocks noChangeAspect="1"/>
          </p:cNvPicPr>
          <p:nvPr/>
        </p:nvPicPr>
        <p:blipFill>
          <a:blip r:embed="rId3"/>
          <a:stretch>
            <a:fillRect/>
          </a:stretch>
        </p:blipFill>
        <p:spPr>
          <a:xfrm>
            <a:off x="58356" y="30302"/>
            <a:ext cx="1717164" cy="1947021"/>
          </a:xfrm>
          <a:prstGeom prst="rect">
            <a:avLst/>
          </a:prstGeom>
        </p:spPr>
      </p:pic>
    </p:spTree>
    <p:extLst>
      <p:ext uri="{BB962C8B-B14F-4D97-AF65-F5344CB8AC3E}">
        <p14:creationId xmlns:p14="http://schemas.microsoft.com/office/powerpoint/2010/main" val="17973930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55AB9-EFC3-43E5-868D-072C9D1A55E6}"/>
              </a:ext>
            </a:extLst>
          </p:cNvPr>
          <p:cNvSpPr>
            <a:spLocks noGrp="1"/>
          </p:cNvSpPr>
          <p:nvPr>
            <p:ph type="title"/>
          </p:nvPr>
        </p:nvSpPr>
        <p:spPr>
          <a:xfrm>
            <a:off x="2063552" y="188640"/>
            <a:ext cx="8911687" cy="1280890"/>
          </a:xfrm>
        </p:spPr>
        <p:txBody>
          <a:bodyPr>
            <a:normAutofit/>
          </a:bodyPr>
          <a:lstStyle/>
          <a:p>
            <a:r>
              <a:rPr lang="en-US" sz="4400" b="1" u="sng" dirty="0">
                <a:latin typeface="Twinkl Cursive Looped Thin" panose="02000000000000000000" pitchFamily="2" charset="77"/>
              </a:rPr>
              <a:t>Developing Reading Comprehension</a:t>
            </a:r>
            <a:endParaRPr lang="en-GB" sz="4400" b="1" u="sng" dirty="0">
              <a:latin typeface="Twinkl Cursive Looped Thin" panose="02000000000000000000" pitchFamily="2" charset="77"/>
            </a:endParaRPr>
          </a:p>
        </p:txBody>
      </p:sp>
      <p:sp>
        <p:nvSpPr>
          <p:cNvPr id="3" name="Content Placeholder 2">
            <a:extLst>
              <a:ext uri="{FF2B5EF4-FFF2-40B4-BE49-F238E27FC236}">
                <a16:creationId xmlns:a16="http://schemas.microsoft.com/office/drawing/2014/main" id="{E4BC6B59-43A9-4087-BAA9-7ED22D4ACEBD}"/>
              </a:ext>
            </a:extLst>
          </p:cNvPr>
          <p:cNvSpPr>
            <a:spLocks noGrp="1"/>
          </p:cNvSpPr>
          <p:nvPr>
            <p:ph idx="1"/>
          </p:nvPr>
        </p:nvSpPr>
        <p:spPr>
          <a:xfrm>
            <a:off x="587388" y="1124744"/>
            <a:ext cx="11017224" cy="3777622"/>
          </a:xfrm>
        </p:spPr>
        <p:txBody>
          <a:bodyPr>
            <a:noAutofit/>
          </a:bodyPr>
          <a:lstStyle/>
          <a:p>
            <a:pPr marL="0" indent="0" algn="ctr">
              <a:buNone/>
            </a:pPr>
            <a:r>
              <a:rPr lang="en-US" sz="2800" dirty="0">
                <a:solidFill>
                  <a:schemeClr val="tx1"/>
                </a:solidFill>
                <a:latin typeface="Twinkl Cursive Looped Thin" panose="02000000000000000000" pitchFamily="2" charset="77"/>
              </a:rPr>
              <a:t>We will be working on this in school and focusing on the following skills and domains – </a:t>
            </a:r>
          </a:p>
          <a:p>
            <a:pPr algn="ctr">
              <a:buFont typeface="Arial" panose="020B0604020202020204" pitchFamily="34" charset="0"/>
              <a:buChar char="•"/>
            </a:pPr>
            <a:r>
              <a:rPr lang="en-US" sz="2800" dirty="0">
                <a:solidFill>
                  <a:schemeClr val="tx1"/>
                </a:solidFill>
                <a:latin typeface="Twinkl Cursive Looped Thin" panose="02000000000000000000" pitchFamily="2" charset="77"/>
              </a:rPr>
              <a:t>Vocabulary</a:t>
            </a:r>
          </a:p>
          <a:p>
            <a:pPr algn="ctr">
              <a:buFont typeface="Arial" panose="020B0604020202020204" pitchFamily="34" charset="0"/>
              <a:buChar char="•"/>
            </a:pPr>
            <a:r>
              <a:rPr lang="en-US" sz="2800" dirty="0">
                <a:solidFill>
                  <a:schemeClr val="tx1"/>
                </a:solidFill>
                <a:latin typeface="Twinkl Cursive Looped Thin" panose="02000000000000000000" pitchFamily="2" charset="77"/>
              </a:rPr>
              <a:t>Retrieve</a:t>
            </a:r>
          </a:p>
          <a:p>
            <a:pPr algn="ctr">
              <a:buFont typeface="Arial" panose="020B0604020202020204" pitchFamily="34" charset="0"/>
              <a:buChar char="•"/>
            </a:pPr>
            <a:r>
              <a:rPr lang="en-US" sz="2800" dirty="0" err="1">
                <a:solidFill>
                  <a:schemeClr val="tx1"/>
                </a:solidFill>
                <a:latin typeface="Twinkl Cursive Looped Thin" panose="02000000000000000000" pitchFamily="2" charset="77"/>
              </a:rPr>
              <a:t>Summarise</a:t>
            </a:r>
            <a:endParaRPr lang="en-US" sz="2800" dirty="0">
              <a:solidFill>
                <a:schemeClr val="tx1"/>
              </a:solidFill>
              <a:latin typeface="Twinkl Cursive Looped Thin" panose="02000000000000000000" pitchFamily="2" charset="77"/>
            </a:endParaRPr>
          </a:p>
          <a:p>
            <a:pPr algn="ctr">
              <a:buFont typeface="Arial" panose="020B0604020202020204" pitchFamily="34" charset="0"/>
              <a:buChar char="•"/>
            </a:pPr>
            <a:r>
              <a:rPr lang="en-US" sz="2800" dirty="0">
                <a:solidFill>
                  <a:schemeClr val="tx1"/>
                </a:solidFill>
                <a:latin typeface="Twinkl Cursive Looped Thin" panose="02000000000000000000" pitchFamily="2" charset="77"/>
              </a:rPr>
              <a:t>Infer</a:t>
            </a:r>
          </a:p>
          <a:p>
            <a:pPr algn="ctr">
              <a:buFont typeface="Arial" panose="020B0604020202020204" pitchFamily="34" charset="0"/>
              <a:buChar char="•"/>
            </a:pPr>
            <a:r>
              <a:rPr lang="en-US" sz="2800" dirty="0">
                <a:solidFill>
                  <a:schemeClr val="tx1"/>
                </a:solidFill>
                <a:latin typeface="Twinkl Cursive Looped Thin" panose="02000000000000000000" pitchFamily="2" charset="77"/>
              </a:rPr>
              <a:t>Predict</a:t>
            </a:r>
          </a:p>
          <a:p>
            <a:pPr algn="ctr">
              <a:buFont typeface="Arial" panose="020B0604020202020204" pitchFamily="34" charset="0"/>
              <a:buChar char="•"/>
            </a:pPr>
            <a:r>
              <a:rPr lang="en-US" sz="2800" dirty="0">
                <a:solidFill>
                  <a:schemeClr val="tx1"/>
                </a:solidFill>
                <a:latin typeface="Twinkl Cursive Looped Thin" panose="02000000000000000000" pitchFamily="2" charset="77"/>
              </a:rPr>
              <a:t>Link ideas</a:t>
            </a:r>
          </a:p>
          <a:p>
            <a:pPr algn="ctr">
              <a:buFont typeface="Arial" panose="020B0604020202020204" pitchFamily="34" charset="0"/>
              <a:buChar char="•"/>
            </a:pPr>
            <a:r>
              <a:rPr lang="en-US" sz="2800" dirty="0">
                <a:solidFill>
                  <a:schemeClr val="tx1"/>
                </a:solidFill>
                <a:latin typeface="Twinkl Cursive Looped Thin" panose="02000000000000000000" pitchFamily="2" charset="77"/>
              </a:rPr>
              <a:t>Effect of Language</a:t>
            </a:r>
          </a:p>
          <a:p>
            <a:pPr algn="ctr">
              <a:buFont typeface="Arial" panose="020B0604020202020204" pitchFamily="34" charset="0"/>
              <a:buChar char="•"/>
            </a:pPr>
            <a:r>
              <a:rPr lang="en-GB" sz="2800" dirty="0">
                <a:solidFill>
                  <a:schemeClr val="tx1"/>
                </a:solidFill>
                <a:latin typeface="Twinkl Cursive Looped Thin" panose="02000000000000000000" pitchFamily="2" charset="77"/>
              </a:rPr>
              <a:t>Compare</a:t>
            </a:r>
          </a:p>
        </p:txBody>
      </p:sp>
      <p:pic>
        <p:nvPicPr>
          <p:cNvPr id="4" name="Picture 3">
            <a:extLst>
              <a:ext uri="{FF2B5EF4-FFF2-40B4-BE49-F238E27FC236}">
                <a16:creationId xmlns:a16="http://schemas.microsoft.com/office/drawing/2014/main" id="{624202BF-35B3-4F3D-5542-8AA00B8D5D08}"/>
              </a:ext>
            </a:extLst>
          </p:cNvPr>
          <p:cNvPicPr>
            <a:picLocks noChangeAspect="1"/>
          </p:cNvPicPr>
          <p:nvPr/>
        </p:nvPicPr>
        <p:blipFill>
          <a:blip r:embed="rId2"/>
          <a:stretch>
            <a:fillRect/>
          </a:stretch>
        </p:blipFill>
        <p:spPr>
          <a:xfrm>
            <a:off x="452427" y="2124538"/>
            <a:ext cx="1872208" cy="2122819"/>
          </a:xfrm>
          <a:prstGeom prst="rect">
            <a:avLst/>
          </a:prstGeom>
        </p:spPr>
      </p:pic>
    </p:spTree>
    <p:extLst>
      <p:ext uri="{BB962C8B-B14F-4D97-AF65-F5344CB8AC3E}">
        <p14:creationId xmlns:p14="http://schemas.microsoft.com/office/powerpoint/2010/main" val="28356936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649F9-2B1F-C629-E1F5-CFEE5399625E}"/>
              </a:ext>
            </a:extLst>
          </p:cNvPr>
          <p:cNvSpPr>
            <a:spLocks noGrp="1"/>
          </p:cNvSpPr>
          <p:nvPr>
            <p:ph type="title"/>
          </p:nvPr>
        </p:nvSpPr>
        <p:spPr/>
        <p:txBody>
          <a:bodyPr/>
          <a:lstStyle/>
          <a:p>
            <a:r>
              <a:rPr lang="en-GB" dirty="0"/>
              <a:t>Library</a:t>
            </a:r>
          </a:p>
        </p:txBody>
      </p:sp>
      <p:sp>
        <p:nvSpPr>
          <p:cNvPr id="3" name="Content Placeholder 2">
            <a:extLst>
              <a:ext uri="{FF2B5EF4-FFF2-40B4-BE49-F238E27FC236}">
                <a16:creationId xmlns:a16="http://schemas.microsoft.com/office/drawing/2014/main" id="{8D62AE6E-F4A2-28F3-47FF-3B0D77C140B8}"/>
              </a:ext>
            </a:extLst>
          </p:cNvPr>
          <p:cNvSpPr>
            <a:spLocks noGrp="1"/>
          </p:cNvSpPr>
          <p:nvPr>
            <p:ph idx="1"/>
          </p:nvPr>
        </p:nvSpPr>
        <p:spPr/>
        <p:txBody>
          <a:bodyPr>
            <a:normAutofit/>
          </a:bodyPr>
          <a:lstStyle/>
          <a:p>
            <a:r>
              <a:rPr lang="en-GB" sz="3000" dirty="0">
                <a:solidFill>
                  <a:schemeClr val="tx1"/>
                </a:solidFill>
                <a:latin typeface="Twinkl Cursive Looped Thin" panose="02000000000000000000" pitchFamily="2" charset="77"/>
              </a:rPr>
              <a:t>Children are able to ‘borrow’ one library book each week to encourage a passion for reading</a:t>
            </a:r>
          </a:p>
        </p:txBody>
      </p:sp>
      <p:pic>
        <p:nvPicPr>
          <p:cNvPr id="5" name="Picture 4" descr="A group of children in a library&#10;&#10;Description automatically generated">
            <a:extLst>
              <a:ext uri="{FF2B5EF4-FFF2-40B4-BE49-F238E27FC236}">
                <a16:creationId xmlns:a16="http://schemas.microsoft.com/office/drawing/2014/main" id="{67C5AB16-3A58-EF6D-F0CA-09AC63AC2C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2505" y="3571462"/>
            <a:ext cx="2072309" cy="2763078"/>
          </a:xfrm>
          <a:prstGeom prst="rect">
            <a:avLst/>
          </a:prstGeom>
        </p:spPr>
      </p:pic>
      <p:pic>
        <p:nvPicPr>
          <p:cNvPr id="7" name="Picture 6" descr="A group of children sitting at a table reading books&#10;&#10;Description automatically generated">
            <a:extLst>
              <a:ext uri="{FF2B5EF4-FFF2-40B4-BE49-F238E27FC236}">
                <a16:creationId xmlns:a16="http://schemas.microsoft.com/office/drawing/2014/main" id="{9B1ECE21-61C4-8604-D814-EC64275D44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1340" y="3571462"/>
            <a:ext cx="2072309" cy="2763078"/>
          </a:xfrm>
          <a:prstGeom prst="rect">
            <a:avLst/>
          </a:prstGeom>
        </p:spPr>
      </p:pic>
      <p:pic>
        <p:nvPicPr>
          <p:cNvPr id="9" name="Picture 8" descr="A group of children reading books in a library&#10;&#10;Description automatically generated">
            <a:extLst>
              <a:ext uri="{FF2B5EF4-FFF2-40B4-BE49-F238E27FC236}">
                <a16:creationId xmlns:a16="http://schemas.microsoft.com/office/drawing/2014/main" id="{D59A0B92-342E-0FFA-FC99-B0C5E22877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78586" y="3560305"/>
            <a:ext cx="2072309" cy="2763079"/>
          </a:xfrm>
          <a:prstGeom prst="rect">
            <a:avLst/>
          </a:prstGeom>
        </p:spPr>
      </p:pic>
      <p:pic>
        <p:nvPicPr>
          <p:cNvPr id="11" name="Picture 10" descr="A group of children sitting in a circle in a classroom&#10;&#10;Description automatically generated">
            <a:extLst>
              <a:ext uri="{FF2B5EF4-FFF2-40B4-BE49-F238E27FC236}">
                <a16:creationId xmlns:a16="http://schemas.microsoft.com/office/drawing/2014/main" id="{735D8E3F-FAB1-7578-B998-1AF7CF9FDD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07421" y="3560305"/>
            <a:ext cx="2072309" cy="2763078"/>
          </a:xfrm>
          <a:prstGeom prst="rect">
            <a:avLst/>
          </a:prstGeom>
        </p:spPr>
      </p:pic>
      <p:pic>
        <p:nvPicPr>
          <p:cNvPr id="13" name="Picture 12">
            <a:extLst>
              <a:ext uri="{FF2B5EF4-FFF2-40B4-BE49-F238E27FC236}">
                <a16:creationId xmlns:a16="http://schemas.microsoft.com/office/drawing/2014/main" id="{4DD95945-8060-C599-3DBD-3AB798FBF9D4}"/>
              </a:ext>
            </a:extLst>
          </p:cNvPr>
          <p:cNvPicPr>
            <a:picLocks noChangeAspect="1"/>
          </p:cNvPicPr>
          <p:nvPr/>
        </p:nvPicPr>
        <p:blipFill>
          <a:blip r:embed="rId6"/>
          <a:stretch>
            <a:fillRect/>
          </a:stretch>
        </p:blipFill>
        <p:spPr>
          <a:xfrm>
            <a:off x="479376" y="260648"/>
            <a:ext cx="1872208" cy="2122819"/>
          </a:xfrm>
          <a:prstGeom prst="rect">
            <a:avLst/>
          </a:prstGeom>
        </p:spPr>
      </p:pic>
    </p:spTree>
    <p:extLst>
      <p:ext uri="{BB962C8B-B14F-4D97-AF65-F5344CB8AC3E}">
        <p14:creationId xmlns:p14="http://schemas.microsoft.com/office/powerpoint/2010/main" val="4305525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479376" y="260648"/>
            <a:ext cx="1872208" cy="2122819"/>
          </a:xfrm>
          <a:prstGeom prst="rect">
            <a:avLst/>
          </a:prstGeom>
        </p:spPr>
      </p:pic>
      <p:sp>
        <p:nvSpPr>
          <p:cNvPr id="8" name="TextBox 7"/>
          <p:cNvSpPr txBox="1"/>
          <p:nvPr/>
        </p:nvSpPr>
        <p:spPr>
          <a:xfrm>
            <a:off x="2567608" y="73163"/>
            <a:ext cx="8784976" cy="984885"/>
          </a:xfrm>
          <a:prstGeom prst="rect">
            <a:avLst/>
          </a:prstGeom>
          <a:noFill/>
        </p:spPr>
        <p:txBody>
          <a:bodyPr wrap="square" rtlCol="0">
            <a:spAutoFit/>
          </a:bodyPr>
          <a:lstStyle/>
          <a:p>
            <a:pPr algn="ctr"/>
            <a:r>
              <a:rPr lang="en-US" sz="4800" b="1" u="sng" dirty="0">
                <a:latin typeface="Twinkl Cursive Looped Thin" panose="02000000000000000000" pitchFamily="2" charset="77"/>
              </a:rPr>
              <a:t>White Rose Maths continued…</a:t>
            </a:r>
          </a:p>
          <a:p>
            <a:endParaRPr lang="en-US" sz="1000" dirty="0">
              <a:latin typeface="Kinetic Letters" panose="00000500000000000000" pitchFamily="50" charset="0"/>
            </a:endParaRPr>
          </a:p>
        </p:txBody>
      </p:sp>
      <p:pic>
        <p:nvPicPr>
          <p:cNvPr id="4" name="Picture 3" descr="A screenshot of a computer&#10;&#10;Description automatically generated">
            <a:extLst>
              <a:ext uri="{FF2B5EF4-FFF2-40B4-BE49-F238E27FC236}">
                <a16:creationId xmlns:a16="http://schemas.microsoft.com/office/drawing/2014/main" id="{E1132598-96C1-D89E-49FA-6A5C759A6522}"/>
              </a:ext>
            </a:extLst>
          </p:cNvPr>
          <p:cNvPicPr>
            <a:picLocks noChangeAspect="1"/>
          </p:cNvPicPr>
          <p:nvPr/>
        </p:nvPicPr>
        <p:blipFill rotWithShape="1">
          <a:blip r:embed="rId4">
            <a:extLst>
              <a:ext uri="{28A0092B-C50C-407E-A947-70E740481C1C}">
                <a14:useLocalDpi xmlns:a14="http://schemas.microsoft.com/office/drawing/2010/main" val="0"/>
              </a:ext>
            </a:extLst>
          </a:blip>
          <a:srcRect l="15927" t="18706" r="16441" b="7888"/>
          <a:stretch/>
        </p:blipFill>
        <p:spPr>
          <a:xfrm>
            <a:off x="2668886" y="980727"/>
            <a:ext cx="8539681" cy="5792909"/>
          </a:xfrm>
          <a:prstGeom prst="rect">
            <a:avLst/>
          </a:prstGeom>
        </p:spPr>
      </p:pic>
    </p:spTree>
    <p:extLst>
      <p:ext uri="{BB962C8B-B14F-4D97-AF65-F5344CB8AC3E}">
        <p14:creationId xmlns:p14="http://schemas.microsoft.com/office/powerpoint/2010/main" val="39909628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A9D5C-F339-46FC-B56E-74C048EB5852}"/>
              </a:ext>
            </a:extLst>
          </p:cNvPr>
          <p:cNvSpPr>
            <a:spLocks noGrp="1"/>
          </p:cNvSpPr>
          <p:nvPr>
            <p:ph type="title"/>
          </p:nvPr>
        </p:nvSpPr>
        <p:spPr>
          <a:xfrm>
            <a:off x="2148218" y="114157"/>
            <a:ext cx="8911687" cy="1280890"/>
          </a:xfrm>
        </p:spPr>
        <p:txBody>
          <a:bodyPr>
            <a:normAutofit/>
          </a:bodyPr>
          <a:lstStyle/>
          <a:p>
            <a:pPr algn="ctr"/>
            <a:r>
              <a:rPr lang="en-US" sz="3000" b="1" u="sng" dirty="0">
                <a:solidFill>
                  <a:srgbClr val="000000"/>
                </a:solidFill>
                <a:latin typeface="Twinkl Cursive Looped Thin" panose="02000000000000000000" pitchFamily="2" charset="77"/>
              </a:rPr>
              <a:t>Maths - KIRFs</a:t>
            </a:r>
            <a:endParaRPr lang="en-GB" sz="3000" dirty="0">
              <a:latin typeface="Twinkl Cursive Looped Thin" panose="02000000000000000000" pitchFamily="2" charset="77"/>
            </a:endParaRPr>
          </a:p>
        </p:txBody>
      </p:sp>
      <p:sp>
        <p:nvSpPr>
          <p:cNvPr id="3" name="Content Placeholder 2">
            <a:extLst>
              <a:ext uri="{FF2B5EF4-FFF2-40B4-BE49-F238E27FC236}">
                <a16:creationId xmlns:a16="http://schemas.microsoft.com/office/drawing/2014/main" id="{9DF5FA29-517E-42F8-8091-B36FA88C8282}"/>
              </a:ext>
            </a:extLst>
          </p:cNvPr>
          <p:cNvSpPr>
            <a:spLocks noGrp="1"/>
          </p:cNvSpPr>
          <p:nvPr>
            <p:ph idx="1"/>
          </p:nvPr>
        </p:nvSpPr>
        <p:spPr>
          <a:xfrm>
            <a:off x="2034500" y="754602"/>
            <a:ext cx="10157500" cy="4450383"/>
          </a:xfrm>
        </p:spPr>
        <p:txBody>
          <a:bodyPr>
            <a:noAutofit/>
          </a:bodyPr>
          <a:lstStyle/>
          <a:p>
            <a:pPr marL="347472" indent="-347472">
              <a:buSzPts val="2200"/>
              <a:buFont typeface="Wingdings 3" panose="05040102010807070707" pitchFamily="18" charset="2"/>
              <a:buChar char="´"/>
            </a:pPr>
            <a:r>
              <a:rPr lang="en-GB" sz="2800" dirty="0">
                <a:solidFill>
                  <a:srgbClr val="000000"/>
                </a:solidFill>
                <a:latin typeface="Twinkl Cursive Looped Thin" panose="02000000000000000000" pitchFamily="2" charset="77"/>
              </a:rPr>
              <a:t>KIRFs or Key Instant Recall Facts </a:t>
            </a:r>
            <a:r>
              <a:rPr lang="en-GB" sz="2800" dirty="0">
                <a:solidFill>
                  <a:srgbClr val="000000"/>
                </a:solidFill>
                <a:latin typeface="Twinkl Cursive Looped Thin" panose="02000000000000000000" pitchFamily="2" charset="77"/>
                <a:ea typeface="Times New Roman" panose="02020603050405020304" pitchFamily="18" charset="0"/>
                <a:cs typeface="Times New Roman" panose="02020603050405020304" pitchFamily="18" charset="0"/>
              </a:rPr>
              <a:t>support the mental skills and key knowledge that children need to secure for Maths. They include number bonds and times tables, and are particularly useful in developing confidence and understanding in addition, subtraction, multiplication and division.</a:t>
            </a:r>
            <a:endParaRPr lang="en-GB" sz="2800" dirty="0">
              <a:latin typeface="Twinkl Cursive Looped Thin" panose="02000000000000000000" pitchFamily="2" charset="77"/>
            </a:endParaRPr>
          </a:p>
          <a:p>
            <a:pPr marL="347472" indent="-347472"/>
            <a:r>
              <a:rPr lang="en-GB" sz="2800" dirty="0">
                <a:solidFill>
                  <a:srgbClr val="000000"/>
                </a:solidFill>
                <a:latin typeface="Twinkl Cursive Looped Thin" panose="02000000000000000000" pitchFamily="2" charset="77"/>
                <a:ea typeface="Times New Roman" panose="02020603050405020304" pitchFamily="18" charset="0"/>
                <a:cs typeface="Times New Roman" panose="02020603050405020304" pitchFamily="18" charset="0"/>
              </a:rPr>
              <a:t>These will be added to our class page on the website every half term so that you can support your child with building fluency with these concepts. This will enable them to apply this knowledge to other areas of Mathematics and to develop higher order thinking, problem solving and reasoning. </a:t>
            </a:r>
            <a:endParaRPr lang="en-GB" sz="2800" dirty="0">
              <a:latin typeface="Twinkl Cursive Looped Thin" panose="02000000000000000000" pitchFamily="2" charset="77"/>
            </a:endParaRPr>
          </a:p>
          <a:p>
            <a:pPr marL="347472" indent="-347472"/>
            <a:r>
              <a:rPr lang="en-GB" sz="2800" dirty="0">
                <a:solidFill>
                  <a:srgbClr val="000000"/>
                </a:solidFill>
                <a:latin typeface="Twinkl Cursive Looped Thin" panose="02000000000000000000" pitchFamily="2" charset="77"/>
                <a:ea typeface="Times New Roman" panose="02020603050405020304" pitchFamily="18" charset="0"/>
                <a:cs typeface="Times New Roman" panose="02020603050405020304" pitchFamily="18" charset="0"/>
              </a:rPr>
              <a:t>We recommend that you spend 5-10 minutes a day working on these at home as often as you can.</a:t>
            </a:r>
          </a:p>
          <a:p>
            <a:pPr marL="347472" indent="-347472"/>
            <a:r>
              <a:rPr lang="en-GB" sz="2800" dirty="0">
                <a:solidFill>
                  <a:srgbClr val="000000"/>
                </a:solidFill>
                <a:latin typeface="Twinkl Cursive Looped Thin" panose="02000000000000000000" pitchFamily="2" charset="77"/>
                <a:ea typeface="Times New Roman" panose="02020603050405020304" pitchFamily="18" charset="0"/>
                <a:cs typeface="Times New Roman" panose="02020603050405020304" pitchFamily="18" charset="0"/>
              </a:rPr>
              <a:t>I also set the KIRFS as the children’s arithmetic test each week. </a:t>
            </a:r>
            <a:endParaRPr lang="en-GB" sz="2800" dirty="0">
              <a:latin typeface="Twinkl Cursive Looped Thin" panose="02000000000000000000" pitchFamily="2" charset="77"/>
            </a:endParaRPr>
          </a:p>
          <a:p>
            <a:pPr marL="0" indent="0">
              <a:buNone/>
            </a:pPr>
            <a:endParaRPr lang="en-GB" sz="3000" dirty="0">
              <a:latin typeface="Twinkl Cursive Looped Thin" panose="02000000000000000000" pitchFamily="2" charset="77"/>
            </a:endParaRPr>
          </a:p>
        </p:txBody>
      </p:sp>
      <p:pic>
        <p:nvPicPr>
          <p:cNvPr id="4" name="Picture 3">
            <a:extLst>
              <a:ext uri="{FF2B5EF4-FFF2-40B4-BE49-F238E27FC236}">
                <a16:creationId xmlns:a16="http://schemas.microsoft.com/office/drawing/2014/main" id="{BD547396-CF8E-4F82-AC52-369EB01EA92E}"/>
              </a:ext>
            </a:extLst>
          </p:cNvPr>
          <p:cNvPicPr>
            <a:picLocks noChangeAspect="1"/>
          </p:cNvPicPr>
          <p:nvPr/>
        </p:nvPicPr>
        <p:blipFill>
          <a:blip r:embed="rId2"/>
          <a:stretch>
            <a:fillRect/>
          </a:stretch>
        </p:blipFill>
        <p:spPr>
          <a:xfrm>
            <a:off x="767408" y="336113"/>
            <a:ext cx="1267092" cy="1436703"/>
          </a:xfrm>
          <a:prstGeom prst="rect">
            <a:avLst/>
          </a:prstGeom>
        </p:spPr>
      </p:pic>
    </p:spTree>
    <p:extLst>
      <p:ext uri="{BB962C8B-B14F-4D97-AF65-F5344CB8AC3E}">
        <p14:creationId xmlns:p14="http://schemas.microsoft.com/office/powerpoint/2010/main" val="36587218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4D801-10EA-B81B-A454-4A5B26C76E9F}"/>
              </a:ext>
            </a:extLst>
          </p:cNvPr>
          <p:cNvSpPr>
            <a:spLocks noGrp="1"/>
          </p:cNvSpPr>
          <p:nvPr>
            <p:ph type="title"/>
          </p:nvPr>
        </p:nvSpPr>
        <p:spPr>
          <a:xfrm>
            <a:off x="2567608" y="116632"/>
            <a:ext cx="8911687" cy="1280890"/>
          </a:xfrm>
        </p:spPr>
        <p:txBody>
          <a:bodyPr/>
          <a:lstStyle/>
          <a:p>
            <a:pPr algn="ctr"/>
            <a:r>
              <a:rPr lang="en-GB" sz="3600" b="1" dirty="0">
                <a:latin typeface="Twinkl Cursive Looped Thin" panose="02000000000000000000" pitchFamily="2" charset="77"/>
              </a:rPr>
              <a:t>RSE</a:t>
            </a:r>
            <a:endParaRPr lang="en-GB" dirty="0">
              <a:latin typeface="Twinkl Cursive Looped Thin" panose="02000000000000000000" pitchFamily="2" charset="77"/>
            </a:endParaRPr>
          </a:p>
        </p:txBody>
      </p:sp>
      <p:sp>
        <p:nvSpPr>
          <p:cNvPr id="3" name="Content Placeholder 2">
            <a:extLst>
              <a:ext uri="{FF2B5EF4-FFF2-40B4-BE49-F238E27FC236}">
                <a16:creationId xmlns:a16="http://schemas.microsoft.com/office/drawing/2014/main" id="{FF5EA1E8-53BD-9D0F-AA34-702561B5C418}"/>
              </a:ext>
            </a:extLst>
          </p:cNvPr>
          <p:cNvSpPr>
            <a:spLocks noGrp="1"/>
          </p:cNvSpPr>
          <p:nvPr>
            <p:ph idx="1"/>
          </p:nvPr>
        </p:nvSpPr>
        <p:spPr>
          <a:xfrm>
            <a:off x="1559496" y="757076"/>
            <a:ext cx="10362356" cy="5984291"/>
          </a:xfrm>
        </p:spPr>
        <p:txBody>
          <a:bodyPr>
            <a:normAutofit lnSpcReduction="10000"/>
          </a:bodyPr>
          <a:lstStyle/>
          <a:p>
            <a:pPr>
              <a:buFont typeface="Arial" panose="020B0604020202020204" pitchFamily="34" charset="0"/>
              <a:buChar char="•"/>
            </a:pPr>
            <a:r>
              <a:rPr lang="en-GB" sz="2400" b="0" i="0" u="none" strike="noStrike" dirty="0">
                <a:solidFill>
                  <a:srgbClr val="333333"/>
                </a:solidFill>
                <a:effectLst/>
                <a:latin typeface="Twinkl Cursive Looped Thin" panose="02000000000000000000" pitchFamily="2" charset="77"/>
              </a:rPr>
              <a:t>Relationship Sex Education (RSE) has been compulsory in all primary schools since September 2020 </a:t>
            </a:r>
          </a:p>
          <a:p>
            <a:pPr>
              <a:buFont typeface="Arial" panose="020B0604020202020204" pitchFamily="34" charset="0"/>
              <a:buChar char="•"/>
            </a:pPr>
            <a:r>
              <a:rPr lang="en-GB" sz="2400" b="0" i="0" u="none" strike="noStrike" dirty="0">
                <a:solidFill>
                  <a:srgbClr val="333333"/>
                </a:solidFill>
                <a:effectLst/>
                <a:latin typeface="Twinkl Cursive Looped Thin" panose="02000000000000000000" pitchFamily="2" charset="77"/>
              </a:rPr>
              <a:t>As a School, as part of your child’s RSE teaching, we will be using the ‘Life to the Full’ programme which is based on the structure of 'A Model Catholic RSE Curriculum' by the Catholic Education Service. </a:t>
            </a:r>
          </a:p>
          <a:p>
            <a:pPr>
              <a:buFont typeface="Arial" panose="020B0604020202020204" pitchFamily="34" charset="0"/>
              <a:buChar char="•"/>
            </a:pPr>
            <a:r>
              <a:rPr lang="en-GB" sz="2400" dirty="0">
                <a:solidFill>
                  <a:srgbClr val="333333"/>
                </a:solidFill>
                <a:latin typeface="Twinkl Cursive Looped Thin" panose="02000000000000000000" pitchFamily="2" charset="77"/>
              </a:rPr>
              <a:t>We do as teachers adapt our planning based on the circumstances of children in our classroom.</a:t>
            </a:r>
          </a:p>
          <a:p>
            <a:pPr>
              <a:buFont typeface="Arial" panose="020B0604020202020204" pitchFamily="34" charset="0"/>
              <a:buChar char="•"/>
            </a:pPr>
            <a:r>
              <a:rPr lang="en-GB" sz="2400" dirty="0">
                <a:latin typeface="Twinkl Cursive Looped Thin" panose="02000000000000000000" pitchFamily="2" charset="77"/>
              </a:rPr>
              <a:t>The core themes for each year group are: Families and people who care for me; Caring friendships; Respectful relationships; Online relationships and Being Safe – This includes the concept of personal privacy</a:t>
            </a:r>
          </a:p>
          <a:p>
            <a:pPr>
              <a:buFont typeface="Arial" panose="020B0604020202020204" pitchFamily="34" charset="0"/>
              <a:buChar char="•"/>
            </a:pPr>
            <a:r>
              <a:rPr lang="en-GB" sz="2400" dirty="0">
                <a:latin typeface="Twinkl Cursive Looped Thin" panose="02000000000000000000" pitchFamily="2" charset="77"/>
              </a:rPr>
              <a:t>All teaching RSE will take in a safe learning environment and be underpinned by our school ethos and values. A variety of opportunities will be provided for pupils to ask questions to further their understanding and to find out more about what affects them personally. The </a:t>
            </a:r>
            <a:r>
              <a:rPr lang="en-GB" sz="2400" dirty="0" err="1">
                <a:latin typeface="Twinkl Cursive Looped Thin" panose="02000000000000000000" pitchFamily="2" charset="77"/>
              </a:rPr>
              <a:t>TenTen</a:t>
            </a:r>
            <a:r>
              <a:rPr lang="en-GB" sz="2400" dirty="0">
                <a:latin typeface="Twinkl Cursive Looped Thin" panose="02000000000000000000" pitchFamily="2" charset="77"/>
              </a:rPr>
              <a:t> RSE scheme of learning will be taught weekly from Autumn 2 in every class in a dedicated session.</a:t>
            </a:r>
          </a:p>
        </p:txBody>
      </p:sp>
      <p:pic>
        <p:nvPicPr>
          <p:cNvPr id="4" name="Picture 3">
            <a:extLst>
              <a:ext uri="{FF2B5EF4-FFF2-40B4-BE49-F238E27FC236}">
                <a16:creationId xmlns:a16="http://schemas.microsoft.com/office/drawing/2014/main" id="{F02BA39E-857B-C565-C8FE-8EF2D52979BF}"/>
              </a:ext>
            </a:extLst>
          </p:cNvPr>
          <p:cNvPicPr>
            <a:picLocks noChangeAspect="1"/>
          </p:cNvPicPr>
          <p:nvPr/>
        </p:nvPicPr>
        <p:blipFill>
          <a:blip r:embed="rId2"/>
          <a:stretch>
            <a:fillRect/>
          </a:stretch>
        </p:blipFill>
        <p:spPr>
          <a:xfrm>
            <a:off x="132978" y="260648"/>
            <a:ext cx="1460662" cy="1656184"/>
          </a:xfrm>
          <a:prstGeom prst="rect">
            <a:avLst/>
          </a:prstGeom>
        </p:spPr>
      </p:pic>
    </p:spTree>
    <p:extLst>
      <p:ext uri="{BB962C8B-B14F-4D97-AF65-F5344CB8AC3E}">
        <p14:creationId xmlns:p14="http://schemas.microsoft.com/office/powerpoint/2010/main" val="27571818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4D801-10EA-B81B-A454-4A5B26C76E9F}"/>
              </a:ext>
            </a:extLst>
          </p:cNvPr>
          <p:cNvSpPr>
            <a:spLocks noGrp="1"/>
          </p:cNvSpPr>
          <p:nvPr>
            <p:ph type="title"/>
          </p:nvPr>
        </p:nvSpPr>
        <p:spPr>
          <a:xfrm>
            <a:off x="2567608" y="116632"/>
            <a:ext cx="8911687" cy="1280890"/>
          </a:xfrm>
        </p:spPr>
        <p:txBody>
          <a:bodyPr/>
          <a:lstStyle/>
          <a:p>
            <a:pPr algn="ctr"/>
            <a:r>
              <a:rPr lang="en-GB" sz="3600" b="1" dirty="0">
                <a:latin typeface="Twinkl Cursive Looped Thin" panose="02000000000000000000" pitchFamily="2" charset="77"/>
              </a:rPr>
              <a:t>RSE</a:t>
            </a:r>
            <a:endParaRPr lang="en-GB" dirty="0">
              <a:latin typeface="Twinkl Cursive Looped Thin" panose="02000000000000000000" pitchFamily="2" charset="77"/>
            </a:endParaRPr>
          </a:p>
        </p:txBody>
      </p:sp>
      <p:sp>
        <p:nvSpPr>
          <p:cNvPr id="3" name="Content Placeholder 2">
            <a:extLst>
              <a:ext uri="{FF2B5EF4-FFF2-40B4-BE49-F238E27FC236}">
                <a16:creationId xmlns:a16="http://schemas.microsoft.com/office/drawing/2014/main" id="{FF5EA1E8-53BD-9D0F-AA34-702561B5C418}"/>
              </a:ext>
            </a:extLst>
          </p:cNvPr>
          <p:cNvSpPr>
            <a:spLocks noGrp="1"/>
          </p:cNvSpPr>
          <p:nvPr>
            <p:ph idx="1"/>
          </p:nvPr>
        </p:nvSpPr>
        <p:spPr>
          <a:xfrm>
            <a:off x="1559496" y="757076"/>
            <a:ext cx="10362356" cy="5984291"/>
          </a:xfrm>
        </p:spPr>
        <p:txBody>
          <a:bodyPr>
            <a:normAutofit/>
          </a:bodyPr>
          <a:lstStyle/>
          <a:p>
            <a:pPr>
              <a:buFont typeface="Arial" panose="020B0604020202020204" pitchFamily="34" charset="0"/>
              <a:buChar char="•"/>
            </a:pPr>
            <a:r>
              <a:rPr lang="en-GB" sz="2800" dirty="0">
                <a:latin typeface="Twinkl Cursive Looped Thin" panose="02000000000000000000" pitchFamily="2" charset="77"/>
              </a:rPr>
              <a:t>We have arranged for all parents and carers to be able to access the parent portal and see the planned content, where you can engage with the teaching carried out in school and where you can deepen the experience with your children. This is available for you to access at any time.</a:t>
            </a:r>
          </a:p>
          <a:p>
            <a:pPr marL="0" indent="0">
              <a:buNone/>
            </a:pPr>
            <a:r>
              <a:rPr lang="en-GB" sz="2800" b="1" dirty="0">
                <a:latin typeface="Twinkl Cursive Looped Thin" panose="02000000000000000000" pitchFamily="2" charset="77"/>
              </a:rPr>
              <a:t>The log in details for </a:t>
            </a:r>
            <a:r>
              <a:rPr lang="en-GB" sz="2800" b="1" dirty="0" err="1">
                <a:latin typeface="Twinkl Cursive Looped Thin" panose="02000000000000000000" pitchFamily="2" charset="77"/>
              </a:rPr>
              <a:t>TenTen's</a:t>
            </a:r>
            <a:r>
              <a:rPr lang="en-GB" sz="2800" b="1" dirty="0">
                <a:latin typeface="Twinkl Cursive Looped Thin" panose="02000000000000000000" pitchFamily="2" charset="77"/>
              </a:rPr>
              <a:t> parent portal are: </a:t>
            </a:r>
          </a:p>
          <a:p>
            <a:pPr marL="0" indent="0">
              <a:buNone/>
            </a:pPr>
            <a:r>
              <a:rPr lang="en-GB" sz="2800" b="1" dirty="0">
                <a:latin typeface="Twinkl Cursive Looped Thin" panose="02000000000000000000" pitchFamily="2" charset="77"/>
              </a:rPr>
              <a:t>Username: StMarysW42DF			Password: rainbow</a:t>
            </a:r>
          </a:p>
          <a:p>
            <a:pPr>
              <a:buFont typeface="Arial" panose="020B0604020202020204" pitchFamily="34" charset="0"/>
              <a:buChar char="•"/>
            </a:pPr>
            <a:r>
              <a:rPr lang="en-GB" sz="2800" dirty="0">
                <a:latin typeface="Twinkl Cursive Looped Thin" panose="02000000000000000000" pitchFamily="2" charset="77"/>
              </a:rPr>
              <a:t>Later in the year, a letter will be sent out regarding lessons that aren’t statutory if you wish to remove your children from these lessons.</a:t>
            </a:r>
          </a:p>
          <a:p>
            <a:pPr>
              <a:buFont typeface="Arial" panose="020B0604020202020204" pitchFamily="34" charset="0"/>
              <a:buChar char="•"/>
            </a:pPr>
            <a:r>
              <a:rPr lang="en-GB" sz="2800" dirty="0">
                <a:latin typeface="Twinkl Cursive Looped Thin" panose="02000000000000000000" pitchFamily="2" charset="77"/>
              </a:rPr>
              <a:t>RSE workshop - Thursday 9</a:t>
            </a:r>
            <a:r>
              <a:rPr lang="en-GB" sz="2800" baseline="30000" dirty="0">
                <a:latin typeface="Twinkl Cursive Looped Thin" panose="02000000000000000000" pitchFamily="2" charset="77"/>
              </a:rPr>
              <a:t>th</a:t>
            </a:r>
            <a:r>
              <a:rPr lang="en-GB" sz="2800" dirty="0">
                <a:latin typeface="Twinkl Cursive Looped Thin" panose="02000000000000000000" pitchFamily="2" charset="77"/>
              </a:rPr>
              <a:t> October 2025 at 2.15</a:t>
            </a:r>
          </a:p>
        </p:txBody>
      </p:sp>
    </p:spTree>
    <p:extLst>
      <p:ext uri="{BB962C8B-B14F-4D97-AF65-F5344CB8AC3E}">
        <p14:creationId xmlns:p14="http://schemas.microsoft.com/office/powerpoint/2010/main" val="30846675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79376" y="260648"/>
            <a:ext cx="1872208" cy="2122819"/>
          </a:xfrm>
          <a:prstGeom prst="rect">
            <a:avLst/>
          </a:prstGeom>
        </p:spPr>
      </p:pic>
      <p:sp>
        <p:nvSpPr>
          <p:cNvPr id="8" name="TextBox 7"/>
          <p:cNvSpPr txBox="1"/>
          <p:nvPr/>
        </p:nvSpPr>
        <p:spPr>
          <a:xfrm>
            <a:off x="2567608" y="241968"/>
            <a:ext cx="9433048" cy="5386090"/>
          </a:xfrm>
          <a:prstGeom prst="rect">
            <a:avLst/>
          </a:prstGeom>
          <a:noFill/>
        </p:spPr>
        <p:txBody>
          <a:bodyPr wrap="square" rtlCol="0">
            <a:spAutoFit/>
          </a:bodyPr>
          <a:lstStyle/>
          <a:p>
            <a:pPr algn="ctr"/>
            <a:r>
              <a:rPr lang="en-US" sz="4800" b="1" u="sng" dirty="0">
                <a:latin typeface="Twinkl Cursive Looped Thin" panose="02000000000000000000" pitchFamily="2" charset="77"/>
              </a:rPr>
              <a:t>Other  subject areas and members of staff: Music, Italian and P.E.</a:t>
            </a:r>
          </a:p>
          <a:p>
            <a:endParaRPr lang="en-US" sz="800" dirty="0">
              <a:latin typeface="Twinkl Cursive Looped Thin" panose="02000000000000000000" pitchFamily="2" charset="77"/>
            </a:endParaRPr>
          </a:p>
          <a:p>
            <a:pPr>
              <a:defRPr/>
            </a:pPr>
            <a:endParaRPr lang="en-US" sz="4000" dirty="0">
              <a:latin typeface="Twinkl Cursive Looped Thin" panose="02000000000000000000" pitchFamily="2" charset="77"/>
              <a:ea typeface="ＭＳ Ｐゴシック" charset="0"/>
            </a:endParaRPr>
          </a:p>
          <a:p>
            <a:pPr>
              <a:defRPr/>
            </a:pPr>
            <a:r>
              <a:rPr lang="en-US" sz="4000" dirty="0">
                <a:latin typeface="Twinkl Cursive Looped Thin" panose="02000000000000000000" pitchFamily="2" charset="77"/>
                <a:ea typeface="ＭＳ Ｐゴシック" charset="0"/>
              </a:rPr>
              <a:t>Music – Junior Jam (company)</a:t>
            </a:r>
          </a:p>
          <a:p>
            <a:pPr>
              <a:defRPr/>
            </a:pPr>
            <a:endParaRPr lang="en-US" sz="4000" dirty="0">
              <a:latin typeface="Twinkl Cursive Looped Thin" panose="02000000000000000000" pitchFamily="2" charset="77"/>
              <a:ea typeface="ＭＳ Ｐゴシック" charset="0"/>
            </a:endParaRPr>
          </a:p>
          <a:p>
            <a:pPr>
              <a:defRPr/>
            </a:pPr>
            <a:r>
              <a:rPr lang="en-US" sz="4000" dirty="0">
                <a:latin typeface="Twinkl Cursive Looped Thin" panose="02000000000000000000" pitchFamily="2" charset="77"/>
                <a:ea typeface="ＭＳ Ｐゴシック" charset="0"/>
              </a:rPr>
              <a:t>Italian – SIAL (Company)</a:t>
            </a:r>
          </a:p>
          <a:p>
            <a:pPr>
              <a:defRPr/>
            </a:pPr>
            <a:endParaRPr lang="en-US" sz="4000" dirty="0">
              <a:latin typeface="Twinkl Cursive Looped Thin" panose="02000000000000000000" pitchFamily="2" charset="77"/>
              <a:ea typeface="ＭＳ Ｐゴシック" charset="0"/>
            </a:endParaRPr>
          </a:p>
          <a:p>
            <a:pPr>
              <a:defRPr/>
            </a:pPr>
            <a:r>
              <a:rPr lang="en-US" sz="4000" dirty="0">
                <a:latin typeface="Twinkl Cursive Looped Thin" panose="02000000000000000000" pitchFamily="2" charset="77"/>
                <a:ea typeface="ＭＳ Ｐゴシック" charset="0"/>
              </a:rPr>
              <a:t>P.E. – Coach Kyle from </a:t>
            </a:r>
            <a:r>
              <a:rPr lang="en-US" sz="4000" dirty="0" err="1">
                <a:latin typeface="Twinkl Cursive Looped Thin" panose="02000000000000000000" pitchFamily="2" charset="77"/>
                <a:ea typeface="ＭＳ Ｐゴシック" charset="0"/>
              </a:rPr>
              <a:t>Brentford</a:t>
            </a:r>
            <a:endParaRPr lang="en-US" sz="4400" dirty="0">
              <a:latin typeface="Twinkl Cursive Looped Thin" panose="02000000000000000000" pitchFamily="2" charset="77"/>
              <a:ea typeface="ＭＳ Ｐゴシック" charset="0"/>
            </a:endParaRPr>
          </a:p>
        </p:txBody>
      </p:sp>
    </p:spTree>
    <p:extLst>
      <p:ext uri="{BB962C8B-B14F-4D97-AF65-F5344CB8AC3E}">
        <p14:creationId xmlns:p14="http://schemas.microsoft.com/office/powerpoint/2010/main" val="31427047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A396F21-6AEC-537C-98CD-7FAF831A3B0A}"/>
              </a:ext>
            </a:extLst>
          </p:cNvPr>
          <p:cNvSpPr>
            <a:spLocks noGrp="1"/>
          </p:cNvSpPr>
          <p:nvPr>
            <p:ph type="ctrTitle"/>
          </p:nvPr>
        </p:nvSpPr>
        <p:spPr/>
        <p:txBody>
          <a:bodyPr/>
          <a:lstStyle/>
          <a:p>
            <a:r>
              <a:rPr lang="en-GB" dirty="0">
                <a:latin typeface="Twinkl Cursive Looped Thin" panose="02000000000000000000" pitchFamily="2" charset="77"/>
              </a:rPr>
              <a:t>How to contact me</a:t>
            </a:r>
          </a:p>
        </p:txBody>
      </p:sp>
    </p:spTree>
    <p:extLst>
      <p:ext uri="{BB962C8B-B14F-4D97-AF65-F5344CB8AC3E}">
        <p14:creationId xmlns:p14="http://schemas.microsoft.com/office/powerpoint/2010/main" val="24176040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79376" y="260648"/>
            <a:ext cx="1872208" cy="2122819"/>
          </a:xfrm>
          <a:prstGeom prst="rect">
            <a:avLst/>
          </a:prstGeom>
        </p:spPr>
      </p:pic>
      <p:sp>
        <p:nvSpPr>
          <p:cNvPr id="8" name="TextBox 7"/>
          <p:cNvSpPr txBox="1"/>
          <p:nvPr/>
        </p:nvSpPr>
        <p:spPr>
          <a:xfrm>
            <a:off x="2207568" y="260648"/>
            <a:ext cx="9984432" cy="6801862"/>
          </a:xfrm>
          <a:prstGeom prst="rect">
            <a:avLst/>
          </a:prstGeom>
          <a:noFill/>
        </p:spPr>
        <p:txBody>
          <a:bodyPr wrap="square" rtlCol="0">
            <a:spAutoFit/>
          </a:bodyPr>
          <a:lstStyle/>
          <a:p>
            <a:pPr algn="ctr"/>
            <a:r>
              <a:rPr lang="en-US" sz="3600" b="1" u="sng" dirty="0">
                <a:latin typeface="Twinkl Cursive Looped Thin" panose="02000000000000000000" pitchFamily="2" charset="77"/>
              </a:rPr>
              <a:t>Contact</a:t>
            </a:r>
          </a:p>
          <a:p>
            <a:pPr algn="ctr"/>
            <a:endParaRPr lang="en-US" sz="3600" b="1" u="sng" dirty="0">
              <a:latin typeface="Twinkl Cursive Looped Thin" panose="02000000000000000000" pitchFamily="2" charset="77"/>
            </a:endParaRPr>
          </a:p>
          <a:p>
            <a:r>
              <a:rPr lang="en-US" sz="3600" dirty="0">
                <a:latin typeface="Twinkl Cursive Looped Thin" panose="02000000000000000000" pitchFamily="2" charset="77"/>
              </a:rPr>
              <a:t>If you need to contact me, please:</a:t>
            </a:r>
          </a:p>
          <a:p>
            <a:pPr marL="571500" indent="-571500">
              <a:buFont typeface="Arial" panose="020B0604020202020204" pitchFamily="34" charset="0"/>
              <a:buChar char="•"/>
            </a:pPr>
            <a:r>
              <a:rPr lang="en-US" sz="3600" dirty="0">
                <a:latin typeface="Twinkl Cursive Looped Thin" panose="02000000000000000000" pitchFamily="2" charset="77"/>
              </a:rPr>
              <a:t>Speak to me at the end of the day </a:t>
            </a:r>
            <a:r>
              <a:rPr lang="en-US" sz="3600" b="1" dirty="0">
                <a:latin typeface="Twinkl Cursive Looped Thin" panose="02000000000000000000" pitchFamily="2" charset="77"/>
              </a:rPr>
              <a:t>once </a:t>
            </a:r>
            <a:r>
              <a:rPr lang="en-US" sz="3600" dirty="0">
                <a:latin typeface="Twinkl Cursive Looped Thin" panose="02000000000000000000" pitchFamily="2" charset="77"/>
              </a:rPr>
              <a:t>I have dismissed the children, not before;</a:t>
            </a:r>
          </a:p>
          <a:p>
            <a:pPr marL="571500" indent="-571500">
              <a:buFont typeface="Arial" panose="020B0604020202020204" pitchFamily="34" charset="0"/>
              <a:buChar char="•"/>
            </a:pPr>
            <a:r>
              <a:rPr lang="en-US" sz="3600" dirty="0">
                <a:latin typeface="Twinkl Cursive Looped Thin" panose="02000000000000000000" pitchFamily="2" charset="77"/>
              </a:rPr>
              <a:t>School diaries;</a:t>
            </a:r>
          </a:p>
          <a:p>
            <a:pPr marL="571500" indent="-571500">
              <a:buFont typeface="Arial" panose="020B0604020202020204" pitchFamily="34" charset="0"/>
              <a:buChar char="•"/>
            </a:pPr>
            <a:r>
              <a:rPr lang="en-US" sz="3600" dirty="0">
                <a:latin typeface="Twinkl Cursive Looped Thin" panose="02000000000000000000" pitchFamily="2" charset="77"/>
              </a:rPr>
              <a:t>Email: </a:t>
            </a:r>
            <a:r>
              <a:rPr lang="en-US" sz="3600" b="1" u="sng" dirty="0">
                <a:solidFill>
                  <a:srgbClr val="FB4A18"/>
                </a:solidFill>
                <a:latin typeface="Twinkl Cursive Looped Thin" panose="02000000000000000000" pitchFamily="2" charset="77"/>
                <a:hlinkClick r:id="rId3">
                  <a:extLst>
                    <a:ext uri="{A12FA001-AC4F-418D-AE19-62706E023703}">
                      <ahyp:hlinkClr xmlns:ahyp="http://schemas.microsoft.com/office/drawing/2018/hyperlinkcolor" val="tx"/>
                    </a:ext>
                  </a:extLst>
                </a:hlinkClick>
              </a:rPr>
              <a:t>classenquiries@stmarys.hounslow.sch.uk</a:t>
            </a:r>
            <a:endParaRPr lang="en-US" sz="3600" b="1" u="sng" dirty="0">
              <a:latin typeface="Twinkl Cursive Looped Thin" panose="02000000000000000000" pitchFamily="2" charset="77"/>
            </a:endParaRPr>
          </a:p>
          <a:p>
            <a:endParaRPr lang="en-US" sz="3600" b="1" u="sng" dirty="0">
              <a:latin typeface="Twinkl Cursive Looped Thin" panose="02000000000000000000" pitchFamily="2" charset="77"/>
            </a:endParaRPr>
          </a:p>
          <a:p>
            <a:r>
              <a:rPr lang="en-US" sz="3600" b="1" dirty="0">
                <a:latin typeface="Twinkl Cursive Looped Thin" panose="02000000000000000000" pitchFamily="2" charset="77"/>
              </a:rPr>
              <a:t>We are not using the messenger aspect of class dojo.</a:t>
            </a:r>
          </a:p>
          <a:p>
            <a:endParaRPr lang="en-US" sz="4000" b="1" u="sng" dirty="0">
              <a:latin typeface="Twinkl Cursive Looped Thin" panose="02000000000000000000" pitchFamily="2" charset="77"/>
            </a:endParaRPr>
          </a:p>
        </p:txBody>
      </p:sp>
    </p:spTree>
    <p:extLst>
      <p:ext uri="{BB962C8B-B14F-4D97-AF65-F5344CB8AC3E}">
        <p14:creationId xmlns:p14="http://schemas.microsoft.com/office/powerpoint/2010/main" val="3989449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D32209-B241-EA1A-DA46-0EC2954800B6}"/>
              </a:ext>
            </a:extLst>
          </p:cNvPr>
          <p:cNvSpPr>
            <a:spLocks noGrp="1"/>
          </p:cNvSpPr>
          <p:nvPr>
            <p:ph type="ctrTitle"/>
          </p:nvPr>
        </p:nvSpPr>
        <p:spPr/>
        <p:txBody>
          <a:bodyPr/>
          <a:lstStyle/>
          <a:p>
            <a:r>
              <a:rPr lang="en-GB" dirty="0">
                <a:latin typeface="Twinkl Cursive Looped Thin" panose="02000000000000000000" pitchFamily="2" charset="77"/>
              </a:rPr>
              <a:t>Questions?</a:t>
            </a:r>
          </a:p>
        </p:txBody>
      </p:sp>
      <p:sp>
        <p:nvSpPr>
          <p:cNvPr id="5" name="Subtitle 4">
            <a:extLst>
              <a:ext uri="{FF2B5EF4-FFF2-40B4-BE49-F238E27FC236}">
                <a16:creationId xmlns:a16="http://schemas.microsoft.com/office/drawing/2014/main" id="{C4E0C29A-B91E-B020-9A09-566A7831DB52}"/>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41978130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79376" y="260648"/>
            <a:ext cx="1872208" cy="2122819"/>
          </a:xfrm>
          <a:prstGeom prst="rect">
            <a:avLst/>
          </a:prstGeom>
        </p:spPr>
      </p:pic>
      <p:sp>
        <p:nvSpPr>
          <p:cNvPr id="8" name="TextBox 7"/>
          <p:cNvSpPr txBox="1"/>
          <p:nvPr/>
        </p:nvSpPr>
        <p:spPr>
          <a:xfrm>
            <a:off x="2775179" y="404664"/>
            <a:ext cx="8928992" cy="5109091"/>
          </a:xfrm>
          <a:prstGeom prst="rect">
            <a:avLst/>
          </a:prstGeom>
          <a:noFill/>
        </p:spPr>
        <p:txBody>
          <a:bodyPr wrap="square" rtlCol="0">
            <a:spAutoFit/>
          </a:bodyPr>
          <a:lstStyle/>
          <a:p>
            <a:pPr algn="ctr"/>
            <a:r>
              <a:rPr lang="en-US" sz="6600" b="1" u="sng" dirty="0">
                <a:latin typeface="Twinkl Cursive Looped Thin" panose="02000000000000000000" pitchFamily="2" charset="77"/>
              </a:rPr>
              <a:t>Questions</a:t>
            </a:r>
          </a:p>
          <a:p>
            <a:pPr algn="ctr"/>
            <a:endParaRPr lang="en-US" sz="1000" b="1" u="sng" dirty="0">
              <a:latin typeface="Twinkl Cursive Looped Thin" panose="02000000000000000000" pitchFamily="2" charset="77"/>
            </a:endParaRPr>
          </a:p>
          <a:p>
            <a:endParaRPr lang="en-GB" sz="1000" dirty="0">
              <a:latin typeface="Twinkl Cursive Looped Thin" panose="02000000000000000000" pitchFamily="2" charset="77"/>
            </a:endParaRPr>
          </a:p>
          <a:p>
            <a:r>
              <a:rPr lang="en-GB" sz="4800" dirty="0">
                <a:latin typeface="Twinkl Cursive Looped Thin" panose="02000000000000000000" pitchFamily="2" charset="77"/>
              </a:rPr>
              <a:t>Any questions?</a:t>
            </a:r>
          </a:p>
          <a:p>
            <a:endParaRPr lang="en-GB" sz="4800" dirty="0">
              <a:latin typeface="Twinkl Cursive Looped Thin" panose="02000000000000000000" pitchFamily="2" charset="77"/>
            </a:endParaRPr>
          </a:p>
          <a:p>
            <a:r>
              <a:rPr lang="en-GB" sz="4800" dirty="0">
                <a:latin typeface="Twinkl Cursive Looped Thin" panose="02000000000000000000" pitchFamily="2" charset="77"/>
              </a:rPr>
              <a:t>Thank you all for listening and I look forward to a positive academic year with the class </a:t>
            </a:r>
            <a:r>
              <a:rPr lang="en-GB" sz="4800" dirty="0">
                <a:latin typeface="Twinkl Cursive Looped Thin" panose="02000000000000000000" pitchFamily="2" charset="77"/>
                <a:sym typeface="Wingdings" pitchFamily="2" charset="2"/>
              </a:rPr>
              <a:t></a:t>
            </a:r>
            <a:endParaRPr lang="en-GB" sz="4800" dirty="0">
              <a:latin typeface="Twinkl Cursive Looped Thin" panose="02000000000000000000" pitchFamily="2" charset="77"/>
            </a:endParaRPr>
          </a:p>
        </p:txBody>
      </p:sp>
    </p:spTree>
    <p:extLst>
      <p:ext uri="{BB962C8B-B14F-4D97-AF65-F5344CB8AC3E}">
        <p14:creationId xmlns:p14="http://schemas.microsoft.com/office/powerpoint/2010/main" val="1411486857"/>
      </p:ext>
    </p:extLst>
  </p:cSld>
  <p:clrMapOvr>
    <a:masterClrMapping/>
  </p:clrMapOvr>
</p:sld>
</file>

<file path=ppt/theme/theme1.xml><?xml version="1.0" encoding="utf-8"?>
<a:theme xmlns:a="http://schemas.openxmlformats.org/drawingml/2006/main" name="Wisp">
  <a:themeElements>
    <a:clrScheme name="Custom 1">
      <a:dk1>
        <a:sysClr val="windowText" lastClr="000000"/>
      </a:dk1>
      <a:lt1>
        <a:sysClr val="window" lastClr="FFFFFF"/>
      </a:lt1>
      <a:dk2>
        <a:srgbClr val="766F54"/>
      </a:dk2>
      <a:lt2>
        <a:srgbClr val="E3EACF"/>
      </a:lt2>
      <a:accent1>
        <a:srgbClr val="03733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TM02892315[[fn=Wisp]]</Template>
  <TotalTime>1287</TotalTime>
  <Words>1362</Words>
  <Application>Microsoft Macintosh PowerPoint</Application>
  <PresentationFormat>Widescreen</PresentationFormat>
  <Paragraphs>127</Paragraphs>
  <Slides>26</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Arial</vt:lpstr>
      <vt:lpstr>Calibri</vt:lpstr>
      <vt:lpstr>Century Gothic</vt:lpstr>
      <vt:lpstr>Kinetic Letters</vt:lpstr>
      <vt:lpstr>Twinkl Cursive Looped Thin</vt:lpstr>
      <vt:lpstr>Wingdings</vt:lpstr>
      <vt:lpstr>Wingdings 3</vt:lpstr>
      <vt:lpstr>Wisp</vt:lpstr>
      <vt:lpstr>PowerPoint Presentation</vt:lpstr>
      <vt:lpstr>General</vt:lpstr>
      <vt:lpstr>PowerPoint Presentation</vt:lpstr>
      <vt:lpstr>PowerPoint Presentation</vt:lpstr>
      <vt:lpstr>PowerPoint Presentation</vt:lpstr>
      <vt:lpstr>PowerPoint Presentation</vt:lpstr>
      <vt:lpstr>Timetable</vt:lpstr>
      <vt:lpstr>PowerPoint Presentation</vt:lpstr>
      <vt:lpstr>Our Curriculum</vt:lpstr>
      <vt:lpstr>Overview of our learning in Year 5</vt:lpstr>
      <vt:lpstr>PowerPoint Presentation</vt:lpstr>
      <vt:lpstr>PowerPoint Presentation</vt:lpstr>
      <vt:lpstr>Trips</vt:lpstr>
      <vt:lpstr>Reading is a big focus for us this school year KS2 Reading Workshops for parents</vt:lpstr>
      <vt:lpstr> Reading at home</vt:lpstr>
      <vt:lpstr>Developing Reading Comprehension</vt:lpstr>
      <vt:lpstr>Library</vt:lpstr>
      <vt:lpstr>PowerPoint Presentation</vt:lpstr>
      <vt:lpstr>Maths - KIRFs</vt:lpstr>
      <vt:lpstr>RSE</vt:lpstr>
      <vt:lpstr>RSE</vt:lpstr>
      <vt:lpstr>PowerPoint Presentation</vt:lpstr>
      <vt:lpstr>How to contact me</vt:lpstr>
      <vt:lpstr>PowerPoint Presentation</vt:lpstr>
      <vt:lpstr>Questions?</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 Mary’s RC Primary School      “Learning Together in Faith and Love ”</dc:title>
  <dc:creator>smusto</dc:creator>
  <cp:lastModifiedBy>Lauren Scannell</cp:lastModifiedBy>
  <cp:revision>1031</cp:revision>
  <cp:lastPrinted>2018-03-14T15:46:30Z</cp:lastPrinted>
  <dcterms:created xsi:type="dcterms:W3CDTF">2015-01-15T13:45:53Z</dcterms:created>
  <dcterms:modified xsi:type="dcterms:W3CDTF">2025-09-15T19:48:15Z</dcterms:modified>
</cp:coreProperties>
</file>