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264" r:id="rId5"/>
    <p:sldId id="315" r:id="rId6"/>
    <p:sldId id="316" r:id="rId7"/>
    <p:sldId id="317" r:id="rId8"/>
    <p:sldId id="318" r:id="rId9"/>
    <p:sldId id="319" r:id="rId10"/>
    <p:sldId id="320" r:id="rId11"/>
    <p:sldId id="32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56E573-6099-434F-97A0-A63EFEB70B54}" v="23" dt="2022-02-12T16:15:25.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19" autoAdjust="0"/>
  </p:normalViewPr>
  <p:slideViewPr>
    <p:cSldViewPr snapToGrid="0">
      <p:cViewPr varScale="1">
        <p:scale>
          <a:sx n="114" d="100"/>
          <a:sy n="114" d="100"/>
        </p:scale>
        <p:origin x="300" y="114"/>
      </p:cViewPr>
      <p:guideLst/>
    </p:cSldViewPr>
  </p:slideViewPr>
  <p:notesTextViewPr>
    <p:cViewPr>
      <p:scale>
        <a:sx n="1" d="1"/>
        <a:sy n="1" d="1"/>
      </p:scale>
      <p:origin x="0" y="0"/>
    </p:cViewPr>
  </p:notesTextViewPr>
  <p:notesViewPr>
    <p:cSldViewPr snapToGrid="0">
      <p:cViewPr varScale="1">
        <p:scale>
          <a:sx n="78" d="100"/>
          <a:sy n="78" d="100"/>
        </p:scale>
        <p:origin x="2780"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3/10/2022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house keeping</a:t>
            </a:r>
          </a:p>
          <a:p>
            <a:r>
              <a:rPr lang="en-US" dirty="0"/>
              <a:t>	 - Timings of the session</a:t>
            </a:r>
          </a:p>
          <a:p>
            <a:endParaRPr lang="en-US" dirty="0"/>
          </a:p>
          <a:p>
            <a:r>
              <a:rPr lang="en-US" dirty="0"/>
              <a:t>Acknowledge Manu and thank Dr Valarie Wendorff for being our sounding board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Run through agenda for the session</a:t>
            </a:r>
          </a:p>
          <a:p>
            <a:endParaRPr lang="en-GB" dirty="0"/>
          </a:p>
          <a:p>
            <a:r>
              <a:rPr lang="en-GB" dirty="0"/>
              <a:t>Want to create a safe space in the room but if  sharing do in general terms if possible but we hear personal accounts or information can it be kept in the room. </a:t>
            </a:r>
          </a:p>
          <a:p>
            <a:endParaRPr lang="en-GB" dirty="0"/>
          </a:p>
          <a:p>
            <a:r>
              <a:rPr lang="en-GB" dirty="0"/>
              <a:t>Before start do some breathing exercises – in for 7 out for 11</a:t>
            </a:r>
          </a:p>
        </p:txBody>
      </p:sp>
      <p:sp>
        <p:nvSpPr>
          <p:cNvPr id="4" name="Slide Number Placeholder 3"/>
          <p:cNvSpPr>
            <a:spLocks noGrp="1"/>
          </p:cNvSpPr>
          <p:nvPr>
            <p:ph type="sldNum" sz="quarter" idx="5"/>
          </p:nvPr>
        </p:nvSpPr>
        <p:spPr/>
        <p:txBody>
          <a:bodyPr/>
          <a:lstStyle/>
          <a:p>
            <a:fld id="{86456DE3-4E01-4AFD-AD42-42312842ED89}" type="slidenum">
              <a:rPr lang="en-US" smtClean="0"/>
              <a:t>2</a:t>
            </a:fld>
            <a:endParaRPr lang="en-US" dirty="0"/>
          </a:p>
        </p:txBody>
      </p:sp>
    </p:spTree>
    <p:extLst>
      <p:ext uri="{BB962C8B-B14F-4D97-AF65-F5344CB8AC3E}">
        <p14:creationId xmlns:p14="http://schemas.microsoft.com/office/powerpoint/2010/main" val="353698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hear the term anxiety a lot but is can be an umbrella term that can mean a lot of things.</a:t>
            </a:r>
          </a:p>
          <a:p>
            <a:endParaRPr lang="en-GB" dirty="0"/>
          </a:p>
          <a:p>
            <a:endParaRPr lang="en-GB" dirty="0"/>
          </a:p>
          <a:p>
            <a:r>
              <a:rPr lang="en-GB" dirty="0"/>
              <a:t>We all experience anxiety from time to time and it can be helpful. – It was a running joke between Manu and I that the Anxiety about the anxiety workshop but this anxiety enabled  me to motivate myself etc</a:t>
            </a:r>
          </a:p>
          <a:p>
            <a:endParaRPr lang="en-GB" dirty="0"/>
          </a:p>
          <a:p>
            <a:r>
              <a:rPr lang="en-GB" dirty="0"/>
              <a:t>Read last point out loud – The extra support is from the adults around them.</a:t>
            </a:r>
          </a:p>
        </p:txBody>
      </p:sp>
      <p:sp>
        <p:nvSpPr>
          <p:cNvPr id="4" name="Slide Number Placeholder 3"/>
          <p:cNvSpPr>
            <a:spLocks noGrp="1"/>
          </p:cNvSpPr>
          <p:nvPr>
            <p:ph type="sldNum" sz="quarter" idx="5"/>
          </p:nvPr>
        </p:nvSpPr>
        <p:spPr/>
        <p:txBody>
          <a:bodyPr/>
          <a:lstStyle/>
          <a:p>
            <a:fld id="{86456DE3-4E01-4AFD-AD42-42312842ED89}" type="slidenum">
              <a:rPr lang="en-US" smtClean="0"/>
              <a:t>3</a:t>
            </a:fld>
            <a:endParaRPr lang="en-US" dirty="0"/>
          </a:p>
        </p:txBody>
      </p:sp>
    </p:spTree>
    <p:extLst>
      <p:ext uri="{BB962C8B-B14F-4D97-AF65-F5344CB8AC3E}">
        <p14:creationId xmlns:p14="http://schemas.microsoft.com/office/powerpoint/2010/main" val="378029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age groups/developmental stages will typically have different focuses of anxiety.</a:t>
            </a:r>
          </a:p>
          <a:p>
            <a:endParaRPr lang="en-GB" dirty="0"/>
          </a:p>
          <a:p>
            <a:endParaRPr lang="en-GB" dirty="0"/>
          </a:p>
          <a:p>
            <a:r>
              <a:rPr lang="en-GB" dirty="0"/>
              <a:t>The list isn’t sent in stone but a guidance and quiet often these anxieties resolve on their own.</a:t>
            </a:r>
          </a:p>
          <a:p>
            <a:endParaRPr lang="en-GB" dirty="0"/>
          </a:p>
          <a:p>
            <a:endParaRPr lang="en-GB" dirty="0"/>
          </a:p>
          <a:p>
            <a:r>
              <a:rPr lang="en-GB" dirty="0"/>
              <a:t>Different ages have different tools to help.  The breathing exercise we did at the beginning works with older children but younger children enjoy hot chocolate breathing or volcano breathing – Do this with the group.</a:t>
            </a:r>
          </a:p>
        </p:txBody>
      </p:sp>
      <p:sp>
        <p:nvSpPr>
          <p:cNvPr id="4" name="Slide Number Placeholder 3"/>
          <p:cNvSpPr>
            <a:spLocks noGrp="1"/>
          </p:cNvSpPr>
          <p:nvPr>
            <p:ph type="sldNum" sz="quarter" idx="5"/>
          </p:nvPr>
        </p:nvSpPr>
        <p:spPr/>
        <p:txBody>
          <a:bodyPr/>
          <a:lstStyle/>
          <a:p>
            <a:fld id="{86456DE3-4E01-4AFD-AD42-42312842ED89}" type="slidenum">
              <a:rPr lang="en-US" smtClean="0"/>
              <a:t>4</a:t>
            </a:fld>
            <a:endParaRPr lang="en-US" dirty="0"/>
          </a:p>
        </p:txBody>
      </p:sp>
    </p:spTree>
    <p:extLst>
      <p:ext uri="{BB962C8B-B14F-4D97-AF65-F5344CB8AC3E}">
        <p14:creationId xmlns:p14="http://schemas.microsoft.com/office/powerpoint/2010/main" val="4271760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not read the whole list out</a:t>
            </a:r>
          </a:p>
          <a:p>
            <a:endParaRPr lang="en-GB" dirty="0"/>
          </a:p>
          <a:p>
            <a:r>
              <a:rPr lang="en-GB" dirty="0"/>
              <a:t>This slide demonstrates the wealth of signs – not all children will experience them all and it will vary on the child's age.</a:t>
            </a:r>
          </a:p>
          <a:p>
            <a:endParaRPr lang="en-GB" dirty="0"/>
          </a:p>
          <a:p>
            <a:r>
              <a:rPr lang="en-GB" dirty="0"/>
              <a:t>Problem occur when these signs persist and start to get in the way of day to day life.</a:t>
            </a:r>
          </a:p>
        </p:txBody>
      </p:sp>
      <p:sp>
        <p:nvSpPr>
          <p:cNvPr id="4" name="Slide Number Placeholder 3"/>
          <p:cNvSpPr>
            <a:spLocks noGrp="1"/>
          </p:cNvSpPr>
          <p:nvPr>
            <p:ph type="sldNum" sz="quarter" idx="5"/>
          </p:nvPr>
        </p:nvSpPr>
        <p:spPr/>
        <p:txBody>
          <a:bodyPr/>
          <a:lstStyle/>
          <a:p>
            <a:fld id="{86456DE3-4E01-4AFD-AD42-42312842ED89}" type="slidenum">
              <a:rPr lang="en-US" smtClean="0"/>
              <a:t>5</a:t>
            </a:fld>
            <a:endParaRPr lang="en-US" dirty="0"/>
          </a:p>
        </p:txBody>
      </p:sp>
    </p:spTree>
    <p:extLst>
      <p:ext uri="{BB962C8B-B14F-4D97-AF65-F5344CB8AC3E}">
        <p14:creationId xmlns:p14="http://schemas.microsoft.com/office/powerpoint/2010/main" val="306476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first point.</a:t>
            </a:r>
          </a:p>
          <a:p>
            <a:endParaRPr lang="en-GB" dirty="0"/>
          </a:p>
          <a:p>
            <a:r>
              <a:rPr lang="en-GB" dirty="0"/>
              <a:t>Listen – When working with older children we have a set of sessions and within that we will ask them to discuss how their body feels when they are feeling anxious.  This can be done in conversation or interactive when we draw an out line of the body and they can draw or write words about where/ how they feel when anxious.</a:t>
            </a:r>
          </a:p>
          <a:p>
            <a:endParaRPr lang="en-GB" dirty="0"/>
          </a:p>
          <a:p>
            <a:r>
              <a:rPr lang="en-GB" dirty="0"/>
              <a:t>When working with 3  / 4 year olds  - trickier because of the lack of vocabulary.  I use puppets at the younger end of school which work well</a:t>
            </a:r>
          </a:p>
          <a:p>
            <a:r>
              <a:rPr lang="en-GB" dirty="0"/>
              <a:t>Manu to give example of how role play can help.</a:t>
            </a:r>
          </a:p>
          <a:p>
            <a:endParaRPr lang="en-GB" dirty="0"/>
          </a:p>
          <a:p>
            <a:endParaRPr lang="en-GB" dirty="0"/>
          </a:p>
          <a:p>
            <a:r>
              <a:rPr lang="en-GB" dirty="0"/>
              <a:t>Click on screen so that the young minds parent support page comes up.  Show the different sections and draw attention to the ‘conversation starter’ link.</a:t>
            </a:r>
          </a:p>
        </p:txBody>
      </p:sp>
      <p:sp>
        <p:nvSpPr>
          <p:cNvPr id="4" name="Slide Number Placeholder 3"/>
          <p:cNvSpPr>
            <a:spLocks noGrp="1"/>
          </p:cNvSpPr>
          <p:nvPr>
            <p:ph type="sldNum" sz="quarter" idx="5"/>
          </p:nvPr>
        </p:nvSpPr>
        <p:spPr/>
        <p:txBody>
          <a:bodyPr/>
          <a:lstStyle/>
          <a:p>
            <a:fld id="{86456DE3-4E01-4AFD-AD42-42312842ED89}" type="slidenum">
              <a:rPr lang="en-US" smtClean="0"/>
              <a:t>6</a:t>
            </a:fld>
            <a:endParaRPr lang="en-US" dirty="0"/>
          </a:p>
        </p:txBody>
      </p:sp>
    </p:spTree>
    <p:extLst>
      <p:ext uri="{BB962C8B-B14F-4D97-AF65-F5344CB8AC3E}">
        <p14:creationId xmlns:p14="http://schemas.microsoft.com/office/powerpoint/2010/main" val="808323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on from the last slide – encourage children to acknowledge how their body feels when they are anxious. </a:t>
            </a:r>
          </a:p>
          <a:p>
            <a:endParaRPr lang="en-GB" dirty="0"/>
          </a:p>
          <a:p>
            <a:r>
              <a:rPr lang="en-GB" dirty="0"/>
              <a:t>Show the cards of suggestions of things to do when feeling overwhelmed or anxious. Have PDF document already open of cards so I can scroll through the suggestions as </a:t>
            </a:r>
            <a:r>
              <a:rPr lang="en-GB"/>
              <a:t>a practical tool.</a:t>
            </a:r>
            <a:endParaRPr lang="en-GB" dirty="0"/>
          </a:p>
          <a:p>
            <a:r>
              <a:rPr lang="en-GB" dirty="0"/>
              <a:t>(Print out available of the suggestions at the end)</a:t>
            </a:r>
          </a:p>
          <a:p>
            <a:endParaRPr lang="en-GB" dirty="0"/>
          </a:p>
          <a:p>
            <a:r>
              <a:rPr lang="en-GB" dirty="0"/>
              <a:t>At the last point, bring attention to the table of resources that at the end parents can come leaf through.</a:t>
            </a:r>
          </a:p>
          <a:p>
            <a:r>
              <a:rPr lang="en-GB" dirty="0"/>
              <a:t>Draw attention to a few key activities that we use and like – worry wobble game etc</a:t>
            </a:r>
          </a:p>
          <a:p>
            <a:endParaRPr lang="en-GB" dirty="0"/>
          </a:p>
        </p:txBody>
      </p:sp>
      <p:sp>
        <p:nvSpPr>
          <p:cNvPr id="4" name="Slide Number Placeholder 3"/>
          <p:cNvSpPr>
            <a:spLocks noGrp="1"/>
          </p:cNvSpPr>
          <p:nvPr>
            <p:ph type="sldNum" sz="quarter" idx="5"/>
          </p:nvPr>
        </p:nvSpPr>
        <p:spPr/>
        <p:txBody>
          <a:bodyPr/>
          <a:lstStyle/>
          <a:p>
            <a:fld id="{86456DE3-4E01-4AFD-AD42-42312842ED89}" type="slidenum">
              <a:rPr lang="en-US" smtClean="0"/>
              <a:t>7</a:t>
            </a:fld>
            <a:endParaRPr lang="en-US" dirty="0"/>
          </a:p>
        </p:txBody>
      </p:sp>
    </p:spTree>
    <p:extLst>
      <p:ext uri="{BB962C8B-B14F-4D97-AF65-F5344CB8AC3E}">
        <p14:creationId xmlns:p14="http://schemas.microsoft.com/office/powerpoint/2010/main" val="3207591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End the presentation,  Staff will be available if they would like to come speak to us.</a:t>
            </a:r>
          </a:p>
          <a:p>
            <a:endParaRPr lang="en-GB" dirty="0"/>
          </a:p>
          <a:p>
            <a:r>
              <a:rPr lang="en-GB" dirty="0"/>
              <a:t>Invite people to look at resources</a:t>
            </a:r>
          </a:p>
          <a:p>
            <a:endParaRPr lang="en-GB" dirty="0"/>
          </a:p>
          <a:p>
            <a:r>
              <a:rPr lang="en-GB" dirty="0"/>
              <a:t>Ask for feedback re the workshop on </a:t>
            </a:r>
            <a:r>
              <a:rPr lang="en-GB" dirty="0" err="1"/>
              <a:t>postits</a:t>
            </a:r>
            <a:r>
              <a:rPr lang="en-GB" dirty="0"/>
              <a:t>  - thoughts and suggestions for future work.</a:t>
            </a:r>
          </a:p>
        </p:txBody>
      </p:sp>
      <p:sp>
        <p:nvSpPr>
          <p:cNvPr id="4" name="Slide Number Placeholder 3"/>
          <p:cNvSpPr>
            <a:spLocks noGrp="1"/>
          </p:cNvSpPr>
          <p:nvPr>
            <p:ph type="sldNum" sz="quarter" idx="5"/>
          </p:nvPr>
        </p:nvSpPr>
        <p:spPr/>
        <p:txBody>
          <a:bodyPr/>
          <a:lstStyle/>
          <a:p>
            <a:fld id="{86456DE3-4E01-4AFD-AD42-42312842ED89}" type="slidenum">
              <a:rPr lang="en-US" smtClean="0"/>
              <a:t>8</a:t>
            </a:fld>
            <a:endParaRPr lang="en-US" dirty="0"/>
          </a:p>
        </p:txBody>
      </p:sp>
    </p:spTree>
    <p:extLst>
      <p:ext uri="{BB962C8B-B14F-4D97-AF65-F5344CB8AC3E}">
        <p14:creationId xmlns:p14="http://schemas.microsoft.com/office/powerpoint/2010/main" val="3732404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3/10/2022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3/10/2022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3/10/2022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3/10/2022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3/10/2022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hyperlink" Target="http://www.gingerbread.org.uk/" TargetMode="External"/><Relationship Id="rId3" Type="http://schemas.openxmlformats.org/officeDocument/2006/relationships/notesSlide" Target="../notesSlides/notesSlide8.xml"/><Relationship Id="rId7" Type="http://schemas.openxmlformats.org/officeDocument/2006/relationships/hyperlink" Target="http://www.riseuk.org.uk/resources/wellbeing-for-early-years"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annafreud.org/early-years/early-years-in-mind" TargetMode="External"/><Relationship Id="rId5" Type="http://schemas.openxmlformats.org/officeDocument/2006/relationships/image" Target="../media/image3.emf"/><Relationship Id="rId4" Type="http://schemas.openxmlformats.org/officeDocument/2006/relationships/package" Target="../embeddings/Microsoft_Excel_Worksheet.xlsx"/><Relationship Id="rId9" Type="http://schemas.openxmlformats.org/officeDocument/2006/relationships/hyperlink" Target="http://www.mencap.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fontScale="90000"/>
          </a:bodyPr>
          <a:lstStyle/>
          <a:p>
            <a:r>
              <a:rPr lang="en-US" sz="6800" dirty="0"/>
              <a:t>How to help your child manage anxious feelings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a:bodyPr>
          <a:lstStyle/>
          <a:p>
            <a:pPr>
              <a:spcAft>
                <a:spcPts val="600"/>
              </a:spcAft>
            </a:pPr>
            <a:r>
              <a:rPr lang="en-US" dirty="0"/>
              <a:t>Manuela </a:t>
            </a:r>
            <a:r>
              <a:rPr lang="en-US" dirty="0" err="1"/>
              <a:t>Tielens</a:t>
            </a:r>
            <a:r>
              <a:rPr lang="en-US" dirty="0"/>
              <a:t> &amp; Orla Bardsley</a:t>
            </a:r>
            <a:endParaRPr lang="en-US" sz="1800" dirty="0"/>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5541E-F98D-4E74-8716-341DF2E934B1}"/>
              </a:ext>
            </a:extLst>
          </p:cNvPr>
          <p:cNvSpPr>
            <a:spLocks noGrp="1"/>
          </p:cNvSpPr>
          <p:nvPr>
            <p:ph type="title"/>
          </p:nvPr>
        </p:nvSpPr>
        <p:spPr/>
        <p:txBody>
          <a:bodyPr/>
          <a:lstStyle/>
          <a:p>
            <a:pPr algn="ctr"/>
            <a:r>
              <a:rPr lang="en-GB" b="1" dirty="0"/>
              <a:t>AGENDA</a:t>
            </a:r>
          </a:p>
        </p:txBody>
      </p:sp>
      <p:sp>
        <p:nvSpPr>
          <p:cNvPr id="3" name="Content Placeholder 2">
            <a:extLst>
              <a:ext uri="{FF2B5EF4-FFF2-40B4-BE49-F238E27FC236}">
                <a16:creationId xmlns:a16="http://schemas.microsoft.com/office/drawing/2014/main" id="{901724EE-8D71-4A17-A3AD-05028DFECF69}"/>
              </a:ext>
            </a:extLst>
          </p:cNvPr>
          <p:cNvSpPr>
            <a:spLocks noGrp="1"/>
          </p:cNvSpPr>
          <p:nvPr>
            <p:ph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effectLst/>
                <a:uLnTx/>
                <a:uFillTx/>
                <a:latin typeface="Calibri" panose="020F0502020204030204" pitchFamily="34" charset="0"/>
                <a:ea typeface="+mn-ea"/>
                <a:cs typeface="+mn-cs"/>
              </a:rPr>
              <a:t>What we mean by anxiety. </a:t>
            </a:r>
            <a:br>
              <a:rPr kumimoji="0" lang="en-GB" sz="3600" b="0" i="0" u="none" strike="noStrike" kern="1200" cap="none" spc="0" normalizeH="0" baseline="0" noProof="0" dirty="0">
                <a:ln>
                  <a:noFill/>
                </a:ln>
                <a:effectLst/>
                <a:uLnTx/>
                <a:uFillTx/>
                <a:latin typeface="Calibri" panose="020F0502020204030204" pitchFamily="34" charset="0"/>
                <a:ea typeface="+mn-ea"/>
                <a:cs typeface="+mn-cs"/>
              </a:rPr>
            </a:br>
            <a:endParaRPr kumimoji="0" lang="en-GB" sz="3600" b="0" i="0" u="none" strike="noStrike" kern="1200" cap="none" spc="0" normalizeH="0" baseline="0" noProof="0" dirty="0">
              <a:ln>
                <a:noFill/>
              </a:ln>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effectLst/>
                <a:uLnTx/>
                <a:uFillTx/>
                <a:latin typeface="Calibri" panose="020F0502020204030204" pitchFamily="34" charset="0"/>
                <a:ea typeface="+mn-ea"/>
                <a:cs typeface="+mn-cs"/>
              </a:rPr>
              <a:t>Why children experience anxiety from time to time.</a:t>
            </a:r>
            <a:br>
              <a:rPr kumimoji="0" lang="en-GB" sz="3600" b="0" i="0" u="none" strike="noStrike" kern="1200" cap="none" spc="0" normalizeH="0" baseline="0" noProof="0" dirty="0">
                <a:ln>
                  <a:noFill/>
                </a:ln>
                <a:effectLst/>
                <a:uLnTx/>
                <a:uFillTx/>
                <a:latin typeface="Calibri" panose="020F0502020204030204" pitchFamily="34" charset="0"/>
                <a:ea typeface="+mn-ea"/>
                <a:cs typeface="+mn-cs"/>
              </a:rPr>
            </a:br>
            <a:endParaRPr kumimoji="0" lang="en-GB" sz="3600" b="0" i="0" u="none" strike="noStrike" kern="1200" cap="none" spc="0" normalizeH="0" baseline="0" noProof="0" dirty="0">
              <a:ln>
                <a:noFill/>
              </a:ln>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effectLst/>
                <a:uLnTx/>
                <a:uFillTx/>
                <a:latin typeface="Calibri" panose="020F0502020204030204" pitchFamily="34" charset="0"/>
                <a:ea typeface="+mn-ea"/>
                <a:cs typeface="+mn-cs"/>
              </a:rPr>
              <a:t>What are the signs. </a:t>
            </a:r>
            <a:br>
              <a:rPr kumimoji="0" lang="en-GB" sz="3600" b="0" i="0" u="none" strike="noStrike" kern="1200" cap="none" spc="0" normalizeH="0" baseline="0" noProof="0" dirty="0">
                <a:ln>
                  <a:noFill/>
                </a:ln>
                <a:effectLst/>
                <a:uLnTx/>
                <a:uFillTx/>
                <a:latin typeface="Calibri" panose="020F0502020204030204" pitchFamily="34" charset="0"/>
                <a:ea typeface="+mn-ea"/>
                <a:cs typeface="+mn-cs"/>
              </a:rPr>
            </a:br>
            <a:endParaRPr kumimoji="0" lang="en-GB" sz="3600" b="0" i="0" u="none" strike="noStrike" kern="1200" cap="none" spc="0" normalizeH="0" baseline="0" noProof="0" dirty="0">
              <a:ln>
                <a:noFill/>
              </a:ln>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effectLst/>
                <a:uLnTx/>
                <a:uFillTx/>
                <a:latin typeface="Calibri" panose="020F0502020204030204" pitchFamily="34" charset="0"/>
                <a:ea typeface="+mn-ea"/>
                <a:cs typeface="+mn-cs"/>
              </a:rPr>
              <a:t>Practical ideas how parents and carers can support their child.</a:t>
            </a:r>
          </a:p>
          <a:p>
            <a:endParaRPr lang="en-GB" dirty="0"/>
          </a:p>
        </p:txBody>
      </p:sp>
    </p:spTree>
    <p:extLst>
      <p:ext uri="{BB962C8B-B14F-4D97-AF65-F5344CB8AC3E}">
        <p14:creationId xmlns:p14="http://schemas.microsoft.com/office/powerpoint/2010/main" val="177126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6">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8">
            <a:extLst>
              <a:ext uri="{FF2B5EF4-FFF2-40B4-BE49-F238E27FC236}">
                <a16:creationId xmlns:a16="http://schemas.microsoft.com/office/drawing/2014/main" id="{88DE9B99-ADEF-4DA4-A716-52D0A8BE5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3" name="Rectangle 20">
            <a:extLst>
              <a:ext uri="{FF2B5EF4-FFF2-40B4-BE49-F238E27FC236}">
                <a16:creationId xmlns:a16="http://schemas.microsoft.com/office/drawing/2014/main" id="{6E20860D-8992-496E-BC22-8450E344B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4" name="Rectangle 22">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5" name="Rectangle 24">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10" name="Title 9">
            <a:extLst>
              <a:ext uri="{FF2B5EF4-FFF2-40B4-BE49-F238E27FC236}">
                <a16:creationId xmlns:a16="http://schemas.microsoft.com/office/drawing/2014/main" id="{DE8D0863-F602-45BD-A600-30D8CA161700}"/>
              </a:ext>
            </a:extLst>
          </p:cNvPr>
          <p:cNvSpPr>
            <a:spLocks noGrp="1"/>
          </p:cNvSpPr>
          <p:nvPr>
            <p:ph type="title"/>
          </p:nvPr>
        </p:nvSpPr>
        <p:spPr>
          <a:xfrm>
            <a:off x="1175512" y="515640"/>
            <a:ext cx="9792208" cy="1270164"/>
          </a:xfrm>
        </p:spPr>
        <p:txBody>
          <a:bodyPr vert="horz" lIns="91440" tIns="45720" rIns="91440" bIns="45720" rtlCol="0" anchor="ctr">
            <a:normAutofit/>
          </a:bodyPr>
          <a:lstStyle/>
          <a:p>
            <a:pPr algn="ctr">
              <a:lnSpc>
                <a:spcPct val="90000"/>
              </a:lnSpc>
            </a:pPr>
            <a:r>
              <a:rPr lang="en-US" sz="4800" dirty="0">
                <a:solidFill>
                  <a:schemeClr val="tx1">
                    <a:lumMod val="85000"/>
                    <a:lumOff val="15000"/>
                  </a:schemeClr>
                </a:solidFill>
              </a:rPr>
              <a:t>What is anxiety?</a:t>
            </a:r>
          </a:p>
        </p:txBody>
      </p:sp>
      <p:sp>
        <p:nvSpPr>
          <p:cNvPr id="12" name="Text Placeholder 11">
            <a:extLst>
              <a:ext uri="{FF2B5EF4-FFF2-40B4-BE49-F238E27FC236}">
                <a16:creationId xmlns:a16="http://schemas.microsoft.com/office/drawing/2014/main" id="{14B96322-7EFD-4D34-85F3-D183A0489D0F}"/>
              </a:ext>
            </a:extLst>
          </p:cNvPr>
          <p:cNvSpPr>
            <a:spLocks noGrp="1"/>
          </p:cNvSpPr>
          <p:nvPr>
            <p:ph type="body" sz="half" idx="2"/>
          </p:nvPr>
        </p:nvSpPr>
        <p:spPr>
          <a:xfrm>
            <a:off x="1175512" y="2303188"/>
            <a:ext cx="9792208" cy="3662523"/>
          </a:xfrm>
        </p:spPr>
        <p:txBody>
          <a:bodyPr vert="horz" lIns="91440" tIns="45720" rIns="91440" bIns="45720" rtlCol="0">
            <a:normAutofit/>
          </a:bodyPr>
          <a:lstStyle/>
          <a:p>
            <a:pPr indent="-182880">
              <a:lnSpc>
                <a:spcPct val="100000"/>
              </a:lnSpc>
              <a:buFont typeface="Garamond" pitchFamily="18" charset="0"/>
              <a:buChar char="◦"/>
            </a:pPr>
            <a:r>
              <a:rPr lang="en-US" sz="2000" dirty="0"/>
              <a:t>Anxiety is a normal human feeling you get when you’re worried or scared about something.  Some anxiety can be helpful as it can keep you safe from danger.  But sometimes anxiety can make you feel like things are worse than they actually are and can feel overwhelming.</a:t>
            </a:r>
          </a:p>
          <a:p>
            <a:pPr indent="-182880">
              <a:lnSpc>
                <a:spcPct val="100000"/>
              </a:lnSpc>
              <a:buFont typeface="Garamond" pitchFamily="18" charset="0"/>
              <a:buChar char="◦"/>
            </a:pPr>
            <a:endParaRPr lang="en-US" sz="2000" dirty="0"/>
          </a:p>
          <a:p>
            <a:pPr indent="-182880">
              <a:lnSpc>
                <a:spcPct val="100000"/>
              </a:lnSpc>
              <a:buFont typeface="Garamond" pitchFamily="18" charset="0"/>
              <a:buChar char="◦"/>
            </a:pPr>
            <a:r>
              <a:rPr lang="en-US" sz="2000" dirty="0"/>
              <a:t>Just like adults, children and young people feel worried and anxious at times.</a:t>
            </a:r>
          </a:p>
          <a:p>
            <a:pPr indent="-182880">
              <a:lnSpc>
                <a:spcPct val="100000"/>
              </a:lnSpc>
              <a:buFont typeface="Garamond" pitchFamily="18" charset="0"/>
              <a:buChar char="◦"/>
            </a:pPr>
            <a:endParaRPr lang="en-US" sz="2000" dirty="0"/>
          </a:p>
          <a:p>
            <a:pPr indent="-182880">
              <a:lnSpc>
                <a:spcPct val="100000"/>
              </a:lnSpc>
              <a:buFont typeface="Garamond" pitchFamily="18" charset="0"/>
              <a:buChar char="◦"/>
            </a:pPr>
            <a:r>
              <a:rPr lang="en-US" sz="2000" dirty="0"/>
              <a:t>Most children will learn how to manage their thoughts, feelings and emotions, but some may need extra support.</a:t>
            </a:r>
          </a:p>
          <a:p>
            <a:pPr indent="-182880">
              <a:lnSpc>
                <a:spcPct val="100000"/>
              </a:lnSpc>
              <a:buFont typeface="Garamond" pitchFamily="18" charset="0"/>
              <a:buChar char="◦"/>
            </a:pPr>
            <a:endParaRPr lang="en-US" dirty="0"/>
          </a:p>
          <a:p>
            <a:pPr indent="-182880">
              <a:lnSpc>
                <a:spcPct val="100000"/>
              </a:lnSpc>
              <a:buFont typeface="Garamond" pitchFamily="18" charset="0"/>
              <a:buChar char="◦"/>
            </a:pPr>
            <a:endParaRPr lang="en-US" dirty="0"/>
          </a:p>
        </p:txBody>
      </p:sp>
    </p:spTree>
    <p:extLst>
      <p:ext uri="{BB962C8B-B14F-4D97-AF65-F5344CB8AC3E}">
        <p14:creationId xmlns:p14="http://schemas.microsoft.com/office/powerpoint/2010/main" val="1102210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79903-F1CE-45AE-A018-240EE44113C9}"/>
              </a:ext>
            </a:extLst>
          </p:cNvPr>
          <p:cNvSpPr>
            <a:spLocks noGrp="1"/>
          </p:cNvSpPr>
          <p:nvPr>
            <p:ph type="title"/>
          </p:nvPr>
        </p:nvSpPr>
        <p:spPr>
          <a:xfrm>
            <a:off x="1066800" y="642594"/>
            <a:ext cx="10058400" cy="787445"/>
          </a:xfrm>
        </p:spPr>
        <p:txBody>
          <a:bodyPr>
            <a:normAutofit fontScale="90000"/>
          </a:bodyPr>
          <a:lstStyle/>
          <a:p>
            <a:pPr algn="ctr"/>
            <a:r>
              <a:rPr lang="en-GB" dirty="0"/>
              <a:t>What types of anxiety and triggers are common</a:t>
            </a:r>
          </a:p>
        </p:txBody>
      </p:sp>
      <p:graphicFrame>
        <p:nvGraphicFramePr>
          <p:cNvPr id="4" name="Table 4">
            <a:extLst>
              <a:ext uri="{FF2B5EF4-FFF2-40B4-BE49-F238E27FC236}">
                <a16:creationId xmlns:a16="http://schemas.microsoft.com/office/drawing/2014/main" id="{BF1BC885-B8EB-4FDA-B684-360BEC591FD5}"/>
              </a:ext>
            </a:extLst>
          </p:cNvPr>
          <p:cNvGraphicFramePr>
            <a:graphicFrameLocks noGrp="1"/>
          </p:cNvGraphicFramePr>
          <p:nvPr>
            <p:ph idx="1"/>
            <p:extLst>
              <p:ext uri="{D42A27DB-BD31-4B8C-83A1-F6EECF244321}">
                <p14:modId xmlns:p14="http://schemas.microsoft.com/office/powerpoint/2010/main" val="2471859762"/>
              </p:ext>
            </p:extLst>
          </p:nvPr>
        </p:nvGraphicFramePr>
        <p:xfrm>
          <a:off x="1066803" y="1771858"/>
          <a:ext cx="10058397" cy="4562276"/>
        </p:xfrm>
        <a:graphic>
          <a:graphicData uri="http://schemas.openxmlformats.org/drawingml/2006/table">
            <a:tbl>
              <a:tblPr firstRow="1" bandRow="1">
                <a:tableStyleId>{5C22544A-7EE6-4342-B048-85BDC9FD1C3A}</a:tableStyleId>
              </a:tblPr>
              <a:tblGrid>
                <a:gridCol w="3352799">
                  <a:extLst>
                    <a:ext uri="{9D8B030D-6E8A-4147-A177-3AD203B41FA5}">
                      <a16:colId xmlns:a16="http://schemas.microsoft.com/office/drawing/2014/main" val="864228334"/>
                    </a:ext>
                  </a:extLst>
                </a:gridCol>
                <a:gridCol w="3352799">
                  <a:extLst>
                    <a:ext uri="{9D8B030D-6E8A-4147-A177-3AD203B41FA5}">
                      <a16:colId xmlns:a16="http://schemas.microsoft.com/office/drawing/2014/main" val="1936362870"/>
                    </a:ext>
                  </a:extLst>
                </a:gridCol>
                <a:gridCol w="3352799">
                  <a:extLst>
                    <a:ext uri="{9D8B030D-6E8A-4147-A177-3AD203B41FA5}">
                      <a16:colId xmlns:a16="http://schemas.microsoft.com/office/drawing/2014/main" val="3520805435"/>
                    </a:ext>
                  </a:extLst>
                </a:gridCol>
              </a:tblGrid>
              <a:tr h="349384">
                <a:tc>
                  <a:txBody>
                    <a:bodyPr/>
                    <a:lstStyle/>
                    <a:p>
                      <a:pPr algn="ctr"/>
                      <a:r>
                        <a:rPr lang="en-GB" dirty="0"/>
                        <a:t>Early Years</a:t>
                      </a:r>
                    </a:p>
                  </a:txBody>
                  <a:tcPr/>
                </a:tc>
                <a:tc>
                  <a:txBody>
                    <a:bodyPr/>
                    <a:lstStyle/>
                    <a:p>
                      <a:pPr algn="ctr"/>
                      <a:r>
                        <a:rPr lang="en-GB" dirty="0"/>
                        <a:t>Age 6 - 9</a:t>
                      </a:r>
                    </a:p>
                  </a:txBody>
                  <a:tcPr/>
                </a:tc>
                <a:tc>
                  <a:txBody>
                    <a:bodyPr/>
                    <a:lstStyle/>
                    <a:p>
                      <a:pPr algn="ctr"/>
                      <a:r>
                        <a:rPr lang="en-GB" dirty="0"/>
                        <a:t>Age 9 - 11</a:t>
                      </a:r>
                    </a:p>
                  </a:txBody>
                  <a:tcPr/>
                </a:tc>
                <a:extLst>
                  <a:ext uri="{0D108BD9-81ED-4DB2-BD59-A6C34878D82A}">
                    <a16:rowId xmlns:a16="http://schemas.microsoft.com/office/drawing/2014/main" val="1176537882"/>
                  </a:ext>
                </a:extLst>
              </a:tr>
              <a:tr h="2183648">
                <a:tc>
                  <a:txBody>
                    <a:bodyPr/>
                    <a:lstStyle/>
                    <a:p>
                      <a:r>
                        <a:rPr lang="en-GB" u="sng" dirty="0"/>
                        <a:t>Expected</a:t>
                      </a:r>
                    </a:p>
                    <a:p>
                      <a:endParaRPr lang="en-GB" u="sng" dirty="0"/>
                    </a:p>
                    <a:p>
                      <a:r>
                        <a:rPr lang="en-GB" dirty="0"/>
                        <a:t>Separation anxiety</a:t>
                      </a:r>
                    </a:p>
                    <a:p>
                      <a:r>
                        <a:rPr lang="en-GB" dirty="0"/>
                        <a:t>Specific fears and phobias e.g. Animals</a:t>
                      </a:r>
                      <a:r>
                        <a:rPr lang="en-GB"/>
                        <a:t>, monsters, </a:t>
                      </a:r>
                      <a:r>
                        <a:rPr lang="en-GB" dirty="0"/>
                        <a:t>storms, </a:t>
                      </a:r>
                      <a:r>
                        <a:rPr lang="en-GB"/>
                        <a:t>being alone </a:t>
                      </a:r>
                      <a:r>
                        <a:rPr lang="en-GB" dirty="0"/>
                        <a:t>and the dark.</a:t>
                      </a:r>
                    </a:p>
                    <a:p>
                      <a:endParaRPr lang="en-GB" dirty="0"/>
                    </a:p>
                  </a:txBody>
                  <a:tcPr/>
                </a:tc>
                <a:tc>
                  <a:txBody>
                    <a:bodyPr/>
                    <a:lstStyle/>
                    <a:p>
                      <a:r>
                        <a:rPr lang="en-GB" u="sng" dirty="0"/>
                        <a:t>Expected</a:t>
                      </a:r>
                    </a:p>
                    <a:p>
                      <a:endParaRPr lang="en-GB" u="sng" dirty="0"/>
                    </a:p>
                    <a:p>
                      <a:r>
                        <a:rPr lang="en-GB" u="none" dirty="0"/>
                        <a:t>Animals</a:t>
                      </a:r>
                    </a:p>
                    <a:p>
                      <a:r>
                        <a:rPr lang="en-GB" u="none" dirty="0"/>
                        <a:t>Lightening and thunder</a:t>
                      </a:r>
                    </a:p>
                    <a:p>
                      <a:r>
                        <a:rPr lang="en-GB" u="none" dirty="0"/>
                        <a:t>Personal safety/injury</a:t>
                      </a:r>
                    </a:p>
                    <a:p>
                      <a:r>
                        <a:rPr lang="en-GB" u="none" dirty="0"/>
                        <a:t>School</a:t>
                      </a:r>
                    </a:p>
                    <a:p>
                      <a:r>
                        <a:rPr lang="en-GB" u="none" dirty="0"/>
                        <a:t>Death</a:t>
                      </a:r>
                    </a:p>
                  </a:txBody>
                  <a:tcPr/>
                </a:tc>
                <a:tc>
                  <a:txBody>
                    <a:bodyPr/>
                    <a:lstStyle/>
                    <a:p>
                      <a:r>
                        <a:rPr lang="en-GB" u="sng" dirty="0"/>
                        <a:t>Expected</a:t>
                      </a:r>
                    </a:p>
                    <a:p>
                      <a:endParaRPr lang="en-GB" u="sng" dirty="0"/>
                    </a:p>
                    <a:p>
                      <a:r>
                        <a:rPr lang="en-GB" u="none" dirty="0"/>
                        <a:t>New School</a:t>
                      </a:r>
                    </a:p>
                    <a:p>
                      <a:r>
                        <a:rPr lang="en-GB" u="none" dirty="0"/>
                        <a:t>Before tests</a:t>
                      </a:r>
                    </a:p>
                    <a:p>
                      <a:r>
                        <a:rPr lang="en-GB" u="none" dirty="0"/>
                        <a:t>Social acceptance</a:t>
                      </a:r>
                    </a:p>
                    <a:p>
                      <a:r>
                        <a:rPr lang="en-GB" u="none" dirty="0"/>
                        <a:t>Personal health</a:t>
                      </a:r>
                    </a:p>
                  </a:txBody>
                  <a:tcPr/>
                </a:tc>
                <a:extLst>
                  <a:ext uri="{0D108BD9-81ED-4DB2-BD59-A6C34878D82A}">
                    <a16:rowId xmlns:a16="http://schemas.microsoft.com/office/drawing/2014/main" val="3432112228"/>
                  </a:ext>
                </a:extLst>
              </a:tr>
              <a:tr h="1910516">
                <a:tc gridSpan="3">
                  <a:txBody>
                    <a:bodyPr/>
                    <a:lstStyle/>
                    <a:p>
                      <a:r>
                        <a:rPr lang="en-GB" u="sng" dirty="0"/>
                        <a:t>Across all age groups</a:t>
                      </a:r>
                    </a:p>
                    <a:p>
                      <a:endParaRPr lang="en-GB" u="sng" dirty="0"/>
                    </a:p>
                    <a:p>
                      <a:r>
                        <a:rPr lang="en-GB" u="none" dirty="0"/>
                        <a:t>Big change/ instabilities/ life altering events such as</a:t>
                      </a:r>
                      <a:r>
                        <a:rPr lang="en-GB" sz="1800" b="0" i="0" u="none" kern="1200" dirty="0">
                          <a:solidFill>
                            <a:schemeClr val="dk1"/>
                          </a:solidFill>
                          <a:effectLst/>
                          <a:latin typeface="+mn-lt"/>
                          <a:ea typeface="+mn-ea"/>
                          <a:cs typeface="+mn-cs"/>
                        </a:rPr>
                        <a:t> f</a:t>
                      </a:r>
                      <a:r>
                        <a:rPr lang="en-GB" sz="1800" b="0" i="0" kern="1200" dirty="0">
                          <a:solidFill>
                            <a:schemeClr val="dk1"/>
                          </a:solidFill>
                          <a:effectLst/>
                          <a:latin typeface="+mn-lt"/>
                          <a:ea typeface="+mn-ea"/>
                          <a:cs typeface="+mn-cs"/>
                        </a:rPr>
                        <a:t>requently moving house or school,  parents fighting or arguing,  the death of a close relative or friend,  becoming seriously ill or getting injured in an accident and school-related issues.</a:t>
                      </a:r>
                    </a:p>
                  </a:txBody>
                  <a:tcPr/>
                </a:tc>
                <a:tc hMerge="1">
                  <a:txBody>
                    <a:bodyPr/>
                    <a:lstStyle/>
                    <a:p>
                      <a:r>
                        <a:rPr lang="en-GB" dirty="0"/>
                        <a:t>Ideas how to manage</a:t>
                      </a:r>
                    </a:p>
                  </a:txBody>
                  <a:tcPr/>
                </a:tc>
                <a:tc hMerge="1">
                  <a:txBody>
                    <a:bodyPr/>
                    <a:lstStyle/>
                    <a:p>
                      <a:r>
                        <a:rPr lang="en-GB" dirty="0"/>
                        <a:t>Ideas how to manage</a:t>
                      </a:r>
                    </a:p>
                  </a:txBody>
                  <a:tcPr/>
                </a:tc>
                <a:extLst>
                  <a:ext uri="{0D108BD9-81ED-4DB2-BD59-A6C34878D82A}">
                    <a16:rowId xmlns:a16="http://schemas.microsoft.com/office/drawing/2014/main" val="2167780614"/>
                  </a:ext>
                </a:extLst>
              </a:tr>
            </a:tbl>
          </a:graphicData>
        </a:graphic>
      </p:graphicFrame>
    </p:spTree>
    <p:extLst>
      <p:ext uri="{BB962C8B-B14F-4D97-AF65-F5344CB8AC3E}">
        <p14:creationId xmlns:p14="http://schemas.microsoft.com/office/powerpoint/2010/main" val="2053054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9BFCE7CD-D6BC-487A-943A-B31ACF0BDA19}"/>
              </a:ext>
            </a:extLst>
          </p:cNvPr>
          <p:cNvSpPr>
            <a:spLocks noGrp="1"/>
          </p:cNvSpPr>
          <p:nvPr>
            <p:ph type="title"/>
          </p:nvPr>
        </p:nvSpPr>
        <p:spPr>
          <a:xfrm>
            <a:off x="1175512" y="343760"/>
            <a:ext cx="9792208" cy="880023"/>
          </a:xfrm>
        </p:spPr>
        <p:txBody>
          <a:bodyPr>
            <a:normAutofit/>
          </a:bodyPr>
          <a:lstStyle/>
          <a:p>
            <a:pPr algn="ctr"/>
            <a:r>
              <a:rPr lang="en-GB" dirty="0"/>
              <a:t>What are the signs</a:t>
            </a:r>
          </a:p>
        </p:txBody>
      </p:sp>
      <p:sp>
        <p:nvSpPr>
          <p:cNvPr id="3" name="Content Placeholder 2">
            <a:extLst>
              <a:ext uri="{FF2B5EF4-FFF2-40B4-BE49-F238E27FC236}">
                <a16:creationId xmlns:a16="http://schemas.microsoft.com/office/drawing/2014/main" id="{E575EEBE-A6A5-455E-8C20-00A75D1A04B0}"/>
              </a:ext>
            </a:extLst>
          </p:cNvPr>
          <p:cNvSpPr>
            <a:spLocks noGrp="1"/>
          </p:cNvSpPr>
          <p:nvPr>
            <p:ph idx="1"/>
          </p:nvPr>
        </p:nvSpPr>
        <p:spPr>
          <a:xfrm>
            <a:off x="1175512" y="1450448"/>
            <a:ext cx="9792208" cy="4515263"/>
          </a:xfrm>
        </p:spPr>
        <p:txBody>
          <a:bodyPr>
            <a:normAutofit/>
          </a:bodyPr>
          <a:lstStyle/>
          <a:p>
            <a:pPr algn="ctr"/>
            <a:r>
              <a:rPr lang="en-GB" sz="1800" b="1" dirty="0"/>
              <a:t>A level of anxiety is normal it becomes a problem for children when it starts to get in the way of their everyday life</a:t>
            </a:r>
            <a:r>
              <a:rPr lang="en-GB" sz="1800" dirty="0"/>
              <a:t>.</a:t>
            </a:r>
          </a:p>
          <a:p>
            <a:endParaRPr lang="en-GB" sz="1800" dirty="0"/>
          </a:p>
          <a:p>
            <a:pPr algn="ctr"/>
            <a:endParaRPr lang="en-GB" sz="1800" dirty="0"/>
          </a:p>
          <a:p>
            <a:endParaRPr lang="en-GB" sz="1800" dirty="0"/>
          </a:p>
          <a:p>
            <a:pPr algn="ctr"/>
            <a:endParaRPr lang="en-GB" sz="1800" b="1" dirty="0"/>
          </a:p>
        </p:txBody>
      </p:sp>
      <p:graphicFrame>
        <p:nvGraphicFramePr>
          <p:cNvPr id="4" name="Table 4">
            <a:extLst>
              <a:ext uri="{FF2B5EF4-FFF2-40B4-BE49-F238E27FC236}">
                <a16:creationId xmlns:a16="http://schemas.microsoft.com/office/drawing/2014/main" id="{E1D6AA58-E237-42F3-8579-FC68366DF5AD}"/>
              </a:ext>
            </a:extLst>
          </p:cNvPr>
          <p:cNvGraphicFramePr>
            <a:graphicFrameLocks noGrp="1"/>
          </p:cNvGraphicFramePr>
          <p:nvPr>
            <p:extLst>
              <p:ext uri="{D42A27DB-BD31-4B8C-83A1-F6EECF244321}">
                <p14:modId xmlns:p14="http://schemas.microsoft.com/office/powerpoint/2010/main" val="2238825181"/>
              </p:ext>
            </p:extLst>
          </p:nvPr>
        </p:nvGraphicFramePr>
        <p:xfrm>
          <a:off x="558036" y="2231133"/>
          <a:ext cx="11075928" cy="4206240"/>
        </p:xfrm>
        <a:graphic>
          <a:graphicData uri="http://schemas.openxmlformats.org/drawingml/2006/table">
            <a:tbl>
              <a:tblPr firstRow="1" bandRow="1">
                <a:tableStyleId>{5C22544A-7EE6-4342-B048-85BDC9FD1C3A}</a:tableStyleId>
              </a:tblPr>
              <a:tblGrid>
                <a:gridCol w="5537964">
                  <a:extLst>
                    <a:ext uri="{9D8B030D-6E8A-4147-A177-3AD203B41FA5}">
                      <a16:colId xmlns:a16="http://schemas.microsoft.com/office/drawing/2014/main" val="1903489144"/>
                    </a:ext>
                  </a:extLst>
                </a:gridCol>
                <a:gridCol w="5537964">
                  <a:extLst>
                    <a:ext uri="{9D8B030D-6E8A-4147-A177-3AD203B41FA5}">
                      <a16:colId xmlns:a16="http://schemas.microsoft.com/office/drawing/2014/main" val="2350834413"/>
                    </a:ext>
                  </a:extLst>
                </a:gridCol>
              </a:tblGrid>
              <a:tr h="370840">
                <a:tc>
                  <a:txBody>
                    <a:bodyPr/>
                    <a:lstStyle/>
                    <a:p>
                      <a:pPr marL="285750" indent="-285750">
                        <a:buFont typeface="Arial" panose="020B0604020202020204" pitchFamily="34" charset="0"/>
                        <a:buChar char="•"/>
                      </a:pPr>
                      <a:r>
                        <a:rPr lang="en-GB" b="0" dirty="0">
                          <a:solidFill>
                            <a:schemeClr val="tx1"/>
                          </a:solidFill>
                        </a:rPr>
                        <a:t>Headaches and stomach aches </a:t>
                      </a:r>
                    </a:p>
                    <a:p>
                      <a:pPr marL="285750" indent="-285750">
                        <a:buFont typeface="Arial" panose="020B0604020202020204" pitchFamily="34" charset="0"/>
                        <a:buChar char="•"/>
                      </a:pPr>
                      <a:r>
                        <a:rPr lang="en-GB" b="0" dirty="0">
                          <a:solidFill>
                            <a:schemeClr val="tx1"/>
                          </a:solidFill>
                        </a:rPr>
                        <a:t>Dizziness/faintness/palpitations/breathlessness/ sweating</a:t>
                      </a:r>
                    </a:p>
                    <a:p>
                      <a:pPr marL="285750" indent="-285750">
                        <a:buFont typeface="Arial" panose="020B0604020202020204" pitchFamily="34" charset="0"/>
                        <a:buChar char="•"/>
                      </a:pPr>
                      <a:r>
                        <a:rPr lang="en-GB" b="0" dirty="0">
                          <a:solidFill>
                            <a:schemeClr val="tx1"/>
                          </a:solidFill>
                        </a:rPr>
                        <a:t>Change in sleeping habits such as frequent waking, disrupted sleep, frequent nightmares.</a:t>
                      </a:r>
                    </a:p>
                    <a:p>
                      <a:pPr marL="285750" indent="-285750">
                        <a:buFont typeface="Arial" panose="020B0604020202020204" pitchFamily="34" charset="0"/>
                        <a:buChar char="•"/>
                      </a:pPr>
                      <a:r>
                        <a:rPr lang="en-GB" b="0" dirty="0">
                          <a:solidFill>
                            <a:schemeClr val="tx1"/>
                          </a:solidFill>
                        </a:rPr>
                        <a:t>Not eating properly</a:t>
                      </a:r>
                    </a:p>
                    <a:p>
                      <a:pPr marL="285750" indent="-285750">
                        <a:buFont typeface="Arial" panose="020B0604020202020204" pitchFamily="34" charset="0"/>
                        <a:buChar char="•"/>
                      </a:pPr>
                      <a:r>
                        <a:rPr lang="en-GB" b="0" dirty="0">
                          <a:solidFill>
                            <a:schemeClr val="tx1"/>
                          </a:solidFill>
                        </a:rPr>
                        <a:t>Restlessness</a:t>
                      </a:r>
                    </a:p>
                    <a:p>
                      <a:pPr marL="285750" indent="-285750">
                        <a:buFont typeface="Arial" panose="020B0604020202020204" pitchFamily="34" charset="0"/>
                        <a:buChar char="•"/>
                      </a:pPr>
                      <a:r>
                        <a:rPr lang="en-GB" b="0" dirty="0">
                          <a:solidFill>
                            <a:schemeClr val="tx1"/>
                          </a:solidFill>
                        </a:rPr>
                        <a:t>Being clingy/feeling panicky/tearful</a:t>
                      </a:r>
                    </a:p>
                    <a:p>
                      <a:pPr marL="285750" indent="-285750">
                        <a:buFont typeface="Arial" panose="020B0604020202020204" pitchFamily="34" charset="0"/>
                        <a:buChar char="•"/>
                      </a:pPr>
                      <a:r>
                        <a:rPr lang="en-GB" b="0" dirty="0">
                          <a:solidFill>
                            <a:schemeClr val="tx1"/>
                          </a:solidFill>
                        </a:rPr>
                        <a:t>Seeming to be worried or anxious and needing lots of reassurance.</a:t>
                      </a:r>
                    </a:p>
                    <a:p>
                      <a:pPr marL="285750" indent="-285750">
                        <a:buFont typeface="Arial" panose="020B0604020202020204" pitchFamily="34" charset="0"/>
                        <a:buChar char="•"/>
                      </a:pPr>
                      <a:r>
                        <a:rPr lang="en-GB" b="0" dirty="0">
                          <a:solidFill>
                            <a:schemeClr val="tx1"/>
                          </a:solidFill>
                        </a:rPr>
                        <a:t>Feeling down or depressed.</a:t>
                      </a:r>
                    </a:p>
                    <a:p>
                      <a:pPr marL="285750" indent="-285750">
                        <a:buFont typeface="Arial" panose="020B0604020202020204" pitchFamily="34" charset="0"/>
                        <a:buChar char="•"/>
                      </a:pPr>
                      <a:r>
                        <a:rPr lang="en-GB" b="0" dirty="0">
                          <a:solidFill>
                            <a:schemeClr val="tx1"/>
                          </a:solidFill>
                        </a:rPr>
                        <a:t>Wanting things to be perfect and getting frustrated if they’re not.</a:t>
                      </a:r>
                    </a:p>
                    <a:p>
                      <a:pPr marL="285750" indent="-285750">
                        <a:buFont typeface="Arial" panose="020B0604020202020204" pitchFamily="34" charset="0"/>
                        <a:buChar char="•"/>
                      </a:pPr>
                      <a:r>
                        <a:rPr lang="en-GB" b="0" dirty="0">
                          <a:solidFill>
                            <a:schemeClr val="tx1"/>
                          </a:solidFill>
                        </a:rPr>
                        <a:t>Lashing out at others.</a:t>
                      </a:r>
                    </a:p>
                    <a:p>
                      <a:pPr marL="285750" indent="-285750">
                        <a:buFont typeface="Arial" panose="020B0604020202020204" pitchFamily="34" charset="0"/>
                        <a:buChar char="•"/>
                      </a:pPr>
                      <a:r>
                        <a:rPr lang="en-GB" b="0" dirty="0">
                          <a:solidFill>
                            <a:schemeClr val="tx1"/>
                          </a:solidFill>
                        </a:rPr>
                        <a:t>Hyper-alertness and difficulty keeping still.</a:t>
                      </a:r>
                      <a:endParaRPr lang="en-GB" dirty="0">
                        <a:solidFill>
                          <a:schemeClr val="tx1"/>
                        </a:solidFill>
                      </a:endParaRP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GB" b="0" dirty="0">
                          <a:solidFill>
                            <a:schemeClr val="tx1"/>
                          </a:solidFill>
                        </a:rPr>
                        <a:t>Turning down invitations.</a:t>
                      </a:r>
                    </a:p>
                    <a:p>
                      <a:pPr marL="285750" indent="-285750">
                        <a:buFont typeface="Arial" panose="020B0604020202020204" pitchFamily="34" charset="0"/>
                        <a:buChar char="•"/>
                      </a:pPr>
                      <a:r>
                        <a:rPr lang="en-GB" b="0" dirty="0">
                          <a:solidFill>
                            <a:schemeClr val="tx1"/>
                          </a:solidFill>
                        </a:rPr>
                        <a:t>Spending time alone.</a:t>
                      </a:r>
                    </a:p>
                    <a:p>
                      <a:pPr marL="285750" indent="-285750">
                        <a:buFont typeface="Arial" panose="020B0604020202020204" pitchFamily="34" charset="0"/>
                        <a:buChar char="•"/>
                      </a:pPr>
                      <a:r>
                        <a:rPr lang="en-GB" b="0" dirty="0">
                          <a:solidFill>
                            <a:schemeClr val="tx1"/>
                          </a:solidFill>
                        </a:rPr>
                        <a:t>Not interacting in class.</a:t>
                      </a:r>
                    </a:p>
                    <a:p>
                      <a:pPr marL="285750" indent="-285750">
                        <a:buFont typeface="Arial" panose="020B0604020202020204" pitchFamily="34" charset="0"/>
                        <a:buChar char="•"/>
                      </a:pPr>
                      <a:r>
                        <a:rPr lang="en-GB" b="0" dirty="0">
                          <a:solidFill>
                            <a:schemeClr val="tx1"/>
                          </a:solidFill>
                        </a:rPr>
                        <a:t>Looking physically anxious (e.g. tense, on edge, or shaky)</a:t>
                      </a:r>
                    </a:p>
                    <a:p>
                      <a:pPr marL="285750" indent="-285750">
                        <a:buFont typeface="Arial" panose="020B0604020202020204" pitchFamily="34" charset="0"/>
                        <a:buChar char="•"/>
                      </a:pPr>
                      <a:r>
                        <a:rPr lang="en-GB" b="0" dirty="0">
                          <a:solidFill>
                            <a:schemeClr val="tx1"/>
                          </a:solidFill>
                        </a:rPr>
                        <a:t>Having temper outbursts or ‘freezing’ if demand is placed on them.</a:t>
                      </a:r>
                    </a:p>
                    <a:p>
                      <a:pPr marL="285750" indent="-285750">
                        <a:buFont typeface="Arial" panose="020B0604020202020204" pitchFamily="34" charset="0"/>
                        <a:buChar char="•"/>
                      </a:pPr>
                      <a:r>
                        <a:rPr lang="en-GB" b="0" dirty="0">
                          <a:solidFill>
                            <a:schemeClr val="tx1"/>
                          </a:solidFill>
                        </a:rPr>
                        <a:t>Having difficultly  concentrating.</a:t>
                      </a:r>
                    </a:p>
                    <a:p>
                      <a:pPr marL="285750" indent="-285750">
                        <a:buFont typeface="Arial" panose="020B0604020202020204" pitchFamily="34" charset="0"/>
                        <a:buChar char="•"/>
                      </a:pPr>
                      <a:r>
                        <a:rPr lang="en-GB" b="0" dirty="0">
                          <a:solidFill>
                            <a:schemeClr val="tx1"/>
                          </a:solidFill>
                        </a:rPr>
                        <a:t>Difficulty sleeping.</a:t>
                      </a:r>
                    </a:p>
                    <a:p>
                      <a:pPr marL="285750" indent="-285750">
                        <a:buFont typeface="Arial" panose="020B0604020202020204" pitchFamily="34" charset="0"/>
                        <a:buChar char="•"/>
                      </a:pPr>
                      <a:r>
                        <a:rPr lang="en-GB" b="0" dirty="0">
                          <a:solidFill>
                            <a:schemeClr val="tx1"/>
                          </a:solidFill>
                        </a:rPr>
                        <a:t>Clinginess to parents.</a:t>
                      </a:r>
                      <a:endParaRPr lang="en-GB"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28385542"/>
                  </a:ext>
                </a:extLst>
              </a:tr>
            </a:tbl>
          </a:graphicData>
        </a:graphic>
      </p:graphicFrame>
    </p:spTree>
    <p:extLst>
      <p:ext uri="{BB962C8B-B14F-4D97-AF65-F5344CB8AC3E}">
        <p14:creationId xmlns:p14="http://schemas.microsoft.com/office/powerpoint/2010/main" val="419169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25FC-F7B2-45CB-8160-5F6937D9C8A7}"/>
              </a:ext>
            </a:extLst>
          </p:cNvPr>
          <p:cNvSpPr>
            <a:spLocks noGrp="1"/>
          </p:cNvSpPr>
          <p:nvPr>
            <p:ph type="title"/>
          </p:nvPr>
        </p:nvSpPr>
        <p:spPr>
          <a:xfrm>
            <a:off x="1066800" y="642594"/>
            <a:ext cx="10058400" cy="1152339"/>
          </a:xfrm>
        </p:spPr>
        <p:txBody>
          <a:bodyPr>
            <a:normAutofit fontScale="90000"/>
          </a:bodyPr>
          <a:lstStyle/>
          <a:p>
            <a:pPr algn="ctr"/>
            <a:r>
              <a:rPr lang="en-GB" dirty="0"/>
              <a:t>Practical ideas for how parents and carers can support their child.</a:t>
            </a:r>
          </a:p>
        </p:txBody>
      </p:sp>
      <p:sp>
        <p:nvSpPr>
          <p:cNvPr id="3" name="Content Placeholder 2">
            <a:extLst>
              <a:ext uri="{FF2B5EF4-FFF2-40B4-BE49-F238E27FC236}">
                <a16:creationId xmlns:a16="http://schemas.microsoft.com/office/drawing/2014/main" id="{E5D0792A-A980-4653-BE18-82D2AA31DB71}"/>
              </a:ext>
            </a:extLst>
          </p:cNvPr>
          <p:cNvSpPr>
            <a:spLocks noGrp="1"/>
          </p:cNvSpPr>
          <p:nvPr>
            <p:ph idx="1"/>
          </p:nvPr>
        </p:nvSpPr>
        <p:spPr/>
        <p:txBody>
          <a:bodyPr>
            <a:normAutofit/>
          </a:bodyPr>
          <a:lstStyle/>
          <a:p>
            <a:r>
              <a:rPr lang="en-GB" sz="1800" b="1" dirty="0"/>
              <a:t>Normalise AKNOWLEDGE the anxiety.  </a:t>
            </a:r>
            <a:r>
              <a:rPr lang="en-GB" sz="1800" dirty="0"/>
              <a:t>That means explaining to the child that everyone feels anxious and worries at times.</a:t>
            </a:r>
          </a:p>
          <a:p>
            <a:endParaRPr lang="en-GB" sz="1800" dirty="0"/>
          </a:p>
          <a:p>
            <a:r>
              <a:rPr lang="en-GB" sz="1800" b="1" dirty="0"/>
              <a:t>Listen</a:t>
            </a:r>
            <a:r>
              <a:rPr lang="en-GB" sz="1800" dirty="0"/>
              <a:t> to the child and try to understand what they are anxious about and what problems it is causing in their daily lives. </a:t>
            </a:r>
          </a:p>
          <a:p>
            <a:pPr lvl="2"/>
            <a:r>
              <a:rPr lang="en-GB" sz="1500" dirty="0"/>
              <a:t>With younger children they may not have the vocabulary to understand or explain how they feel so read stories, play games, role play to help find out and deal with specific worries.</a:t>
            </a:r>
          </a:p>
          <a:p>
            <a:pPr marL="0" indent="0">
              <a:buNone/>
            </a:pPr>
            <a:endParaRPr lang="en-GB" sz="1800" dirty="0"/>
          </a:p>
          <a:p>
            <a:r>
              <a:rPr lang="en-GB" sz="1800" b="1" dirty="0"/>
              <a:t>Praise</a:t>
            </a:r>
            <a:r>
              <a:rPr lang="en-GB" sz="1800" dirty="0"/>
              <a:t> the young person’s ability to talk to you about their worries.  This can be hard to do but it is really important first step in overcoming anxiety.</a:t>
            </a:r>
          </a:p>
        </p:txBody>
      </p:sp>
    </p:spTree>
    <p:extLst>
      <p:ext uri="{BB962C8B-B14F-4D97-AF65-F5344CB8AC3E}">
        <p14:creationId xmlns:p14="http://schemas.microsoft.com/office/powerpoint/2010/main" val="94373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6">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8">
            <a:extLst>
              <a:ext uri="{FF2B5EF4-FFF2-40B4-BE49-F238E27FC236}">
                <a16:creationId xmlns:a16="http://schemas.microsoft.com/office/drawing/2014/main" id="{88DE9B99-ADEF-4DA4-A716-52D0A8BE5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3" name="Rectangle 20">
            <a:extLst>
              <a:ext uri="{FF2B5EF4-FFF2-40B4-BE49-F238E27FC236}">
                <a16:creationId xmlns:a16="http://schemas.microsoft.com/office/drawing/2014/main" id="{6E20860D-8992-496E-BC22-8450E344B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4" name="Rectangle 22">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5" name="Rectangle 24">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10" name="Title 9">
            <a:extLst>
              <a:ext uri="{FF2B5EF4-FFF2-40B4-BE49-F238E27FC236}">
                <a16:creationId xmlns:a16="http://schemas.microsoft.com/office/drawing/2014/main" id="{DE8D0863-F602-45BD-A600-30D8CA161700}"/>
              </a:ext>
            </a:extLst>
          </p:cNvPr>
          <p:cNvSpPr>
            <a:spLocks noGrp="1"/>
          </p:cNvSpPr>
          <p:nvPr>
            <p:ph type="title"/>
          </p:nvPr>
        </p:nvSpPr>
        <p:spPr>
          <a:xfrm>
            <a:off x="1175512" y="515640"/>
            <a:ext cx="9792208" cy="488137"/>
          </a:xfrm>
        </p:spPr>
        <p:txBody>
          <a:bodyPr vert="horz" lIns="91440" tIns="45720" rIns="91440" bIns="45720" rtlCol="0" anchor="ctr">
            <a:noAutofit/>
          </a:bodyPr>
          <a:lstStyle/>
          <a:p>
            <a:pPr algn="ctr">
              <a:lnSpc>
                <a:spcPct val="90000"/>
              </a:lnSpc>
            </a:pPr>
            <a:r>
              <a:rPr lang="en-US" sz="4000" b="1" dirty="0">
                <a:solidFill>
                  <a:schemeClr val="tx1">
                    <a:lumMod val="85000"/>
                    <a:lumOff val="15000"/>
                  </a:schemeClr>
                </a:solidFill>
              </a:rPr>
              <a:t>Other ways to ease anxiety in children…</a:t>
            </a:r>
          </a:p>
        </p:txBody>
      </p:sp>
      <p:sp>
        <p:nvSpPr>
          <p:cNvPr id="12" name="Text Placeholder 11">
            <a:extLst>
              <a:ext uri="{FF2B5EF4-FFF2-40B4-BE49-F238E27FC236}">
                <a16:creationId xmlns:a16="http://schemas.microsoft.com/office/drawing/2014/main" id="{14B96322-7EFD-4D34-85F3-D183A0489D0F}"/>
              </a:ext>
            </a:extLst>
          </p:cNvPr>
          <p:cNvSpPr>
            <a:spLocks noGrp="1"/>
          </p:cNvSpPr>
          <p:nvPr>
            <p:ph type="body" sz="half" idx="2"/>
          </p:nvPr>
        </p:nvSpPr>
        <p:spPr>
          <a:xfrm>
            <a:off x="1175512" y="1241522"/>
            <a:ext cx="9792208" cy="4724190"/>
          </a:xfrm>
        </p:spPr>
        <p:txBody>
          <a:bodyPr vert="horz" lIns="91440" tIns="45720" rIns="91440" bIns="45720" rtlCol="0">
            <a:normAutofit/>
          </a:bodyPr>
          <a:lstStyle/>
          <a:p>
            <a:pPr indent="-182880">
              <a:lnSpc>
                <a:spcPct val="100000"/>
              </a:lnSpc>
              <a:buFont typeface="Garamond" pitchFamily="18" charset="0"/>
              <a:buChar char="◦"/>
            </a:pPr>
            <a:endParaRPr lang="en-US" dirty="0"/>
          </a:p>
          <a:p>
            <a:pPr indent="-182880">
              <a:lnSpc>
                <a:spcPct val="100000"/>
              </a:lnSpc>
              <a:buFont typeface="Garamond" pitchFamily="18" charset="0"/>
              <a:buChar char="◦"/>
            </a:pPr>
            <a:r>
              <a:rPr lang="en-US" sz="2000" dirty="0"/>
              <a:t>Teach you child to recognize signs of anxiety in themselves.</a:t>
            </a:r>
          </a:p>
          <a:p>
            <a:pPr indent="-182880">
              <a:lnSpc>
                <a:spcPct val="100000"/>
              </a:lnSpc>
              <a:buFont typeface="Garamond" pitchFamily="18" charset="0"/>
              <a:buChar char="◦"/>
            </a:pPr>
            <a:endParaRPr lang="en-US" sz="2000" dirty="0"/>
          </a:p>
          <a:p>
            <a:pPr indent="-182880">
              <a:lnSpc>
                <a:spcPct val="100000"/>
              </a:lnSpc>
              <a:buFont typeface="Garamond" pitchFamily="18" charset="0"/>
              <a:buChar char="◦"/>
            </a:pPr>
            <a:r>
              <a:rPr lang="en-US" sz="2000" b="1" dirty="0"/>
              <a:t>Encourage your child to manage their anxiety and ask for </a:t>
            </a:r>
            <a:r>
              <a:rPr lang="en-US" sz="2000" b="1"/>
              <a:t>help when </a:t>
            </a:r>
            <a:r>
              <a:rPr lang="en-US" sz="2000" b="1" dirty="0"/>
              <a:t>they need it.</a:t>
            </a:r>
          </a:p>
          <a:p>
            <a:pPr indent="-182880">
              <a:lnSpc>
                <a:spcPct val="100000"/>
              </a:lnSpc>
              <a:buFont typeface="Garamond" pitchFamily="18" charset="0"/>
              <a:buChar char="◦"/>
            </a:pPr>
            <a:endParaRPr lang="en-US" sz="2000" b="1" dirty="0"/>
          </a:p>
          <a:p>
            <a:pPr indent="-182880">
              <a:lnSpc>
                <a:spcPct val="100000"/>
              </a:lnSpc>
              <a:buFont typeface="Garamond" pitchFamily="18" charset="0"/>
              <a:buChar char="◦"/>
            </a:pPr>
            <a:r>
              <a:rPr lang="en-US" sz="2000" dirty="0"/>
              <a:t>Children of all ages find routines reassuring, so they to stick to regular daily routines where possible.</a:t>
            </a:r>
          </a:p>
          <a:p>
            <a:pPr>
              <a:lnSpc>
                <a:spcPct val="100000"/>
              </a:lnSpc>
            </a:pPr>
            <a:endParaRPr lang="en-US" sz="2000" dirty="0"/>
          </a:p>
          <a:p>
            <a:pPr indent="-182880">
              <a:lnSpc>
                <a:spcPct val="100000"/>
              </a:lnSpc>
              <a:buFont typeface="Garamond" pitchFamily="18" charset="0"/>
              <a:buChar char="◦"/>
            </a:pPr>
            <a:r>
              <a:rPr lang="en-US" sz="2000" b="1" dirty="0"/>
              <a:t>If your child is anxious because of distressing events, such as bereavement or separation, look for books or films that will help them to understand their feelings.</a:t>
            </a:r>
          </a:p>
        </p:txBody>
      </p:sp>
    </p:spTree>
    <p:extLst>
      <p:ext uri="{BB962C8B-B14F-4D97-AF65-F5344CB8AC3E}">
        <p14:creationId xmlns:p14="http://schemas.microsoft.com/office/powerpoint/2010/main" val="970095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79903-F1CE-45AE-A018-240EE44113C9}"/>
              </a:ext>
            </a:extLst>
          </p:cNvPr>
          <p:cNvSpPr>
            <a:spLocks noGrp="1"/>
          </p:cNvSpPr>
          <p:nvPr>
            <p:ph type="title"/>
          </p:nvPr>
        </p:nvSpPr>
        <p:spPr>
          <a:xfrm>
            <a:off x="1066800" y="1251284"/>
            <a:ext cx="10058400" cy="1423164"/>
          </a:xfrm>
        </p:spPr>
        <p:txBody>
          <a:bodyPr>
            <a:normAutofit fontScale="90000"/>
          </a:bodyPr>
          <a:lstStyle/>
          <a:p>
            <a:pPr algn="ctr"/>
            <a:r>
              <a:rPr lang="en-GB" dirty="0"/>
              <a:t>Where can you find help</a:t>
            </a:r>
            <a:br>
              <a:rPr lang="en-GB" dirty="0"/>
            </a:br>
            <a:r>
              <a:rPr lang="en-GB" sz="2000" dirty="0"/>
              <a:t>If your child’s anxiety is severe, persists and interferes with their everyday life, it’s a good idea to get some help.</a:t>
            </a:r>
            <a:br>
              <a:rPr lang="en-GB" sz="2000" dirty="0"/>
            </a:br>
            <a:br>
              <a:rPr lang="en-GB" sz="2000" dirty="0"/>
            </a:br>
            <a:br>
              <a:rPr lang="en-GB" dirty="0"/>
            </a:br>
            <a:br>
              <a:rPr lang="en-GB" dirty="0"/>
            </a:br>
            <a:endParaRPr lang="en-GB" dirty="0"/>
          </a:p>
        </p:txBody>
      </p:sp>
      <p:sp>
        <p:nvSpPr>
          <p:cNvPr id="5" name="Content Placeholder 4">
            <a:extLst>
              <a:ext uri="{FF2B5EF4-FFF2-40B4-BE49-F238E27FC236}">
                <a16:creationId xmlns:a16="http://schemas.microsoft.com/office/drawing/2014/main" id="{C1B65296-03E3-475E-8290-8E86BB4A9EB9}"/>
              </a:ext>
            </a:extLst>
          </p:cNvPr>
          <p:cNvSpPr>
            <a:spLocks noGrp="1"/>
          </p:cNvSpPr>
          <p:nvPr>
            <p:ph idx="1"/>
          </p:nvPr>
        </p:nvSpPr>
        <p:spPr>
          <a:xfrm>
            <a:off x="1066800" y="1560668"/>
            <a:ext cx="10058400" cy="4392076"/>
          </a:xfrm>
        </p:spPr>
        <p:txBody>
          <a:bodyPr/>
          <a:lstStyle/>
          <a:p>
            <a:endParaRPr lang="en-GB" dirty="0"/>
          </a:p>
          <a:p>
            <a:endParaRPr lang="en-GB" dirty="0"/>
          </a:p>
        </p:txBody>
      </p:sp>
      <p:graphicFrame>
        <p:nvGraphicFramePr>
          <p:cNvPr id="7" name="Object 6">
            <a:extLst>
              <a:ext uri="{FF2B5EF4-FFF2-40B4-BE49-F238E27FC236}">
                <a16:creationId xmlns:a16="http://schemas.microsoft.com/office/drawing/2014/main" id="{B500452E-4F26-46EF-BE8F-ECE55D083070}"/>
              </a:ext>
            </a:extLst>
          </p:cNvPr>
          <p:cNvGraphicFramePr>
            <a:graphicFrameLocks noChangeAspect="1"/>
          </p:cNvGraphicFramePr>
          <p:nvPr>
            <p:extLst>
              <p:ext uri="{D42A27DB-BD31-4B8C-83A1-F6EECF244321}">
                <p14:modId xmlns:p14="http://schemas.microsoft.com/office/powerpoint/2010/main" val="1118843737"/>
              </p:ext>
            </p:extLst>
          </p:nvPr>
        </p:nvGraphicFramePr>
        <p:xfrm>
          <a:off x="5483225" y="3240088"/>
          <a:ext cx="1225550" cy="374650"/>
        </p:xfrm>
        <a:graphic>
          <a:graphicData uri="http://schemas.openxmlformats.org/presentationml/2006/ole">
            <mc:AlternateContent xmlns:mc="http://schemas.openxmlformats.org/markup-compatibility/2006">
              <mc:Choice xmlns:v="urn:schemas-microsoft-com:vml" Requires="v">
                <p:oleObj spid="_x0000_s1028" name="Worksheet" r:id="rId4" imgW="1225467" imgH="374476" progId="Excel.Sheet.12">
                  <p:embed/>
                </p:oleObj>
              </mc:Choice>
              <mc:Fallback>
                <p:oleObj name="Worksheet" r:id="rId4" imgW="1225467" imgH="374476" progId="Excel.Sheet.12">
                  <p:embed/>
                  <p:pic>
                    <p:nvPicPr>
                      <p:cNvPr id="7" name="Object 6">
                        <a:extLst>
                          <a:ext uri="{FF2B5EF4-FFF2-40B4-BE49-F238E27FC236}">
                            <a16:creationId xmlns:a16="http://schemas.microsoft.com/office/drawing/2014/main" id="{B500452E-4F26-46EF-BE8F-ECE55D083070}"/>
                          </a:ext>
                        </a:extLst>
                      </p:cNvPr>
                      <p:cNvPicPr/>
                      <p:nvPr/>
                    </p:nvPicPr>
                    <p:blipFill>
                      <a:blip r:embed="rId5"/>
                      <a:stretch>
                        <a:fillRect/>
                      </a:stretch>
                    </p:blipFill>
                    <p:spPr>
                      <a:xfrm>
                        <a:off x="5483225" y="3240088"/>
                        <a:ext cx="1225550" cy="374650"/>
                      </a:xfrm>
                      <a:prstGeom prst="rect">
                        <a:avLst/>
                      </a:prstGeom>
                    </p:spPr>
                  </p:pic>
                </p:oleObj>
              </mc:Fallback>
            </mc:AlternateContent>
          </a:graphicData>
        </a:graphic>
      </p:graphicFrame>
      <p:graphicFrame>
        <p:nvGraphicFramePr>
          <p:cNvPr id="8" name="Table 8">
            <a:extLst>
              <a:ext uri="{FF2B5EF4-FFF2-40B4-BE49-F238E27FC236}">
                <a16:creationId xmlns:a16="http://schemas.microsoft.com/office/drawing/2014/main" id="{C65DE615-7006-4E27-B96B-A40AF0B59908}"/>
              </a:ext>
            </a:extLst>
          </p:cNvPr>
          <p:cNvGraphicFramePr>
            <a:graphicFrameLocks noGrp="1"/>
          </p:cNvGraphicFramePr>
          <p:nvPr>
            <p:extLst>
              <p:ext uri="{D42A27DB-BD31-4B8C-83A1-F6EECF244321}">
                <p14:modId xmlns:p14="http://schemas.microsoft.com/office/powerpoint/2010/main" val="2082995272"/>
              </p:ext>
            </p:extLst>
          </p:nvPr>
        </p:nvGraphicFramePr>
        <p:xfrm>
          <a:off x="948776" y="1615613"/>
          <a:ext cx="10128298" cy="5095240"/>
        </p:xfrm>
        <a:graphic>
          <a:graphicData uri="http://schemas.openxmlformats.org/drawingml/2006/table">
            <a:tbl>
              <a:tblPr firstRow="1" bandRow="1">
                <a:tableStyleId>{5C22544A-7EE6-4342-B048-85BDC9FD1C3A}</a:tableStyleId>
              </a:tblPr>
              <a:tblGrid>
                <a:gridCol w="5064149">
                  <a:extLst>
                    <a:ext uri="{9D8B030D-6E8A-4147-A177-3AD203B41FA5}">
                      <a16:colId xmlns:a16="http://schemas.microsoft.com/office/drawing/2014/main" val="3792668808"/>
                    </a:ext>
                  </a:extLst>
                </a:gridCol>
                <a:gridCol w="5064149">
                  <a:extLst>
                    <a:ext uri="{9D8B030D-6E8A-4147-A177-3AD203B41FA5}">
                      <a16:colId xmlns:a16="http://schemas.microsoft.com/office/drawing/2014/main" val="574395351"/>
                    </a:ext>
                  </a:extLst>
                </a:gridCol>
              </a:tblGrid>
              <a:tr h="370840">
                <a:tc>
                  <a:txBody>
                    <a:bodyPr/>
                    <a:lstStyle/>
                    <a:p>
                      <a:r>
                        <a:rPr lang="en-GB" b="1" dirty="0">
                          <a:solidFill>
                            <a:schemeClr val="tx1"/>
                          </a:solidFill>
                        </a:rPr>
                        <a:t>Young Minds </a:t>
                      </a:r>
                      <a:r>
                        <a:rPr lang="en-GB" b="0" dirty="0">
                          <a:solidFill>
                            <a:schemeClr val="tx1"/>
                          </a:solidFill>
                        </a:rPr>
                        <a:t>-Parents and carers can get help and advice about children’s mental health </a:t>
                      </a:r>
                    </a:p>
                  </a:txBody>
                  <a:tcPr/>
                </a:tc>
                <a:tc>
                  <a:txBody>
                    <a:bodyPr/>
                    <a:lstStyle/>
                    <a:p>
                      <a:r>
                        <a:rPr lang="en-GB" b="0" dirty="0">
                          <a:solidFill>
                            <a:schemeClr val="tx1"/>
                          </a:solidFill>
                        </a:rPr>
                        <a:t>www.youngminds.org.uk</a:t>
                      </a:r>
                    </a:p>
                    <a:p>
                      <a:r>
                        <a:rPr lang="en-GB" b="0" dirty="0">
                          <a:solidFill>
                            <a:schemeClr val="tx1"/>
                          </a:solidFill>
                        </a:rPr>
                        <a:t>0808 802 5544 from Monday – Friday 9:30am – 4pm</a:t>
                      </a:r>
                    </a:p>
                  </a:txBody>
                  <a:tcPr/>
                </a:tc>
                <a:extLst>
                  <a:ext uri="{0D108BD9-81ED-4DB2-BD59-A6C34878D82A}">
                    <a16:rowId xmlns:a16="http://schemas.microsoft.com/office/drawing/2014/main" val="65416898"/>
                  </a:ext>
                </a:extLst>
              </a:tr>
              <a:tr h="370840">
                <a:tc>
                  <a:txBody>
                    <a:bodyPr/>
                    <a:lstStyle/>
                    <a:p>
                      <a:r>
                        <a:rPr lang="en-GB" sz="1600" b="1" i="0" kern="1200" dirty="0">
                          <a:solidFill>
                            <a:schemeClr val="dk1"/>
                          </a:solidFill>
                          <a:effectLst/>
                          <a:latin typeface="+mn-lt"/>
                          <a:ea typeface="+mn-ea"/>
                          <a:cs typeface="+mn-cs"/>
                        </a:rPr>
                        <a:t>Anna Freud</a:t>
                      </a:r>
                      <a:r>
                        <a:rPr lang="en-GB" sz="1600" b="0" i="0" kern="1200" dirty="0">
                          <a:solidFill>
                            <a:schemeClr val="dk1"/>
                          </a:solidFill>
                          <a:effectLst/>
                          <a:latin typeface="+mn-lt"/>
                          <a:ea typeface="+mn-ea"/>
                          <a:cs typeface="+mn-cs"/>
                        </a:rPr>
                        <a:t> National Centre for Children and Families is a children's charity dedicated to providing training &amp; support for child mental health services.</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7030A0"/>
                          </a:solidFill>
                          <a:hlinkClick r:id="rId6">
                            <a:extLst>
                              <a:ext uri="{A12FA001-AC4F-418D-AE19-62706E023703}">
                                <ahyp:hlinkClr xmlns:ahyp="http://schemas.microsoft.com/office/drawing/2018/hyperlinkcolor" val="tx"/>
                              </a:ext>
                            </a:extLst>
                          </a:hlinkClick>
                        </a:rPr>
                        <a:t>www.annafreud.org/early-years/early-years-in-mind</a:t>
                      </a:r>
                      <a:endParaRPr lang="en-GB" dirty="0">
                        <a:solidFill>
                          <a:srgbClr val="7030A0"/>
                        </a:solidFill>
                      </a:endParaRPr>
                    </a:p>
                    <a:p>
                      <a:endParaRPr lang="en-GB" dirty="0"/>
                    </a:p>
                  </a:txBody>
                  <a:tcPr/>
                </a:tc>
                <a:extLst>
                  <a:ext uri="{0D108BD9-81ED-4DB2-BD59-A6C34878D82A}">
                    <a16:rowId xmlns:a16="http://schemas.microsoft.com/office/drawing/2014/main" val="804492467"/>
                  </a:ext>
                </a:extLst>
              </a:tr>
              <a:tr h="370840">
                <a:tc>
                  <a:txBody>
                    <a:bodyPr/>
                    <a:lstStyle/>
                    <a:p>
                      <a:r>
                        <a:rPr lang="en-GB" b="1" dirty="0"/>
                        <a:t>Rise UK </a:t>
                      </a:r>
                      <a:r>
                        <a:rPr lang="en-GB" dirty="0"/>
                        <a:t>– </a:t>
                      </a:r>
                      <a:r>
                        <a:rPr lang="en-GB" dirty="0" err="1"/>
                        <a:t>Refuage</a:t>
                      </a:r>
                      <a:r>
                        <a:rPr lang="en-GB" dirty="0"/>
                        <a:t> Information, Support </a:t>
                      </a:r>
                      <a:r>
                        <a:rPr lang="en-GB"/>
                        <a:t>and Education.</a:t>
                      </a:r>
                      <a:endParaRPr lang="en-GB" dirty="0"/>
                    </a:p>
                  </a:txBody>
                  <a:tcPr/>
                </a:tc>
                <a:tc>
                  <a:txBody>
                    <a:bodyPr/>
                    <a:lstStyle/>
                    <a:p>
                      <a:r>
                        <a:rPr lang="en-GB" dirty="0">
                          <a:solidFill>
                            <a:srgbClr val="7030A0"/>
                          </a:solidFill>
                          <a:hlinkClick r:id="rId7">
                            <a:extLst>
                              <a:ext uri="{A12FA001-AC4F-418D-AE19-62706E023703}">
                                <ahyp:hlinkClr xmlns:ahyp="http://schemas.microsoft.com/office/drawing/2018/hyperlinkcolor" val="tx"/>
                              </a:ext>
                            </a:extLst>
                          </a:hlinkClick>
                        </a:rPr>
                        <a:t>www.riseuk.org.uk/resources/wellbeing-for-early-years</a:t>
                      </a:r>
                      <a:r>
                        <a:rPr lang="en-GB" dirty="0">
                          <a:solidFill>
                            <a:srgbClr val="7030A0"/>
                          </a:solidFill>
                        </a:rPr>
                        <a:t> </a:t>
                      </a:r>
                    </a:p>
                  </a:txBody>
                  <a:tcPr/>
                </a:tc>
                <a:extLst>
                  <a:ext uri="{0D108BD9-81ED-4DB2-BD59-A6C34878D82A}">
                    <a16:rowId xmlns:a16="http://schemas.microsoft.com/office/drawing/2014/main" val="2706126187"/>
                  </a:ext>
                </a:extLst>
              </a:tr>
              <a:tr h="370840">
                <a:tc>
                  <a:txBody>
                    <a:bodyPr/>
                    <a:lstStyle/>
                    <a:p>
                      <a:endParaRPr lang="en-GB" dirty="0"/>
                    </a:p>
                  </a:txBody>
                  <a:tcPr/>
                </a:tc>
                <a:tc>
                  <a:txBody>
                    <a:bodyPr/>
                    <a:lstStyle/>
                    <a:p>
                      <a:r>
                        <a:rPr lang="en-GB" dirty="0"/>
                        <a:t>www.family-action.org.uk</a:t>
                      </a:r>
                    </a:p>
                  </a:txBody>
                  <a:tcPr/>
                </a:tc>
                <a:extLst>
                  <a:ext uri="{0D108BD9-81ED-4DB2-BD59-A6C34878D82A}">
                    <a16:rowId xmlns:a16="http://schemas.microsoft.com/office/drawing/2014/main" val="3327788884"/>
                  </a:ext>
                </a:extLst>
              </a:tr>
              <a:tr h="370840">
                <a:tc>
                  <a:txBody>
                    <a:bodyPr/>
                    <a:lstStyle/>
                    <a:p>
                      <a:r>
                        <a:rPr lang="en-GB" b="1" dirty="0"/>
                        <a:t>Gingerbread</a:t>
                      </a:r>
                      <a:r>
                        <a:rPr lang="en-GB" dirty="0"/>
                        <a:t> factsheet &amp; helpline – provide help with parenting issues specifically for single parents</a:t>
                      </a:r>
                    </a:p>
                  </a:txBody>
                  <a:tcPr/>
                </a:tc>
                <a:tc>
                  <a:txBody>
                    <a:bodyPr/>
                    <a:lstStyle/>
                    <a:p>
                      <a:r>
                        <a:rPr lang="en-GB" dirty="0">
                          <a:solidFill>
                            <a:srgbClr val="7030A0"/>
                          </a:solidFill>
                          <a:hlinkClick r:id="rId8">
                            <a:extLst>
                              <a:ext uri="{A12FA001-AC4F-418D-AE19-62706E023703}">
                                <ahyp:hlinkClr xmlns:ahyp="http://schemas.microsoft.com/office/drawing/2018/hyperlinkcolor" val="tx"/>
                              </a:ext>
                            </a:extLst>
                          </a:hlinkClick>
                        </a:rPr>
                        <a:t>www.gingerbread.org.uk</a:t>
                      </a:r>
                      <a:endParaRPr lang="en-GB" dirty="0">
                        <a:solidFill>
                          <a:srgbClr val="7030A0"/>
                        </a:solidFill>
                      </a:endParaRPr>
                    </a:p>
                    <a:p>
                      <a:r>
                        <a:rPr lang="en-GB" dirty="0"/>
                        <a:t>Check website for answers to questions prior to calling 0808 802 0925 as can have long wait.</a:t>
                      </a:r>
                    </a:p>
                  </a:txBody>
                  <a:tcPr/>
                </a:tc>
                <a:extLst>
                  <a:ext uri="{0D108BD9-81ED-4DB2-BD59-A6C34878D82A}">
                    <a16:rowId xmlns:a16="http://schemas.microsoft.com/office/drawing/2014/main" val="2614804285"/>
                  </a:ext>
                </a:extLst>
              </a:tr>
              <a:tr h="370840">
                <a:tc>
                  <a:txBody>
                    <a:bodyPr/>
                    <a:lstStyle/>
                    <a:p>
                      <a:r>
                        <a:rPr lang="en-GB" b="1" dirty="0"/>
                        <a:t>Mencap</a:t>
                      </a:r>
                      <a:r>
                        <a:rPr lang="en-GB" dirty="0"/>
                        <a:t> – provide support specifically for parents who have children with a learning disability</a:t>
                      </a:r>
                    </a:p>
                  </a:txBody>
                  <a:tcPr/>
                </a:tc>
                <a:tc>
                  <a:txBody>
                    <a:bodyPr/>
                    <a:lstStyle/>
                    <a:p>
                      <a:r>
                        <a:rPr lang="en-GB" dirty="0">
                          <a:solidFill>
                            <a:srgbClr val="7030A0"/>
                          </a:solidFill>
                          <a:hlinkClick r:id="rId9">
                            <a:extLst>
                              <a:ext uri="{A12FA001-AC4F-418D-AE19-62706E023703}">
                                <ahyp:hlinkClr xmlns:ahyp="http://schemas.microsoft.com/office/drawing/2018/hyperlinkcolor" val="tx"/>
                              </a:ext>
                            </a:extLst>
                          </a:hlinkClick>
                        </a:rPr>
                        <a:t>www.mencap.org.uk</a:t>
                      </a:r>
                      <a:r>
                        <a:rPr lang="en-GB" dirty="0">
                          <a:solidFill>
                            <a:srgbClr val="7030A0"/>
                          </a:solidFill>
                        </a:rPr>
                        <a:t> </a:t>
                      </a:r>
                    </a:p>
                  </a:txBody>
                  <a:tcPr/>
                </a:tc>
                <a:extLst>
                  <a:ext uri="{0D108BD9-81ED-4DB2-BD59-A6C34878D82A}">
                    <a16:rowId xmlns:a16="http://schemas.microsoft.com/office/drawing/2014/main" val="405066878"/>
                  </a:ext>
                </a:extLst>
              </a:tr>
            </a:tbl>
          </a:graphicData>
        </a:graphic>
      </p:graphicFrame>
    </p:spTree>
    <p:extLst>
      <p:ext uri="{BB962C8B-B14F-4D97-AF65-F5344CB8AC3E}">
        <p14:creationId xmlns:p14="http://schemas.microsoft.com/office/powerpoint/2010/main" val="22566609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6BCBFB-BBC7-42F1-95CD-058E172363A0}">
  <ds:schemaRefs>
    <ds:schemaRef ds:uri="http://schemas.microsoft.com/office/2006/documentManagement/types"/>
    <ds:schemaRef ds:uri="http://purl.org/dc/dcmitype/"/>
    <ds:schemaRef ds:uri="http://www.w3.org/XML/1998/namespace"/>
    <ds:schemaRef ds:uri="http://schemas.microsoft.com/office/2006/metadata/properties"/>
    <ds:schemaRef ds:uri="http://purl.org/dc/elements/1.1/"/>
    <ds:schemaRef ds:uri="http://schemas.microsoft.com/office/infopath/2007/PartnerControls"/>
    <ds:schemaRef ds:uri="http://purl.org/dc/terms/"/>
    <ds:schemaRef ds:uri="http://schemas.openxmlformats.org/package/2006/metadata/core-properties"/>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1259D436-C82E-43E0-8A01-53DF9CED60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270</TotalTime>
  <Words>1366</Words>
  <Application>Microsoft Office PowerPoint</Application>
  <PresentationFormat>Widescreen</PresentationFormat>
  <Paragraphs>146</Paragraphs>
  <Slides>8</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5" baseType="lpstr">
      <vt:lpstr>Arial</vt:lpstr>
      <vt:lpstr>Avenir Next LT Pro</vt:lpstr>
      <vt:lpstr>Avenir Next LT Pro Light</vt:lpstr>
      <vt:lpstr>Calibri</vt:lpstr>
      <vt:lpstr>Garamond</vt:lpstr>
      <vt:lpstr>SavonVTI</vt:lpstr>
      <vt:lpstr>Worksheet</vt:lpstr>
      <vt:lpstr>How to help your child manage anxious feelings</vt:lpstr>
      <vt:lpstr>AGENDA</vt:lpstr>
      <vt:lpstr>What is anxiety?</vt:lpstr>
      <vt:lpstr>What types of anxiety and triggers are common</vt:lpstr>
      <vt:lpstr>What are the signs</vt:lpstr>
      <vt:lpstr>Practical ideas for how parents and carers can support their child.</vt:lpstr>
      <vt:lpstr>Other ways to ease anxiety in children…</vt:lpstr>
      <vt:lpstr>Where can you find help If your child’s anxiety is severe, persists and interferes with their everyday life, it’s a good idea to get some help.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help your child manage anxious feelings</dc:title>
  <dc:creator>Orla McGinn</dc:creator>
  <cp:lastModifiedBy>Fiona Price</cp:lastModifiedBy>
  <cp:revision>2</cp:revision>
  <dcterms:created xsi:type="dcterms:W3CDTF">2022-02-12T13:06:20Z</dcterms:created>
  <dcterms:modified xsi:type="dcterms:W3CDTF">2022-03-10T10:46:00Z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