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7" r:id="rId5"/>
    <p:sldId id="268" r:id="rId6"/>
    <p:sldId id="263" r:id="rId7"/>
    <p:sldId id="265" r:id="rId8"/>
    <p:sldId id="262" r:id="rId9"/>
    <p:sldId id="266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658"/>
    <a:srgbClr val="FFFF66"/>
    <a:srgbClr val="F2A22C"/>
    <a:srgbClr val="27F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DF89F1-C640-40CA-84FF-FDCFC941DF80}" v="30" dt="2024-03-22T14:20:39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8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65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13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6795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61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057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4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10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63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57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44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8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69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69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2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51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7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50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1CA2540-FD07-4286-91E4-8D0DE4E50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1FE05-0831-81D5-0916-8120911FE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762" y="1227279"/>
            <a:ext cx="4328819" cy="2509213"/>
          </a:xfrm>
        </p:spPr>
        <p:txBody>
          <a:bodyPr>
            <a:normAutofit/>
          </a:bodyPr>
          <a:lstStyle/>
          <a:p>
            <a:r>
              <a:rPr lang="en-GB" dirty="0"/>
              <a:t>Maths Calculations  Year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1A25E9-4005-18FF-B77F-744901125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762" y="3812694"/>
            <a:ext cx="4328819" cy="1371599"/>
          </a:xfrm>
        </p:spPr>
        <p:txBody>
          <a:bodyPr>
            <a:normAutofit/>
          </a:bodyPr>
          <a:lstStyle/>
          <a:p>
            <a:r>
              <a:rPr lang="en-GB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Methods for teaching the four calculations at St. David’s.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14924F5-CDC2-4DFA-82F3-4843ADD67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5" t="89389" r="26987" b="24"/>
          <a:stretch/>
        </p:blipFill>
        <p:spPr>
          <a:xfrm flipH="1">
            <a:off x="0" y="-1"/>
            <a:ext cx="2596444" cy="8727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D59812-6820-446C-B994-0D059C97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0473994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C86C1B-24E6-0197-FCC9-7473A7068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7539" y="948266"/>
            <a:ext cx="4589245" cy="4743406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44ED7C-1917-40D8-8B42-1B1C27BC5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 flipH="1">
            <a:off x="0" y="3142319"/>
            <a:ext cx="4605339" cy="37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55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401711-9DEA-DB02-FB49-655CE892C50A}"/>
              </a:ext>
            </a:extLst>
          </p:cNvPr>
          <p:cNvSpPr txBox="1"/>
          <p:nvPr/>
        </p:nvSpPr>
        <p:spPr>
          <a:xfrm>
            <a:off x="3312215" y="70740"/>
            <a:ext cx="4805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Division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70A48A-3094-40F8-3084-711A05C99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0"/>
          <a:stretch/>
        </p:blipFill>
        <p:spPr>
          <a:xfrm>
            <a:off x="1047343" y="1299025"/>
            <a:ext cx="4367719" cy="22369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12B1CB-1722-0C45-1E79-1724F444D53F}"/>
              </a:ext>
            </a:extLst>
          </p:cNvPr>
          <p:cNvSpPr txBox="1"/>
          <p:nvPr/>
        </p:nvSpPr>
        <p:spPr>
          <a:xfrm>
            <a:off x="1212713" y="3818428"/>
            <a:ext cx="38262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Children use known multiplication facts </a:t>
            </a:r>
          </a:p>
          <a:p>
            <a:r>
              <a:rPr lang="en-GB" sz="2000" dirty="0"/>
              <a:t>Subtract these amounts from the larger number.</a:t>
            </a:r>
          </a:p>
          <a:p>
            <a:r>
              <a:rPr lang="en-GB" sz="2000" dirty="0"/>
              <a:t>Continue until you have reached zero.</a:t>
            </a:r>
          </a:p>
          <a:p>
            <a:r>
              <a:rPr lang="en-GB" sz="2000" dirty="0"/>
              <a:t>Now count the number of chunks:</a:t>
            </a:r>
          </a:p>
          <a:p>
            <a:r>
              <a:rPr lang="en-GB" sz="2000" dirty="0"/>
              <a:t>e.g. 6 + 10 = 16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FF975B-5959-A7FE-F9EF-0301D431C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143" y="1170411"/>
            <a:ext cx="1993090" cy="34312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0823BB-5890-B9ED-CCA5-3A8E84DE2958}"/>
              </a:ext>
            </a:extLst>
          </p:cNvPr>
          <p:cNvSpPr txBox="1"/>
          <p:nvPr/>
        </p:nvSpPr>
        <p:spPr>
          <a:xfrm>
            <a:off x="7503756" y="4741758"/>
            <a:ext cx="3826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Children use partitioning to divide a 2-digit number by a 1-digit number.</a:t>
            </a:r>
          </a:p>
        </p:txBody>
      </p:sp>
    </p:spTree>
    <p:extLst>
      <p:ext uri="{BB962C8B-B14F-4D97-AF65-F5344CB8AC3E}">
        <p14:creationId xmlns:p14="http://schemas.microsoft.com/office/powerpoint/2010/main" val="3318826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FCCBC67-BB5B-C47D-9601-427DF6529128}"/>
              </a:ext>
            </a:extLst>
          </p:cNvPr>
          <p:cNvSpPr txBox="1"/>
          <p:nvPr/>
        </p:nvSpPr>
        <p:spPr>
          <a:xfrm>
            <a:off x="414842" y="2921487"/>
            <a:ext cx="57265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Dividing with remainders using a number line:</a:t>
            </a:r>
          </a:p>
          <a:p>
            <a:r>
              <a:rPr lang="en-GB" sz="2000" dirty="0"/>
              <a:t>Start at 0 and count on in multiples of your divisor. Count how many complete groups you have and the remainder is the ‘bit left over’. </a:t>
            </a:r>
          </a:p>
          <a:p>
            <a:endParaRPr lang="en-GB" dirty="0"/>
          </a:p>
        </p:txBody>
      </p:sp>
      <p:pic>
        <p:nvPicPr>
          <p:cNvPr id="11" name="Picture 10" descr="A graph paper with numbers and lines&#10;&#10;Description automatically generated">
            <a:extLst>
              <a:ext uri="{FF2B5EF4-FFF2-40B4-BE49-F238E27FC236}">
                <a16:creationId xmlns:a16="http://schemas.microsoft.com/office/drawing/2014/main" id="{14D2B646-DBAD-6029-4251-056E8419C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2" y="345976"/>
            <a:ext cx="5726554" cy="2419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485D30-D67A-0AC7-813E-021B6576F485}"/>
              </a:ext>
            </a:extLst>
          </p:cNvPr>
          <p:cNvSpPr txBox="1"/>
          <p:nvPr/>
        </p:nvSpPr>
        <p:spPr>
          <a:xfrm>
            <a:off x="8465265" y="4634195"/>
            <a:ext cx="36294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Need to be able to: </a:t>
            </a:r>
          </a:p>
          <a:p>
            <a:r>
              <a:rPr lang="en-GB" sz="2000" dirty="0"/>
              <a:t>•Know times tables </a:t>
            </a:r>
          </a:p>
          <a:p>
            <a:r>
              <a:rPr lang="en-GB" sz="2000" dirty="0"/>
              <a:t>•Have place value awareness. </a:t>
            </a:r>
          </a:p>
          <a:p>
            <a:r>
              <a:rPr lang="en-GB" sz="2000" dirty="0"/>
              <a:t>•Can subtract HTO from HTO. </a:t>
            </a:r>
          </a:p>
          <a:p>
            <a:r>
              <a:rPr lang="en-GB" sz="2000" dirty="0"/>
              <a:t>•Organisation (layout) </a:t>
            </a:r>
          </a:p>
          <a:p>
            <a:r>
              <a:rPr lang="en-GB" sz="2000" dirty="0"/>
              <a:t>•Ability to estimate </a:t>
            </a:r>
          </a:p>
        </p:txBody>
      </p:sp>
    </p:spTree>
    <p:extLst>
      <p:ext uri="{BB962C8B-B14F-4D97-AF65-F5344CB8AC3E}">
        <p14:creationId xmlns:p14="http://schemas.microsoft.com/office/powerpoint/2010/main" val="159938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2AD3-DE0C-185B-116F-6A23FA0E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GB" dirty="0"/>
              <a:t>Year 3 National Curriculum objectives.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B6031-FA27-DD8D-640C-EE742BB4DF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488" y="1364023"/>
            <a:ext cx="11965021" cy="497968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sz="5600" b="1" i="0" cap="none" dirty="0">
                <a:solidFill>
                  <a:srgbClr val="333333"/>
                </a:solidFill>
                <a:effectLst/>
                <a:latin typeface="robotobold"/>
              </a:rPr>
              <a:t>Addition, Subtraction, Multiplication and Division</a:t>
            </a:r>
          </a:p>
          <a:p>
            <a:pPr marL="0" indent="0" algn="l">
              <a:buNone/>
            </a:pPr>
            <a:r>
              <a:rPr lang="en-GB" sz="2300" cap="none" dirty="0">
                <a:solidFill>
                  <a:srgbClr val="0B0C0C"/>
                </a:solidFill>
                <a:latin typeface="robotobold"/>
              </a:rPr>
              <a:t>Pupils should be taught to:</a:t>
            </a:r>
            <a:endParaRPr lang="en-GB" sz="2300" b="0" i="0" cap="none" dirty="0">
              <a:solidFill>
                <a:srgbClr val="0B0C0C"/>
              </a:solidFill>
              <a:effectLst/>
              <a:latin typeface="robotobold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300" b="0" i="0" cap="none" dirty="0">
                <a:solidFill>
                  <a:srgbClr val="0B0C0C"/>
                </a:solidFill>
                <a:effectLst/>
                <a:latin typeface="robotobold"/>
              </a:rPr>
              <a:t>add and subtract numbers mentally, including: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300" b="0" i="0" cap="none" dirty="0">
                <a:solidFill>
                  <a:srgbClr val="0B0C0C"/>
                </a:solidFill>
                <a:effectLst/>
                <a:latin typeface="robotobold"/>
              </a:rPr>
              <a:t>a three-digit number and 1s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300" b="0" i="0" cap="none" dirty="0">
                <a:solidFill>
                  <a:srgbClr val="0B0C0C"/>
                </a:solidFill>
                <a:effectLst/>
                <a:latin typeface="robotobold"/>
              </a:rPr>
              <a:t>a three-digit number and 10s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300" b="0" i="0" cap="none" dirty="0">
                <a:solidFill>
                  <a:srgbClr val="0B0C0C"/>
                </a:solidFill>
                <a:effectLst/>
                <a:latin typeface="robotobold"/>
              </a:rPr>
              <a:t>a three-digit number and 100s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300" b="0" i="0" cap="none" dirty="0">
                <a:solidFill>
                  <a:srgbClr val="0B0C0C"/>
                </a:solidFill>
                <a:effectLst/>
                <a:latin typeface="robotobold"/>
              </a:rPr>
              <a:t>add and subtract numbers with up to 3 digits, using formal written methods of columnar addition and subtraction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300" b="0" i="0" cap="none" dirty="0">
                <a:solidFill>
                  <a:srgbClr val="0B0C0C"/>
                </a:solidFill>
                <a:effectLst/>
                <a:latin typeface="robotobold"/>
              </a:rPr>
              <a:t>estimate the answer to a calculation and use inverse operations to check answers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300" b="0" i="0" cap="none" dirty="0">
                <a:solidFill>
                  <a:srgbClr val="0B0C0C"/>
                </a:solidFill>
                <a:effectLst/>
                <a:latin typeface="robotobold"/>
              </a:rPr>
              <a:t>solve problems, including missing number problems, using number facts, place value, and more complex addition and subtraction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300" b="0" i="0" cap="none" dirty="0">
                <a:solidFill>
                  <a:srgbClr val="0B0C0C"/>
                </a:solidFill>
                <a:effectLst/>
                <a:latin typeface="robotobold"/>
              </a:rPr>
              <a:t>recall and use multiplication and division facts for the 3, 4 and 8 multiplication tables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300" b="0" i="0" cap="none" dirty="0">
                <a:solidFill>
                  <a:srgbClr val="0B0C0C"/>
                </a:solidFill>
                <a:effectLst/>
                <a:latin typeface="robotobold"/>
              </a:rPr>
              <a:t>write and calculate mathematical statements for multiplication and division using the multiplication tables that they know, including for two-digit numbers times one-digit numbers, using mental and progressing to formal written methods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300" b="0" i="0" cap="none" dirty="0">
                <a:solidFill>
                  <a:srgbClr val="0B0C0C"/>
                </a:solidFill>
                <a:effectLst/>
                <a:latin typeface="robotobold"/>
              </a:rPr>
              <a:t>solve problems, including missing number problems, involving multiplication and division, including positive integer scaling problems and correspondence problems in which n objects are connected to m objects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66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09DAD01-7643-B5E1-8AC4-0D0AEC49143A}"/>
              </a:ext>
            </a:extLst>
          </p:cNvPr>
          <p:cNvSpPr/>
          <p:nvPr/>
        </p:nvSpPr>
        <p:spPr>
          <a:xfrm>
            <a:off x="10281056" y="2170706"/>
            <a:ext cx="1815528" cy="2739077"/>
          </a:xfrm>
          <a:prstGeom prst="rect">
            <a:avLst/>
          </a:prstGeom>
          <a:solidFill>
            <a:srgbClr val="F82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9761FC-45C9-FF2F-C8CD-63401A2D59A8}"/>
              </a:ext>
            </a:extLst>
          </p:cNvPr>
          <p:cNvSpPr/>
          <p:nvPr/>
        </p:nvSpPr>
        <p:spPr>
          <a:xfrm>
            <a:off x="8405867" y="1813729"/>
            <a:ext cx="1624709" cy="352640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B853EA-012F-C309-E89D-2557EF9EE89D}"/>
              </a:ext>
            </a:extLst>
          </p:cNvPr>
          <p:cNvSpPr/>
          <p:nvPr/>
        </p:nvSpPr>
        <p:spPr>
          <a:xfrm>
            <a:off x="6810297" y="1389692"/>
            <a:ext cx="1277509" cy="37689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1E13FA-7F36-54B8-F7EF-2EAFF5EE2918}"/>
              </a:ext>
            </a:extLst>
          </p:cNvPr>
          <p:cNvSpPr/>
          <p:nvPr/>
        </p:nvSpPr>
        <p:spPr>
          <a:xfrm>
            <a:off x="5299545" y="1085280"/>
            <a:ext cx="1280160" cy="2393342"/>
          </a:xfrm>
          <a:prstGeom prst="rect">
            <a:avLst/>
          </a:prstGeom>
          <a:solidFill>
            <a:srgbClr val="F2A2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11E74D-B692-F261-6CC0-72C80C4D9837}"/>
              </a:ext>
            </a:extLst>
          </p:cNvPr>
          <p:cNvSpPr/>
          <p:nvPr/>
        </p:nvSpPr>
        <p:spPr>
          <a:xfrm>
            <a:off x="3068541" y="676754"/>
            <a:ext cx="1903013" cy="5039340"/>
          </a:xfrm>
          <a:prstGeom prst="rect">
            <a:avLst/>
          </a:prstGeom>
          <a:solidFill>
            <a:srgbClr val="27F7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4A4367-A61E-A436-B3C2-D88E7E5E68DF}"/>
              </a:ext>
            </a:extLst>
          </p:cNvPr>
          <p:cNvSpPr/>
          <p:nvPr/>
        </p:nvSpPr>
        <p:spPr>
          <a:xfrm>
            <a:off x="95416" y="222638"/>
            <a:ext cx="2764403" cy="6058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CF88C-47F3-2793-525A-86FE1A6CA84C}"/>
              </a:ext>
            </a:extLst>
          </p:cNvPr>
          <p:cNvSpPr txBox="1"/>
          <p:nvPr/>
        </p:nvSpPr>
        <p:spPr>
          <a:xfrm>
            <a:off x="2859819" y="55660"/>
            <a:ext cx="64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Vocabulary related to the four calculations for Year EYFS – Year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43E118-B6E7-7C48-90DC-40923A2E6A59}"/>
              </a:ext>
            </a:extLst>
          </p:cNvPr>
          <p:cNvSpPr txBox="1"/>
          <p:nvPr/>
        </p:nvSpPr>
        <p:spPr>
          <a:xfrm>
            <a:off x="159026" y="637891"/>
            <a:ext cx="131196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more (than) less (than) total </a:t>
            </a:r>
          </a:p>
          <a:p>
            <a:r>
              <a:rPr lang="en-GB" dirty="0"/>
              <a:t>fewer (than) equal (to) most </a:t>
            </a:r>
          </a:p>
          <a:p>
            <a:r>
              <a:rPr lang="en-GB" dirty="0"/>
              <a:t>least </a:t>
            </a:r>
          </a:p>
          <a:p>
            <a:r>
              <a:rPr lang="en-GB" dirty="0"/>
              <a:t>sum difference between total </a:t>
            </a:r>
          </a:p>
          <a:p>
            <a:r>
              <a:rPr lang="en-GB" dirty="0"/>
              <a:t>first </a:t>
            </a:r>
          </a:p>
          <a:p>
            <a:r>
              <a:rPr lang="en-GB" dirty="0"/>
              <a:t>plus add(</a:t>
            </a:r>
            <a:r>
              <a:rPr lang="en-GB" dirty="0" err="1"/>
              <a:t>ition</a:t>
            </a:r>
            <a:r>
              <a:rPr lang="en-GB" dirty="0"/>
              <a:t>) subtract(ion)</a:t>
            </a:r>
          </a:p>
          <a:p>
            <a:r>
              <a:rPr lang="en-GB" dirty="0"/>
              <a:t>minus ones tens column(s) multiples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CE38F-D252-D7D9-F7A3-02663430C26B}"/>
              </a:ext>
            </a:extLst>
          </p:cNvPr>
          <p:cNvSpPr txBox="1"/>
          <p:nvPr/>
        </p:nvSpPr>
        <p:spPr>
          <a:xfrm>
            <a:off x="1754589" y="1745886"/>
            <a:ext cx="110523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odd even double halve pair </a:t>
            </a:r>
          </a:p>
          <a:p>
            <a:r>
              <a:rPr lang="en-GB" dirty="0"/>
              <a:t>how much how many larger smaller estimate compare together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113123-6A45-A2DF-9111-E27305ABE4CC}"/>
              </a:ext>
            </a:extLst>
          </p:cNvPr>
          <p:cNvSpPr txBox="1"/>
          <p:nvPr/>
        </p:nvSpPr>
        <p:spPr>
          <a:xfrm>
            <a:off x="270344" y="318052"/>
            <a:ext cx="213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EYFS/Year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F4B9E3-078F-F347-331D-BD2490F1B3DC}"/>
              </a:ext>
            </a:extLst>
          </p:cNvPr>
          <p:cNvSpPr txBox="1"/>
          <p:nvPr/>
        </p:nvSpPr>
        <p:spPr>
          <a:xfrm>
            <a:off x="3154679" y="858081"/>
            <a:ext cx="191427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Year 2</a:t>
            </a:r>
          </a:p>
          <a:p>
            <a:endParaRPr lang="en-GB" dirty="0"/>
          </a:p>
          <a:p>
            <a:r>
              <a:rPr lang="en-GB" dirty="0"/>
              <a:t>multiple commutative</a:t>
            </a:r>
          </a:p>
          <a:p>
            <a:r>
              <a:rPr lang="en-GB" dirty="0"/>
              <a:t>&gt;as ‘greater than’ </a:t>
            </a:r>
          </a:p>
          <a:p>
            <a:r>
              <a:rPr lang="en-GB" dirty="0"/>
              <a:t>&lt; as ‘less than’ partition </a:t>
            </a:r>
          </a:p>
          <a:p>
            <a:r>
              <a:rPr lang="en-GB" dirty="0"/>
              <a:t>place holder</a:t>
            </a:r>
          </a:p>
          <a:p>
            <a:r>
              <a:rPr lang="en-GB" dirty="0"/>
              <a:t>place value estimate </a:t>
            </a:r>
          </a:p>
          <a:p>
            <a:r>
              <a:rPr lang="en-GB" dirty="0"/>
              <a:t>estimation </a:t>
            </a:r>
          </a:p>
          <a:p>
            <a:r>
              <a:rPr lang="en-GB" dirty="0"/>
              <a:t>inverse </a:t>
            </a:r>
          </a:p>
          <a:p>
            <a:r>
              <a:rPr lang="en-GB" dirty="0"/>
              <a:t>array </a:t>
            </a:r>
          </a:p>
          <a:p>
            <a:r>
              <a:rPr lang="en-GB" dirty="0"/>
              <a:t>calculate</a:t>
            </a:r>
          </a:p>
          <a:p>
            <a:r>
              <a:rPr lang="en-GB" dirty="0"/>
              <a:t>multiplication division </a:t>
            </a:r>
          </a:p>
          <a:p>
            <a:r>
              <a:rPr lang="en-GB" dirty="0"/>
              <a:t>times tables</a:t>
            </a:r>
          </a:p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DCABD-06CA-882D-8552-F963E16541EA}"/>
              </a:ext>
            </a:extLst>
          </p:cNvPr>
          <p:cNvSpPr txBox="1"/>
          <p:nvPr/>
        </p:nvSpPr>
        <p:spPr>
          <a:xfrm>
            <a:off x="5342283" y="1170298"/>
            <a:ext cx="11946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Year 3</a:t>
            </a:r>
          </a:p>
          <a:p>
            <a:endParaRPr lang="en-GB" dirty="0"/>
          </a:p>
          <a:p>
            <a:r>
              <a:rPr lang="en-GB" dirty="0"/>
              <a:t>multiple(s) inverse operations integer(s) decimal(s) remainder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DE1603-0C06-740A-4EE1-95AA168D3430}"/>
              </a:ext>
            </a:extLst>
          </p:cNvPr>
          <p:cNvSpPr txBox="1"/>
          <p:nvPr/>
        </p:nvSpPr>
        <p:spPr>
          <a:xfrm>
            <a:off x="6949440" y="1389692"/>
            <a:ext cx="12059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Year 4</a:t>
            </a:r>
          </a:p>
          <a:p>
            <a:endParaRPr lang="en-GB" dirty="0"/>
          </a:p>
          <a:p>
            <a:r>
              <a:rPr lang="en-GB" dirty="0"/>
              <a:t>round rounding</a:t>
            </a:r>
          </a:p>
          <a:p>
            <a:r>
              <a:rPr lang="en-GB" dirty="0"/>
              <a:t>negative </a:t>
            </a:r>
          </a:p>
          <a:p>
            <a:r>
              <a:rPr lang="en-GB" dirty="0"/>
              <a:t>operation </a:t>
            </a:r>
          </a:p>
          <a:p>
            <a:r>
              <a:rPr lang="en-GB" dirty="0"/>
              <a:t>Factor</a:t>
            </a:r>
          </a:p>
          <a:p>
            <a:r>
              <a:rPr lang="en-GB" dirty="0"/>
              <a:t>factor pairs distributive associative derive remainder</a:t>
            </a:r>
          </a:p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28E239-28C6-9940-8E75-BE7D87AB45FD}"/>
              </a:ext>
            </a:extLst>
          </p:cNvPr>
          <p:cNvSpPr txBox="1"/>
          <p:nvPr/>
        </p:nvSpPr>
        <p:spPr>
          <a:xfrm>
            <a:off x="8473448" y="2047461"/>
            <a:ext cx="1355699" cy="2862322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GB" dirty="0"/>
              <a:t>Year 5</a:t>
            </a:r>
          </a:p>
          <a:p>
            <a:endParaRPr lang="en-GB" dirty="0"/>
          </a:p>
          <a:p>
            <a:r>
              <a:rPr lang="en-GB" dirty="0"/>
              <a:t>power(s) prime complement</a:t>
            </a:r>
          </a:p>
          <a:p>
            <a:r>
              <a:rPr lang="en-GB" dirty="0"/>
              <a:t>composite prime factor square(d)</a:t>
            </a:r>
            <a:r>
              <a:rPr lang="en-GB" sz="1200" dirty="0"/>
              <a:t>2</a:t>
            </a:r>
            <a:r>
              <a:rPr lang="en-GB" dirty="0"/>
              <a:t> cube(d)</a:t>
            </a:r>
            <a:r>
              <a:rPr lang="en-GB" sz="1200" dirty="0"/>
              <a:t>3</a:t>
            </a:r>
            <a:r>
              <a:rPr lang="en-GB" dirty="0"/>
              <a:t> equivalence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9C65FD-91CC-FB7D-FDBC-91B9F5EF65AF}"/>
              </a:ext>
            </a:extLst>
          </p:cNvPr>
          <p:cNvSpPr txBox="1"/>
          <p:nvPr/>
        </p:nvSpPr>
        <p:spPr>
          <a:xfrm>
            <a:off x="10381090" y="2557396"/>
            <a:ext cx="17154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Year 6</a:t>
            </a:r>
          </a:p>
          <a:p>
            <a:endParaRPr lang="en-GB" dirty="0"/>
          </a:p>
          <a:p>
            <a:r>
              <a:rPr lang="en-GB" dirty="0"/>
              <a:t>long division Multi-step common factors common multiple</a:t>
            </a:r>
          </a:p>
        </p:txBody>
      </p:sp>
    </p:spTree>
    <p:extLst>
      <p:ext uri="{BB962C8B-B14F-4D97-AF65-F5344CB8AC3E}">
        <p14:creationId xmlns:p14="http://schemas.microsoft.com/office/powerpoint/2010/main" val="65322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FA04E1-1917-B6AC-785F-D9490DE1FD9F}"/>
              </a:ext>
            </a:extLst>
          </p:cNvPr>
          <p:cNvSpPr txBox="1"/>
          <p:nvPr/>
        </p:nvSpPr>
        <p:spPr>
          <a:xfrm>
            <a:off x="5000018" y="145915"/>
            <a:ext cx="1896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Addition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78AB1-6809-18FD-1ED8-12DD2BCC7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18" y="1189904"/>
            <a:ext cx="5829082" cy="22950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DED8FC-ADB2-37E4-A886-7613E9401119}"/>
              </a:ext>
            </a:extLst>
          </p:cNvPr>
          <p:cNvSpPr txBox="1"/>
          <p:nvPr/>
        </p:nvSpPr>
        <p:spPr>
          <a:xfrm>
            <a:off x="1067523" y="4101943"/>
            <a:ext cx="4227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Using number lines:</a:t>
            </a:r>
          </a:p>
          <a:p>
            <a:r>
              <a:rPr lang="en-GB" sz="2000" dirty="0"/>
              <a:t>Start with the greatest number and count forwards, partitioning into manageable chunks if necessary.</a:t>
            </a:r>
          </a:p>
        </p:txBody>
      </p:sp>
      <p:pic>
        <p:nvPicPr>
          <p:cNvPr id="7" name="Picture 6" descr="A white sheet of paper with numbers and symbols&#10;&#10;Description automatically generated">
            <a:extLst>
              <a:ext uri="{FF2B5EF4-FFF2-40B4-BE49-F238E27FC236}">
                <a16:creationId xmlns:a16="http://schemas.microsoft.com/office/drawing/2014/main" id="{B88CB2FF-2904-DFC9-2449-CB9E8B55E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357" y="1189904"/>
            <a:ext cx="5324775" cy="2504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34A66B-5523-3E0D-1CDD-05DB02147A3F}"/>
              </a:ext>
            </a:extLst>
          </p:cNvPr>
          <p:cNvSpPr txBox="1"/>
          <p:nvPr/>
        </p:nvSpPr>
        <p:spPr>
          <a:xfrm>
            <a:off x="7059562" y="4003952"/>
            <a:ext cx="42278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Children move onto the expanded method of addition. </a:t>
            </a:r>
            <a:r>
              <a:rPr lang="en-GB" sz="2000" dirty="0" err="1"/>
              <a:t>Paritioning</a:t>
            </a:r>
            <a:r>
              <a:rPr lang="en-GB" sz="2000" dirty="0"/>
              <a:t> each number into 100’s, 10’s and 1’s before adding from the ones and recombining the totals.</a:t>
            </a:r>
          </a:p>
        </p:txBody>
      </p:sp>
    </p:spTree>
    <p:extLst>
      <p:ext uri="{BB962C8B-B14F-4D97-AF65-F5344CB8AC3E}">
        <p14:creationId xmlns:p14="http://schemas.microsoft.com/office/powerpoint/2010/main" val="153989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44A83C-ACB9-0701-BB9C-1FC361D45FEC}"/>
              </a:ext>
            </a:extLst>
          </p:cNvPr>
          <p:cNvSpPr txBox="1"/>
          <p:nvPr/>
        </p:nvSpPr>
        <p:spPr>
          <a:xfrm>
            <a:off x="7756187" y="4380303"/>
            <a:ext cx="42185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Need to be able to: </a:t>
            </a:r>
          </a:p>
          <a:p>
            <a:r>
              <a:rPr lang="en-GB" sz="2000" dirty="0"/>
              <a:t>•Add in columns.</a:t>
            </a:r>
          </a:p>
          <a:p>
            <a:r>
              <a:rPr lang="en-GB" sz="2000" dirty="0"/>
              <a:t>•Have place value awareness.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Knows to work right to left.</a:t>
            </a:r>
          </a:p>
          <a:p>
            <a:r>
              <a:rPr lang="en-GB" sz="2000" dirty="0"/>
              <a:t>•Organisation (layout).</a:t>
            </a:r>
          </a:p>
          <a:p>
            <a:r>
              <a:rPr lang="en-GB" sz="2000" dirty="0"/>
              <a:t>•Ability to estimate. </a:t>
            </a:r>
          </a:p>
          <a:p>
            <a:r>
              <a:rPr lang="en-GB" sz="2000" dirty="0"/>
              <a:t>•Can check answers for reasonableness.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507725-42C8-6E8E-CBFB-34D2123AB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6" y="545844"/>
            <a:ext cx="2195488" cy="1844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753CBF-F450-9A75-A334-9DB48FD501D2}"/>
              </a:ext>
            </a:extLst>
          </p:cNvPr>
          <p:cNvSpPr txBox="1"/>
          <p:nvPr/>
        </p:nvSpPr>
        <p:spPr>
          <a:xfrm>
            <a:off x="408067" y="2733386"/>
            <a:ext cx="1137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243 + 108	</a:t>
            </a:r>
            <a:r>
              <a:rPr lang="en-GB"/>
              <a:t>	   There </a:t>
            </a:r>
            <a:r>
              <a:rPr lang="en-GB" dirty="0"/>
              <a:t>are too many 1s in our 1s column. We need to exchange 10 1’s for a 10.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B27AD4-1E28-5BD7-3E86-BE6831B01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115" y="452190"/>
            <a:ext cx="2490328" cy="2031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5CE2EE-17B9-5EC5-ACDA-B55C5E11D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551" y="545844"/>
            <a:ext cx="2259925" cy="18440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F6FA62-BB54-48F6-948D-0349774B12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34" b="1"/>
          <a:stretch/>
        </p:blipFill>
        <p:spPr>
          <a:xfrm>
            <a:off x="7289559" y="515560"/>
            <a:ext cx="2382717" cy="21241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2A1BD9-EAF6-F9E6-D18D-6AE0EF623D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18"/>
          <a:stretch/>
        </p:blipFill>
        <p:spPr>
          <a:xfrm>
            <a:off x="9779885" y="570619"/>
            <a:ext cx="2360807" cy="20691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BF84D1-2AA5-00A6-0F28-916C38903B57}"/>
              </a:ext>
            </a:extLst>
          </p:cNvPr>
          <p:cNvSpPr txBox="1"/>
          <p:nvPr/>
        </p:nvSpPr>
        <p:spPr>
          <a:xfrm>
            <a:off x="249984" y="0"/>
            <a:ext cx="5012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Addition with exchange and place value charts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155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EE8D7E-6476-2211-223A-BD55F00292C9}"/>
              </a:ext>
            </a:extLst>
          </p:cNvPr>
          <p:cNvSpPr txBox="1"/>
          <p:nvPr/>
        </p:nvSpPr>
        <p:spPr>
          <a:xfrm>
            <a:off x="5390690" y="-6807"/>
            <a:ext cx="2594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Subtraction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5C512-06AD-8B6F-C9D2-A0DFE292A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17" y="3530649"/>
            <a:ext cx="6247092" cy="31199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5D0806-11E5-7B88-08DA-FB544A21AD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08"/>
          <a:stretch/>
        </p:blipFill>
        <p:spPr>
          <a:xfrm>
            <a:off x="208717" y="590070"/>
            <a:ext cx="6349398" cy="27372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BDB397-F299-FD1C-4393-E193CDDAD023}"/>
              </a:ext>
            </a:extLst>
          </p:cNvPr>
          <p:cNvSpPr txBox="1"/>
          <p:nvPr/>
        </p:nvSpPr>
        <p:spPr>
          <a:xfrm>
            <a:off x="6688174" y="1290453"/>
            <a:ext cx="31069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Using number lines. </a:t>
            </a:r>
          </a:p>
          <a:p>
            <a:endParaRPr lang="en-GB" sz="2000" dirty="0"/>
          </a:p>
          <a:p>
            <a:r>
              <a:rPr lang="en-GB" sz="2000" dirty="0"/>
              <a:t>Start with the greatest number and jump back in manageable chunks.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BEB648-3A97-9481-86B7-D2A890B09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809" y="3530649"/>
            <a:ext cx="5804087" cy="311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6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23BA61-4E1A-3CBF-22CC-E839E7C189FC}"/>
              </a:ext>
            </a:extLst>
          </p:cNvPr>
          <p:cNvSpPr txBox="1"/>
          <p:nvPr/>
        </p:nvSpPr>
        <p:spPr>
          <a:xfrm>
            <a:off x="6946706" y="3995678"/>
            <a:ext cx="540117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Need to be able to: </a:t>
            </a:r>
          </a:p>
          <a:p>
            <a:r>
              <a:rPr lang="en-GB" sz="2000" dirty="0"/>
              <a:t>•Have place value awareness. </a:t>
            </a:r>
          </a:p>
          <a:p>
            <a:r>
              <a:rPr lang="en-GB" sz="2000" dirty="0"/>
              <a:t>•Organisation (layout). </a:t>
            </a:r>
          </a:p>
          <a:p>
            <a:r>
              <a:rPr lang="en-GB" sz="2000" dirty="0"/>
              <a:t>•Knows to work from right to left. </a:t>
            </a:r>
          </a:p>
          <a:p>
            <a:r>
              <a:rPr lang="en-GB" sz="2000" dirty="0"/>
              <a:t>•Knows larger number goes “on top”. </a:t>
            </a:r>
          </a:p>
          <a:p>
            <a:r>
              <a:rPr lang="en-GB" sz="2000" dirty="0"/>
              <a:t>•Knows you can only exchange one ten , hundred,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55F3-F137-C397-28A8-63386B3B9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5" y="3429000"/>
            <a:ext cx="4998781" cy="2058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E0E9AD-89C1-FE0A-A5BA-9863B603DCC8}"/>
              </a:ext>
            </a:extLst>
          </p:cNvPr>
          <p:cNvSpPr txBox="1"/>
          <p:nvPr/>
        </p:nvSpPr>
        <p:spPr>
          <a:xfrm>
            <a:off x="74664" y="0"/>
            <a:ext cx="70005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Partitioning with an exchange:</a:t>
            </a:r>
          </a:p>
          <a:p>
            <a:r>
              <a:rPr lang="en-GB" sz="2000" dirty="0"/>
              <a:t>The children understand that they do not have the amount of 1s needed to subtract 7 from 3. </a:t>
            </a:r>
          </a:p>
          <a:p>
            <a:r>
              <a:rPr lang="en-GB" sz="2000" dirty="0"/>
              <a:t>They exchange one 10 for ten 1s meaning they now have thirteen 1s. </a:t>
            </a:r>
          </a:p>
          <a:p>
            <a:r>
              <a:rPr lang="en-GB" sz="2000" dirty="0"/>
              <a:t>Children remember to show they have exchanged by altering the 10s column accordingly. </a:t>
            </a:r>
          </a:p>
          <a:p>
            <a:r>
              <a:rPr lang="en-GB" sz="2000" dirty="0"/>
              <a:t>Now they can subtract 7 1s from the newly formed 13, leaving 6. Moving to the 10s column they subtract 40 from 70, leaving 30.</a:t>
            </a:r>
          </a:p>
          <a:p>
            <a:r>
              <a:rPr lang="en-GB" sz="2000" dirty="0"/>
              <a:t>They then add 30 + 6.</a:t>
            </a:r>
          </a:p>
        </p:txBody>
      </p:sp>
    </p:spTree>
    <p:extLst>
      <p:ext uri="{BB962C8B-B14F-4D97-AF65-F5344CB8AC3E}">
        <p14:creationId xmlns:p14="http://schemas.microsoft.com/office/powerpoint/2010/main" val="141220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24B97BC-194B-8EF0-1783-98099FFB9E54}"/>
              </a:ext>
            </a:extLst>
          </p:cNvPr>
          <p:cNvSpPr txBox="1"/>
          <p:nvPr/>
        </p:nvSpPr>
        <p:spPr>
          <a:xfrm>
            <a:off x="4233980" y="106428"/>
            <a:ext cx="3146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Multiplication</a:t>
            </a:r>
          </a:p>
          <a:p>
            <a:pPr algn="ctr"/>
            <a:endParaRPr lang="en-GB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87D695F-B68D-68BC-2E5F-86C9B15C9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034" y="2913695"/>
            <a:ext cx="5205628" cy="154622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3CFB7DD-4D54-5D55-92F9-E2919FEAD8EC}"/>
              </a:ext>
            </a:extLst>
          </p:cNvPr>
          <p:cNvSpPr txBox="1"/>
          <p:nvPr/>
        </p:nvSpPr>
        <p:spPr>
          <a:xfrm>
            <a:off x="7659008" y="1286583"/>
            <a:ext cx="29313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000000"/>
                </a:solidFill>
                <a:effectLst/>
              </a:rPr>
              <a:t>Children can use an empty number line to group efficiently: 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C03B7-10D1-F923-0977-FDB06D9CA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94" y="1029757"/>
            <a:ext cx="3512485" cy="2718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B9E01C-0B42-89FB-68B7-4BF143C349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22" b="1"/>
          <a:stretch/>
        </p:blipFill>
        <p:spPr>
          <a:xfrm>
            <a:off x="721494" y="3846443"/>
            <a:ext cx="3512484" cy="262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87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C04DD9-AB7B-935C-723F-71CF3F81BBC5}"/>
              </a:ext>
            </a:extLst>
          </p:cNvPr>
          <p:cNvSpPr txBox="1"/>
          <p:nvPr/>
        </p:nvSpPr>
        <p:spPr>
          <a:xfrm>
            <a:off x="163639" y="0"/>
            <a:ext cx="30774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Next step:</a:t>
            </a:r>
          </a:p>
          <a:p>
            <a:r>
              <a:rPr lang="en-GB" sz="2000" dirty="0"/>
              <a:t>Children to partition and place in grid format. </a:t>
            </a:r>
          </a:p>
          <a:p>
            <a:r>
              <a:rPr lang="en-GB" sz="2000" dirty="0"/>
              <a:t>Multiply each column and then add totals together:</a:t>
            </a:r>
          </a:p>
          <a:p>
            <a:r>
              <a:rPr lang="en-GB" sz="2000" dirty="0"/>
              <a:t>3x10=30</a:t>
            </a:r>
          </a:p>
          <a:p>
            <a:r>
              <a:rPr lang="en-GB" sz="2000" dirty="0"/>
              <a:t>3x3=9</a:t>
            </a:r>
          </a:p>
          <a:p>
            <a:r>
              <a:rPr lang="en-GB" sz="2000" dirty="0"/>
              <a:t>30+9=39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112B7-7317-96D5-BB29-E2E254B0261E}"/>
              </a:ext>
            </a:extLst>
          </p:cNvPr>
          <p:cNvSpPr txBox="1"/>
          <p:nvPr/>
        </p:nvSpPr>
        <p:spPr>
          <a:xfrm>
            <a:off x="9049798" y="4735575"/>
            <a:ext cx="34285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Need to be able to: </a:t>
            </a:r>
          </a:p>
          <a:p>
            <a:r>
              <a:rPr lang="en-GB" sz="2000" dirty="0"/>
              <a:t>•Knows times tables.</a:t>
            </a:r>
          </a:p>
          <a:p>
            <a:r>
              <a:rPr lang="en-GB" sz="2000" dirty="0"/>
              <a:t>•Have place value awareness. </a:t>
            </a:r>
          </a:p>
          <a:p>
            <a:r>
              <a:rPr lang="en-GB" sz="2000" dirty="0"/>
              <a:t>•Procedural fluency. </a:t>
            </a:r>
          </a:p>
          <a:p>
            <a:r>
              <a:rPr lang="en-GB" sz="2000" dirty="0"/>
              <a:t>•Organisation (layout). </a:t>
            </a:r>
          </a:p>
          <a:p>
            <a:r>
              <a:rPr lang="en-GB" sz="2000" dirty="0"/>
              <a:t>•Ability to estimate.</a:t>
            </a:r>
          </a:p>
          <a:p>
            <a:r>
              <a:rPr lang="en-GB" sz="2000" dirty="0"/>
              <a:t>•Can check for errors.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0DC866-1C60-3096-C97D-307A563E47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44"/>
          <a:stretch/>
        </p:blipFill>
        <p:spPr>
          <a:xfrm>
            <a:off x="163639" y="2643808"/>
            <a:ext cx="3329190" cy="3588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17ED6E-96ED-1C06-5FE3-5EED831FDC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77"/>
          <a:stretch/>
        </p:blipFill>
        <p:spPr>
          <a:xfrm>
            <a:off x="4572000" y="1941765"/>
            <a:ext cx="4811063" cy="22477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7493D3-4533-F4E7-E7DF-5881B70DD039}"/>
              </a:ext>
            </a:extLst>
          </p:cNvPr>
          <p:cNvSpPr txBox="1"/>
          <p:nvPr/>
        </p:nvSpPr>
        <p:spPr>
          <a:xfrm>
            <a:off x="4572000" y="96220"/>
            <a:ext cx="3433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Children will then move onto being able to partition a 2-digit number, multiply the parts by the 1-digit number and then add the products together:</a:t>
            </a:r>
          </a:p>
        </p:txBody>
      </p:sp>
    </p:spTree>
    <p:extLst>
      <p:ext uri="{BB962C8B-B14F-4D97-AF65-F5344CB8AC3E}">
        <p14:creationId xmlns:p14="http://schemas.microsoft.com/office/powerpoint/2010/main" val="72634319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38103876BACA4FB2AAFD41A6FF24D8" ma:contentTypeVersion="17" ma:contentTypeDescription="Create a new document." ma:contentTypeScope="" ma:versionID="e5e635b1fe58e5eb92f21d83087d0213">
  <xsd:schema xmlns:xsd="http://www.w3.org/2001/XMLSchema" xmlns:xs="http://www.w3.org/2001/XMLSchema" xmlns:p="http://schemas.microsoft.com/office/2006/metadata/properties" xmlns:ns2="f77ace77-ab10-4261-99cf-97889a954fcf" xmlns:ns3="b4d61ad6-f70c-4f95-88f3-46bd2445b4a1" targetNamespace="http://schemas.microsoft.com/office/2006/metadata/properties" ma:root="true" ma:fieldsID="82d9f5d57d7c4359fc06a913046b1886" ns2:_="" ns3:_="">
    <xsd:import namespace="f77ace77-ab10-4261-99cf-97889a954fcf"/>
    <xsd:import namespace="b4d61ad6-f70c-4f95-88f3-46bd2445b4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ace77-ab10-4261-99cf-97889a954f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7237a4c-7c83-46a3-920c-320c2cdf27a4}" ma:internalName="TaxCatchAll" ma:showField="CatchAllData" ma:web="f77ace77-ab10-4261-99cf-97889a954f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61ad6-f70c-4f95-88f3-46bd2445b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70f5cee-14f7-485b-96e1-50dfad805b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61ad6-f70c-4f95-88f3-46bd2445b4a1">
      <Terms xmlns="http://schemas.microsoft.com/office/infopath/2007/PartnerControls"/>
    </lcf76f155ced4ddcb4097134ff3c332f>
    <TaxCatchAll xmlns="f77ace77-ab10-4261-99cf-97889a954fcf" xsi:nil="true"/>
  </documentManagement>
</p:properties>
</file>

<file path=customXml/itemProps1.xml><?xml version="1.0" encoding="utf-8"?>
<ds:datastoreItem xmlns:ds="http://schemas.openxmlformats.org/officeDocument/2006/customXml" ds:itemID="{96EED79B-6BE1-4F6D-A719-5892479093F1}"/>
</file>

<file path=customXml/itemProps2.xml><?xml version="1.0" encoding="utf-8"?>
<ds:datastoreItem xmlns:ds="http://schemas.openxmlformats.org/officeDocument/2006/customXml" ds:itemID="{02F28F55-6246-4626-B719-B46984191957}"/>
</file>

<file path=customXml/itemProps3.xml><?xml version="1.0" encoding="utf-8"?>
<ds:datastoreItem xmlns:ds="http://schemas.openxmlformats.org/officeDocument/2006/customXml" ds:itemID="{589B71DD-D21B-4F58-B6BF-2279A11C29A0}"/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881</TotalTime>
  <Words>847</Words>
  <Application>Microsoft Office PowerPoint</Application>
  <PresentationFormat>Widescreen</PresentationFormat>
  <Paragraphs>116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robotobold</vt:lpstr>
      <vt:lpstr>Tw Cen MT</vt:lpstr>
      <vt:lpstr>Droplet</vt:lpstr>
      <vt:lpstr>Maths Calculations  Year 3</vt:lpstr>
      <vt:lpstr>Year 3 National Curriculum objectives.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Calculations  Year 6</dc:title>
  <dc:creator>Mrs S Green</dc:creator>
  <cp:lastModifiedBy>Mrs S Green</cp:lastModifiedBy>
  <cp:revision>2</cp:revision>
  <dcterms:created xsi:type="dcterms:W3CDTF">2024-03-21T09:56:00Z</dcterms:created>
  <dcterms:modified xsi:type="dcterms:W3CDTF">2024-07-17T15:33:05Z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0x010100F938103876BACA4FB2AAFD41A6FF24D8</vt:lpwstr>
  </property>
</Properties>
</file>