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4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7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43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57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46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00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00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5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9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01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6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4EA2-931D-4390-90B6-4BFB876FBED6}" type="datetimeFigureOut">
              <a:rPr lang="it-IT" smtClean="0"/>
              <a:t>27/01/2023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0917-7F36-49AC-8810-875393C26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9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it/resource/233243/storia/i-mesi-dellanno" TargetMode="External"/><Relationship Id="rId2" Type="http://schemas.openxmlformats.org/officeDocument/2006/relationships/hyperlink" Target="https://wordwall.net/it/resource/1073176/storia/i-mes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it/resource/921557/i-mesi" TargetMode="External"/><Relationship Id="rId4" Type="http://schemas.openxmlformats.org/officeDocument/2006/relationships/hyperlink" Target="https://wordwall.net/it/resource/1231256/italiano/i-mes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it/resource/29034605/i-mesi-nelle-stagioni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1520" y="365125"/>
            <a:ext cx="10452279" cy="628037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it-IT" sz="16600" b="1" dirty="0">
                <a:solidFill>
                  <a:srgbClr val="00B0F0"/>
                </a:solidFill>
              </a:rPr>
              <a:t>I MESI</a:t>
            </a:r>
          </a:p>
        </p:txBody>
      </p:sp>
    </p:spTree>
    <p:extLst>
      <p:ext uri="{BB962C8B-B14F-4D97-AF65-F5344CB8AC3E}">
        <p14:creationId xmlns:p14="http://schemas.microsoft.com/office/powerpoint/2010/main" val="81576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chemeClr val="accent5">
                    <a:lumMod val="75000"/>
                  </a:schemeClr>
                </a:solidFill>
              </a:rPr>
              <a:t>AGOSTO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156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92D050"/>
                </a:solidFill>
              </a:rPr>
              <a:t>SETTEMBRE</a:t>
            </a:r>
            <a:endParaRPr lang="it-IT" b="1" dirty="0">
              <a:solidFill>
                <a:srgbClr val="92D05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37" y="1918952"/>
            <a:ext cx="6565324" cy="3819251"/>
          </a:xfrm>
        </p:spPr>
      </p:pic>
    </p:spTree>
    <p:extLst>
      <p:ext uri="{BB962C8B-B14F-4D97-AF65-F5344CB8AC3E}">
        <p14:creationId xmlns:p14="http://schemas.microsoft.com/office/powerpoint/2010/main" val="160919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OTTOBRE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20" y="1825625"/>
            <a:ext cx="3771159" cy="4351338"/>
          </a:xfrm>
        </p:spPr>
      </p:pic>
    </p:spTree>
    <p:extLst>
      <p:ext uri="{BB962C8B-B14F-4D97-AF65-F5344CB8AC3E}">
        <p14:creationId xmlns:p14="http://schemas.microsoft.com/office/powerpoint/2010/main" val="155674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NOVEMBRE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5550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DICEMBRE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236413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DF9EB-1941-0493-BE21-5016F430925D}"/>
              </a:ext>
            </a:extLst>
          </p:cNvPr>
          <p:cNvSpPr txBox="1"/>
          <p:nvPr/>
        </p:nvSpPr>
        <p:spPr>
          <a:xfrm>
            <a:off x="3545125" y="1482543"/>
            <a:ext cx="4776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Let’s play and practice!!!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8CEF6-3D94-1E71-CF6C-6144A224DCA1}"/>
              </a:ext>
            </a:extLst>
          </p:cNvPr>
          <p:cNvSpPr txBox="1"/>
          <p:nvPr/>
        </p:nvSpPr>
        <p:spPr>
          <a:xfrm>
            <a:off x="2885439" y="225045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Y1 and Y2</a:t>
            </a:r>
          </a:p>
          <a:p>
            <a:r>
              <a:rPr lang="en-GB" sz="1800" dirty="0"/>
              <a:t>https://wordwall.net/it/resource/27577733/italiano/collega-i-mesi-dellanno-italiano-inglese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5F2BA-E58B-B479-EB6C-963E64BEA0CD}"/>
              </a:ext>
            </a:extLst>
          </p:cNvPr>
          <p:cNvSpPr txBox="1"/>
          <p:nvPr/>
        </p:nvSpPr>
        <p:spPr>
          <a:xfrm>
            <a:off x="4645151" y="293024"/>
            <a:ext cx="234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Let’s sing!!!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D27E0-2C4F-F5CE-9399-040D898FB486}"/>
              </a:ext>
            </a:extLst>
          </p:cNvPr>
          <p:cNvSpPr txBox="1"/>
          <p:nvPr/>
        </p:nvSpPr>
        <p:spPr>
          <a:xfrm>
            <a:off x="3169920" y="956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https://www.youtube.com/watch?v=NuYEA6qVrQ8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F0365-1EB4-2C61-F31C-0F8150E3B222}"/>
              </a:ext>
            </a:extLst>
          </p:cNvPr>
          <p:cNvSpPr txBox="1"/>
          <p:nvPr/>
        </p:nvSpPr>
        <p:spPr>
          <a:xfrm>
            <a:off x="5293360" y="3312982"/>
            <a:ext cx="160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Y3 and Y4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A220A-79AC-3110-6270-D7D3D21D23B5}"/>
              </a:ext>
            </a:extLst>
          </p:cNvPr>
          <p:cNvSpPr txBox="1"/>
          <p:nvPr/>
        </p:nvSpPr>
        <p:spPr>
          <a:xfrm>
            <a:off x="3312160" y="36534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https://wordwall.net/it/resource/1073176/storia/i-mesi</a:t>
            </a:r>
            <a:endParaRPr lang="en-GB" dirty="0"/>
          </a:p>
          <a:p>
            <a:r>
              <a:rPr lang="en-GB" dirty="0">
                <a:hlinkClick r:id="rId3"/>
              </a:rPr>
              <a:t>https://wordwall.net/it/resource/233243/storia/i-mesi-dellanno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F1C83-FA5C-9E8D-BF99-18619DF8541A}"/>
              </a:ext>
            </a:extLst>
          </p:cNvPr>
          <p:cNvSpPr txBox="1"/>
          <p:nvPr/>
        </p:nvSpPr>
        <p:spPr>
          <a:xfrm>
            <a:off x="5293360" y="4456544"/>
            <a:ext cx="134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Y4 and Y5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756F5-62CD-0A31-05AC-EAE58F5F21AB}"/>
              </a:ext>
            </a:extLst>
          </p:cNvPr>
          <p:cNvSpPr txBox="1"/>
          <p:nvPr/>
        </p:nvSpPr>
        <p:spPr>
          <a:xfrm>
            <a:off x="3312160" y="496306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https://wordwall.net/it/resource/233243/storia/i-mesi-dellanno</a:t>
            </a:r>
            <a:endParaRPr lang="en-GB" dirty="0"/>
          </a:p>
          <a:p>
            <a:r>
              <a:rPr lang="en-GB" dirty="0">
                <a:hlinkClick r:id="rId4"/>
              </a:rPr>
              <a:t>https://wordwall.net/it/resource/1231256/italiano/i-mesi</a:t>
            </a:r>
            <a:endParaRPr lang="en-GB" dirty="0"/>
          </a:p>
          <a:p>
            <a:r>
              <a:rPr lang="en-GB" dirty="0">
                <a:hlinkClick r:id="rId5"/>
              </a:rPr>
              <a:t>https://wordwall.net/it/resource/921557/i-mesi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42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1CE5D9-51C1-8EA6-3348-4C5FB63769B9}"/>
              </a:ext>
            </a:extLst>
          </p:cNvPr>
          <p:cNvSpPr txBox="1"/>
          <p:nvPr/>
        </p:nvSpPr>
        <p:spPr>
          <a:xfrm>
            <a:off x="4439920" y="299740"/>
            <a:ext cx="286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Y6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1AFD7-5A0B-806D-AA51-75EBEB7CA8B8}"/>
              </a:ext>
            </a:extLst>
          </p:cNvPr>
          <p:cNvSpPr txBox="1"/>
          <p:nvPr/>
        </p:nvSpPr>
        <p:spPr>
          <a:xfrm>
            <a:off x="2092960" y="96596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Let’s sing!!!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9FE2D-FB59-0DB4-BB40-5A4C2A169496}"/>
              </a:ext>
            </a:extLst>
          </p:cNvPr>
          <p:cNvSpPr txBox="1"/>
          <p:nvPr/>
        </p:nvSpPr>
        <p:spPr>
          <a:xfrm>
            <a:off x="4328160" y="10429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https://www.youtube.com/watch?v=NuYEA6qVrQ8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8F858-681F-1782-91AB-FE51007C407B}"/>
              </a:ext>
            </a:extLst>
          </p:cNvPr>
          <p:cNvSpPr txBox="1"/>
          <p:nvPr/>
        </p:nvSpPr>
        <p:spPr>
          <a:xfrm>
            <a:off x="4439920" y="19946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https://wordwall.net/it/resource/921557/i-mesi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26DF8-85BA-CF66-B539-7AA72EF333C6}"/>
              </a:ext>
            </a:extLst>
          </p:cNvPr>
          <p:cNvSpPr txBox="1"/>
          <p:nvPr/>
        </p:nvSpPr>
        <p:spPr>
          <a:xfrm>
            <a:off x="965200" y="194848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Let’s play and practice!!!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2AE94-DF16-CE3B-A292-086D25FBCFC7}"/>
              </a:ext>
            </a:extLst>
          </p:cNvPr>
          <p:cNvSpPr txBox="1"/>
          <p:nvPr/>
        </p:nvSpPr>
        <p:spPr>
          <a:xfrm flipH="1">
            <a:off x="3855718" y="2997200"/>
            <a:ext cx="4465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Months and seasons!!!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2BAE6-24F9-D22E-9BD1-04681A64D994}"/>
              </a:ext>
            </a:extLst>
          </p:cNvPr>
          <p:cNvSpPr txBox="1"/>
          <p:nvPr/>
        </p:nvSpPr>
        <p:spPr>
          <a:xfrm>
            <a:off x="3119120" y="37255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https://wordwall.net/it/resource/29034605/i-mesi-nelle-stagioni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9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Qual e’ il tuo mese preferito?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sz="3200" b="1" dirty="0">
                <a:solidFill>
                  <a:srgbClr val="00B050"/>
                </a:solidFill>
              </a:rPr>
              <a:t>What is your favourite month?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1" y="2958638"/>
            <a:ext cx="1906632" cy="28577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52" y="2781837"/>
            <a:ext cx="2555860" cy="361252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846231" y="1510384"/>
            <a:ext cx="3271233" cy="205706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16588" y="1889794"/>
            <a:ext cx="2330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Qual</a:t>
            </a:r>
            <a:r>
              <a:rPr lang="en-GB" sz="2800" dirty="0"/>
              <a:t> e’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tuo</a:t>
            </a:r>
            <a:r>
              <a:rPr lang="en-GB" sz="2800" dirty="0"/>
              <a:t> </a:t>
            </a:r>
            <a:r>
              <a:rPr lang="en-GB" sz="2800" dirty="0" err="1"/>
              <a:t>mese</a:t>
            </a:r>
            <a:r>
              <a:rPr lang="en-GB" sz="2800" dirty="0"/>
              <a:t> </a:t>
            </a:r>
            <a:r>
              <a:rPr lang="en-GB" sz="2800" dirty="0" err="1"/>
              <a:t>preferito</a:t>
            </a:r>
            <a:r>
              <a:rPr lang="en-GB" sz="2800" dirty="0"/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965849" y="1338221"/>
            <a:ext cx="3271233" cy="20570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569554" y="1674255"/>
            <a:ext cx="2330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Il </a:t>
            </a:r>
            <a:r>
              <a:rPr lang="en-GB" sz="2800" dirty="0" err="1"/>
              <a:t>mio</a:t>
            </a:r>
            <a:r>
              <a:rPr lang="en-GB" sz="2800" dirty="0"/>
              <a:t> </a:t>
            </a:r>
            <a:r>
              <a:rPr lang="en-GB" sz="2800" dirty="0" err="1"/>
              <a:t>mese</a:t>
            </a:r>
            <a:r>
              <a:rPr lang="en-GB" sz="2800" dirty="0"/>
              <a:t> </a:t>
            </a:r>
            <a:r>
              <a:rPr lang="en-GB" sz="2800" dirty="0" err="1"/>
              <a:t>preferito</a:t>
            </a:r>
            <a:r>
              <a:rPr lang="en-GB" sz="2800" dirty="0"/>
              <a:t> e’ </a:t>
            </a:r>
            <a:r>
              <a:rPr lang="en-GB" sz="2800" dirty="0" err="1"/>
              <a:t>Giugno</a:t>
            </a:r>
            <a:r>
              <a:rPr lang="en-GB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1231A-716D-8082-32EF-76829BB41768}"/>
              </a:ext>
            </a:extLst>
          </p:cNvPr>
          <p:cNvSpPr txBox="1"/>
          <p:nvPr/>
        </p:nvSpPr>
        <p:spPr>
          <a:xfrm>
            <a:off x="386080" y="59944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Only for year 6</a:t>
            </a:r>
          </a:p>
        </p:txBody>
      </p:sp>
    </p:spTree>
    <p:extLst>
      <p:ext uri="{BB962C8B-B14F-4D97-AF65-F5344CB8AC3E}">
        <p14:creationId xmlns:p14="http://schemas.microsoft.com/office/powerpoint/2010/main" val="233707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C8EA-F62B-7670-5780-AB32CA69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Y6    Now, let’s practice a bit more!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B998EC-77F2-CE01-E2E2-ADFCC4FF8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444965"/>
              </p:ext>
            </p:extLst>
          </p:nvPr>
        </p:nvGraphicFramePr>
        <p:xfrm>
          <a:off x="4206875" y="151130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6481" progId="Acrobat.Document.DC">
                  <p:embed/>
                </p:oleObj>
              </mc:Choice>
              <mc:Fallback>
                <p:oleObj name="Acrobat Document" r:id="rId2" imgW="3777942" imgH="534648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75" y="1511300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42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096" y="365125"/>
            <a:ext cx="10619704" cy="5984160"/>
          </a:xfrm>
        </p:spPr>
        <p:txBody>
          <a:bodyPr/>
          <a:lstStyle/>
          <a:p>
            <a:pPr marL="0" indent="0"/>
            <a:r>
              <a:rPr lang="it-IT" dirty="0"/>
              <a:t>   </a:t>
            </a:r>
            <a:r>
              <a:rPr lang="it-IT" sz="4800" b="1" dirty="0">
                <a:solidFill>
                  <a:srgbClr val="00B050"/>
                </a:solidFill>
              </a:rPr>
              <a:t>GENNAIO</a:t>
            </a:r>
            <a:r>
              <a:rPr lang="it-IT" sz="4800" b="1" dirty="0"/>
              <a:t>                                   </a:t>
            </a:r>
            <a:r>
              <a:rPr lang="it-IT" sz="4800" b="1" dirty="0">
                <a:solidFill>
                  <a:srgbClr val="FF0066"/>
                </a:solidFill>
              </a:rPr>
              <a:t>LUGLIO</a:t>
            </a:r>
            <a:br>
              <a:rPr lang="it-IT" sz="4800" b="1" dirty="0"/>
            </a:br>
            <a:r>
              <a:rPr lang="it-IT" sz="4800" b="1" dirty="0"/>
              <a:t>   </a:t>
            </a:r>
            <a:r>
              <a:rPr lang="it-IT" sz="4800" b="1" dirty="0">
                <a:solidFill>
                  <a:srgbClr val="FFC000"/>
                </a:solidFill>
              </a:rPr>
              <a:t>FEBBRAIO</a:t>
            </a:r>
            <a:r>
              <a:rPr lang="it-IT" sz="4800" b="1" dirty="0"/>
              <a:t>                                 </a:t>
            </a:r>
            <a:r>
              <a:rPr lang="it-IT" sz="4800" b="1" dirty="0">
                <a:solidFill>
                  <a:srgbClr val="FF0000"/>
                </a:solidFill>
              </a:rPr>
              <a:t>AGOSTO</a:t>
            </a:r>
            <a:br>
              <a:rPr lang="it-IT" sz="4800" b="1" dirty="0"/>
            </a:br>
            <a:r>
              <a:rPr lang="it-IT" sz="4800" b="1" dirty="0"/>
              <a:t>   </a:t>
            </a:r>
            <a:r>
              <a:rPr lang="it-IT" sz="4800" b="1" dirty="0">
                <a:solidFill>
                  <a:srgbClr val="FF0000"/>
                </a:solidFill>
              </a:rPr>
              <a:t>MARZO</a:t>
            </a:r>
            <a:r>
              <a:rPr lang="it-IT" sz="4800" b="1" dirty="0"/>
              <a:t>                                     </a:t>
            </a:r>
            <a:r>
              <a:rPr lang="it-IT" sz="4800" b="1" dirty="0">
                <a:solidFill>
                  <a:srgbClr val="FFFF00"/>
                </a:solidFill>
              </a:rPr>
              <a:t>SETTEMBRE</a:t>
            </a:r>
            <a:br>
              <a:rPr lang="it-IT" sz="4800" b="1" dirty="0"/>
            </a:br>
            <a:r>
              <a:rPr lang="it-IT" sz="4800" b="1" dirty="0"/>
              <a:t>   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APRILE   </a:t>
            </a:r>
            <a:r>
              <a:rPr lang="it-IT" sz="4800" b="1" dirty="0"/>
              <a:t>                                   </a:t>
            </a:r>
            <a:r>
              <a:rPr lang="it-IT" sz="4800" b="1" dirty="0">
                <a:solidFill>
                  <a:srgbClr val="00B050"/>
                </a:solidFill>
              </a:rPr>
              <a:t>OTTOBRE</a:t>
            </a:r>
            <a:br>
              <a:rPr lang="it-IT" sz="4800" b="1" dirty="0"/>
            </a:br>
            <a:r>
              <a:rPr lang="it-IT" sz="4800" b="1" dirty="0"/>
              <a:t>  </a:t>
            </a:r>
            <a:r>
              <a:rPr lang="it-IT" sz="4800" b="1" dirty="0">
                <a:solidFill>
                  <a:srgbClr val="7030A0"/>
                </a:solidFill>
              </a:rPr>
              <a:t>MAGGIO</a:t>
            </a:r>
            <a:r>
              <a:rPr lang="it-IT" sz="4800" b="1" dirty="0"/>
              <a:t>                                   </a:t>
            </a:r>
            <a:r>
              <a:rPr lang="it-IT" sz="4800" b="1" dirty="0">
                <a:solidFill>
                  <a:schemeClr val="accent2">
                    <a:lumMod val="75000"/>
                  </a:schemeClr>
                </a:solidFill>
              </a:rPr>
              <a:t>NOVEMBRE</a:t>
            </a:r>
            <a:br>
              <a:rPr lang="it-IT" sz="4800" b="1" dirty="0"/>
            </a:br>
            <a:r>
              <a:rPr lang="it-IT" sz="4800" b="1" dirty="0"/>
              <a:t>  </a:t>
            </a:r>
            <a:r>
              <a:rPr lang="it-IT" sz="4800" b="1" dirty="0">
                <a:solidFill>
                  <a:srgbClr val="FFFF00"/>
                </a:solidFill>
              </a:rPr>
              <a:t>GIUGNO</a:t>
            </a:r>
            <a:r>
              <a:rPr lang="it-IT" sz="4800" b="1" dirty="0"/>
              <a:t>                                    DICEMBRE</a:t>
            </a:r>
            <a:br>
              <a:rPr lang="it-IT" sz="4800" b="1" dirty="0"/>
            </a:b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24209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GENNAIO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83" y="1690688"/>
            <a:ext cx="4497034" cy="4478790"/>
          </a:xfrm>
        </p:spPr>
      </p:pic>
    </p:spTree>
    <p:extLst>
      <p:ext uri="{BB962C8B-B14F-4D97-AF65-F5344CB8AC3E}">
        <p14:creationId xmlns:p14="http://schemas.microsoft.com/office/powerpoint/2010/main" val="2218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chemeClr val="accent6"/>
                </a:solidFill>
              </a:rPr>
              <a:t>FEBBRAIO</a:t>
            </a:r>
            <a:endParaRPr lang="it-IT" b="1" dirty="0">
              <a:solidFill>
                <a:schemeClr val="accent6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14" y="2071193"/>
            <a:ext cx="3658572" cy="3912911"/>
          </a:xfrm>
        </p:spPr>
      </p:pic>
    </p:spTree>
    <p:extLst>
      <p:ext uri="{BB962C8B-B14F-4D97-AF65-F5344CB8AC3E}">
        <p14:creationId xmlns:p14="http://schemas.microsoft.com/office/powerpoint/2010/main" val="26850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FFC000"/>
                </a:solidFill>
              </a:rPr>
              <a:t>MARZO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18" y="1652051"/>
            <a:ext cx="5698364" cy="4544445"/>
          </a:xfrm>
        </p:spPr>
      </p:pic>
    </p:spTree>
    <p:extLst>
      <p:ext uri="{BB962C8B-B14F-4D97-AF65-F5344CB8AC3E}">
        <p14:creationId xmlns:p14="http://schemas.microsoft.com/office/powerpoint/2010/main" val="326831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APRILE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2935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FF0066"/>
                </a:solidFill>
              </a:rPr>
              <a:t>MAGGIO</a:t>
            </a:r>
            <a:endParaRPr lang="it-IT" b="1" dirty="0">
              <a:solidFill>
                <a:srgbClr val="FF0066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54" y="1858111"/>
            <a:ext cx="6297919" cy="4318852"/>
          </a:xfrm>
        </p:spPr>
      </p:pic>
    </p:spTree>
    <p:extLst>
      <p:ext uri="{BB962C8B-B14F-4D97-AF65-F5344CB8AC3E}">
        <p14:creationId xmlns:p14="http://schemas.microsoft.com/office/powerpoint/2010/main" val="36751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GIUGNO</a:t>
            </a:r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45" y="1690688"/>
            <a:ext cx="5663152" cy="4276258"/>
          </a:xfrm>
        </p:spPr>
      </p:pic>
    </p:spTree>
    <p:extLst>
      <p:ext uri="{BB962C8B-B14F-4D97-AF65-F5344CB8AC3E}">
        <p14:creationId xmlns:p14="http://schemas.microsoft.com/office/powerpoint/2010/main" val="188397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LUGLIO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23" y="2253804"/>
            <a:ext cx="3265176" cy="3656998"/>
          </a:xfrm>
        </p:spPr>
      </p:pic>
    </p:spTree>
    <p:extLst>
      <p:ext uri="{BB962C8B-B14F-4D97-AF65-F5344CB8AC3E}">
        <p14:creationId xmlns:p14="http://schemas.microsoft.com/office/powerpoint/2010/main" val="3275615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252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Adobe Acrobat Document</vt:lpstr>
      <vt:lpstr>I MESI</vt:lpstr>
      <vt:lpstr>   GENNAIO                                   LUGLIO    FEBBRAIO                                 AGOSTO    MARZO                                     SETTEMBRE    APRILE                                      OTTOBRE   MAGGIO                                   NOVEMBRE   GIUGNO                                    DICEMBRE </vt:lpstr>
      <vt:lpstr>GENNAIO</vt:lpstr>
      <vt:lpstr>FEBBRAIO</vt:lpstr>
      <vt:lpstr>MARZO</vt:lpstr>
      <vt:lpstr>APRILE</vt:lpstr>
      <vt:lpstr>MAGGIO</vt:lpstr>
      <vt:lpstr>GIUGNO</vt:lpstr>
      <vt:lpstr>LUGLIO</vt:lpstr>
      <vt:lpstr>AGOSTO</vt:lpstr>
      <vt:lpstr>SETTEMBRE</vt:lpstr>
      <vt:lpstr>OTTOBRE</vt:lpstr>
      <vt:lpstr>NOVEMBRE</vt:lpstr>
      <vt:lpstr>DICEMBRE</vt:lpstr>
      <vt:lpstr>PowerPoint Presentation</vt:lpstr>
      <vt:lpstr>PowerPoint Presentation</vt:lpstr>
      <vt:lpstr>Qual e’ il tuo mese preferito? What is your favourite month?</vt:lpstr>
      <vt:lpstr>Y6    Now, let’s practice a bit more!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MESI</dc:title>
  <dc:creator>Tea Pallotta</dc:creator>
  <cp:lastModifiedBy>Mattea Pallotta</cp:lastModifiedBy>
  <cp:revision>19</cp:revision>
  <dcterms:created xsi:type="dcterms:W3CDTF">2016-02-21T14:47:32Z</dcterms:created>
  <dcterms:modified xsi:type="dcterms:W3CDTF">2023-01-27T09:22:26Z</dcterms:modified>
</cp:coreProperties>
</file>