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6858000" cy="9144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3E9"/>
    <a:srgbClr val="0000FF"/>
    <a:srgbClr val="90D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9A3E32-E4C0-455D-9E98-04C93E124C6F}" v="13" dt="2024-01-05T17:32:43.6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>
      <p:cViewPr varScale="1">
        <p:scale>
          <a:sx n="66" d="100"/>
          <a:sy n="66" d="100"/>
        </p:scale>
        <p:origin x="233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FE278-BF16-4B4B-AAC0-D0F74D663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E175D-8732-4159-B0AC-A666740578CA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EE2C2-5C15-4C9B-A199-A16F1355C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CA4DA-90A5-44E0-ACDA-644B0674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D059D5-CCC4-45FB-84C1-9A1ED4173F0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9426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95E0F-006B-47E1-B9FC-7AFE954BE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49543-A9BD-4A74-B538-C4F5B2DB8356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0732B-22CC-42C6-9E97-C4F500E5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9FE02-048E-47A8-A629-7B7603577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FEEB45-A7F7-486D-B1C2-BC537D30A35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192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105D5-8006-4837-A859-9755EA432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BEE6E-8C48-4621-BCB1-F6D34DAE256A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75485-876B-4531-A86E-BFEC72A1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09008-CC1A-41D5-B83C-7CB8CCEFE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C5FA5-C44A-4D8C-AA1B-3241C7D5953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8060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0A82409-681B-42AB-93C2-D1850CED3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15603-DB34-46E0-B3EC-45E92BA67FCD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530702-18B6-4512-99B8-1AB907C2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F25939F-0EC5-4AE8-BD0F-A038AC7D5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A99A4A-7C2F-447B-8590-A79A13D3A8A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0949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5B68E43-73EF-4200-88CB-12A6C0B5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90261-376F-480C-B340-E58AB5402E81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25BAB7F-D61B-4FB7-BEC3-94CBD07A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B869435-2E58-4BE7-A6E1-7BE66B55F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1B4A9B-BFDD-412C-80AB-185059B9DEC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5336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049A646-8BCB-40B5-98DF-B2B0A3FD6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49DE6-8258-42DB-B8F3-37859C9F8A0C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E46E8B-6FD9-42C0-9CAE-D0BCE140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8E91577-3E63-4BF0-AE52-20C54F774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1B5BB-45A1-4046-AC4C-5BDBA7BDCA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15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50F215-5A8B-4F5B-BC54-B5CDAA3B0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20FBA-7169-4F3D-B33E-40A7A1607C31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8ED2045-6BCE-45D6-B046-9A2FF3321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E114F55-892E-4729-9DB0-72499973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7E287-64C4-4E0C-9F69-D5AE41601EC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302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DD1F5E1-C437-4355-AE8D-16DE1EA50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F6454-DB1F-46D3-A7F6-8E4376853599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F341D79-49A1-420C-BC09-3E53AA7B9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BF2118F-C73C-4273-B520-4CBF363A6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5970B7-0576-4A25-AB88-C439F32944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2839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E3E3AEF-1016-49A8-8C58-ECCD751FF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68C7D-DEEE-42BF-967D-739472DE83F9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8EC4291-68B5-4F99-80FE-3B78A8176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AEB383E-62FD-46EF-A8C7-09FB1C69C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9C91-ADD8-4A65-AFDE-9E09737E4A8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9297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0A509-E175-4EF3-9E5F-79BCCF45A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195E1-8A14-4C0F-B369-904A0E835CC3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5B3F0-444E-4D8C-9213-6B96B9899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70EE6-499B-4695-8698-F50593D8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380AC9-9A84-4B14-8E49-07109FE1A0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622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9AB59-5ECD-4D92-804F-6B16F4437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F569-B6B2-4339-B4E8-79453FE44940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A307A-1D7B-4244-B44A-C5E2F2260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B028D-B310-484A-8916-85977F308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F7DF9-92F0-4BA2-838C-23D8E9A88AB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620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A4D8812-861D-4875-8415-C1519EE817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AA183D7-AFB7-4B76-AF62-FEB68EC262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45EE7-8889-49CB-B863-057800CF8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FFF3FF-F02B-426B-9E0B-3B13B516F2D7}" type="datetimeFigureOut">
              <a:rPr lang="en-GB"/>
              <a:pPr>
                <a:defRPr/>
              </a:pPr>
              <a:t>22/01/2024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3B481-FEB9-4B03-B87F-C02F51FF1F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31AD8-8F9B-496E-A33D-8674E4344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EF7112C-C252-4BF5-928A-021B7364D08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4479BFC-D93F-47F7-A747-D7EC781998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665749"/>
              </p:ext>
            </p:extLst>
          </p:nvPr>
        </p:nvGraphicFramePr>
        <p:xfrm>
          <a:off x="11113" y="1328471"/>
          <a:ext cx="6858000" cy="76105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1201">
                <a:tc>
                  <a:txBody>
                    <a:bodyPr/>
                    <a:lstStyle/>
                    <a:p>
                      <a:pPr algn="ctr"/>
                      <a:r>
                        <a:rPr lang="en-GB" sz="1050" b="1" dirty="0"/>
                        <a:t>Mathematics</a:t>
                      </a:r>
                    </a:p>
                  </a:txBody>
                  <a:tcPr marT="45714" marB="45714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dirty="0"/>
                        <a:t>English</a:t>
                      </a:r>
                    </a:p>
                  </a:txBody>
                  <a:tcPr marT="45714" marB="45714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dirty="0"/>
                        <a:t>History</a:t>
                      </a:r>
                    </a:p>
                  </a:txBody>
                  <a:tcPr marT="45714" marB="45714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9326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6 – Numbers to 20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Counting and understanding numbers to 20.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more, one less.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a number line 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Comparing and ordering numbers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US" sz="11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7 - Addition and Subtraction within 20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 by counting on within 20.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Finding and making number bonds to 20.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Subtract by counting back.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Finding the difference.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Fact families.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Missing number problems.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Solving word and picture problems using addition and subtraction.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Journey by Aaron Becker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 by Aaron Becker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Quest by Aaron Becker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Worst Princess by  Anna Kemp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fairy tales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1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1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100" b="0" u="sng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Grammar, Punctuation and Spelling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of adjectives and verbs to add description.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Questions words and question marks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our stamina for writing to produce a three-part story.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Spell a range of red words (RWI)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Spell the days of the week.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Consistently use a capital letter, full stop and finger spaces when writing a sentence.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1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Motte and Bailey Castles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Keep and Bailey Castles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Who lived in castles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Duffield Castle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Location/position of castles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Features of castles and their importance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AAA45A2-70B1-4D98-8799-6A13B64512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591726"/>
              </p:ext>
            </p:extLst>
          </p:nvPr>
        </p:nvGraphicFramePr>
        <p:xfrm>
          <a:off x="1125538" y="4763"/>
          <a:ext cx="4606925" cy="1493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3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488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702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sng" dirty="0"/>
                        <a:t>Curriculum Overview For Parents</a:t>
                      </a:r>
                      <a:endParaRPr lang="en-GB" sz="1600" b="1" u="sng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488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Term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</a:rPr>
                        <a:t>: Spring 1 2024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aseline="0" dirty="0"/>
                        <a:t>Mrs Reed</a:t>
                      </a:r>
                      <a:endParaRPr lang="en-GB" sz="1200" dirty="0"/>
                    </a:p>
                  </a:txBody>
                  <a:tcPr marL="91393" marR="91393" marT="45737" marB="4573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702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Theme:</a:t>
                      </a:r>
                      <a:r>
                        <a:rPr lang="en-GB" sz="1600" baseline="0" dirty="0"/>
                        <a:t> ‘Towers, Tunnels and Turrets’</a:t>
                      </a:r>
                      <a:endParaRPr lang="en-GB" sz="16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488"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marL="91393" marR="91393" marT="45737" marB="45737"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72" name="TextBox 7">
            <a:extLst>
              <a:ext uri="{FF2B5EF4-FFF2-40B4-BE49-F238E27FC236}">
                <a16:creationId xmlns:a16="http://schemas.microsoft.com/office/drawing/2014/main" id="{99E5C31B-3956-4FB7-9E25-A4AD123B7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1321"/>
            <a:ext cx="1268760" cy="13234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/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/>
              <a:t>Year 1</a:t>
            </a:r>
            <a:endParaRPr lang="en-GB" altLang="en-US" sz="1000" b="1" dirty="0"/>
          </a:p>
        </p:txBody>
      </p:sp>
      <p:sp>
        <p:nvSpPr>
          <p:cNvPr id="2073" name="TextBox 7">
            <a:extLst>
              <a:ext uri="{FF2B5EF4-FFF2-40B4-BE49-F238E27FC236}">
                <a16:creationId xmlns:a16="http://schemas.microsoft.com/office/drawing/2014/main" id="{4ADF3FAD-63AF-4334-A8F9-091011846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9240" y="-1320"/>
            <a:ext cx="1279873" cy="13234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/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/>
              <a:t>Year 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0ABE7E-5596-CDC4-813A-6608FC43C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12" y="386268"/>
            <a:ext cx="888178" cy="7293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7D2E94-4FB9-E656-A74F-957F3E95D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44" y="333593"/>
            <a:ext cx="890093" cy="7315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CF84FB2-CE8B-451D-8E9C-94A689069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208758"/>
              </p:ext>
            </p:extLst>
          </p:nvPr>
        </p:nvGraphicFramePr>
        <p:xfrm>
          <a:off x="24308" y="1348838"/>
          <a:ext cx="6833692" cy="24216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1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6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5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7778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Science</a:t>
                      </a:r>
                    </a:p>
                  </a:txBody>
                  <a:tcPr marL="91452" marR="91452" marT="45667" marB="45667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Art/Design Technology</a:t>
                      </a:r>
                    </a:p>
                  </a:txBody>
                  <a:tcPr marL="91452" marR="91452" marT="45667" marB="45667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/>
                        <a:t>R.E</a:t>
                      </a:r>
                      <a:endParaRPr lang="en-GB" sz="1200" b="1" dirty="0"/>
                    </a:p>
                  </a:txBody>
                  <a:tcPr marL="91452" marR="91452" marT="45667" marB="45667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3899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Objects are things that you can touch or see and are made from materials.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and name a variety of everyday materials, including wood, plastic, glass, metal, water and rock.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simple physical properties of a variety of everyday materials.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materials based on their simple physical properties.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Natural  and Man-made materials. 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US" sz="9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GB" sz="9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2" marR="91452" marT="45667" marB="45667"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Paul Klee ‘Castle and Sun’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Exploring printing using polystyrene tiles.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2" marR="91452" marT="45667" marB="45667"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makes some places sacred?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Discuss why people pray. 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special objects and symbols found in a place where people worship and be able to say something about what they mean and how they are</a:t>
                      </a:r>
                      <a:r>
                        <a:rPr lang="en-US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used.</a:t>
                      </a: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2" marR="91452" marT="45667" marB="456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2E0272B-0B86-4132-8D15-3980227E6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891839"/>
              </p:ext>
            </p:extLst>
          </p:nvPr>
        </p:nvGraphicFramePr>
        <p:xfrm>
          <a:off x="27764" y="5508104"/>
          <a:ext cx="6813550" cy="3465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0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3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461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Things to look for and do at home:</a:t>
                      </a:r>
                    </a:p>
                  </a:txBody>
                  <a:tcPr marL="91444" marR="91444" marT="45737" marB="45737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200" b="1" dirty="0"/>
                        <a:t>Any other Information:</a:t>
                      </a:r>
                    </a:p>
                  </a:txBody>
                  <a:tcPr marL="91444" marR="91444" marT="45737" marB="45737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9003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 on to </a:t>
                      </a:r>
                      <a:r>
                        <a:rPr lang="en-US" sz="11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Maths</a:t>
                      </a: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Whizz to achieve three blue gems each week.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Try and read your phonics book everyday, discuss the characters and what the story was about. Please leave us some feedback in your child’s reading response book.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Please practice top buttons and ties.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GB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Continue to learn spellings each week as this impacts on their writing skills.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37" marB="45737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need an outdoor AND indoor PE kit, please refer to the kit list on our school website.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 Responses each Monday to be completed by the following Monday, remember to use a pencil for writing and crayons for pictures  NOT gel pens, felt tips or biro pens.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Creative Homework Challenge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(bring into school by Friday </a:t>
                      </a:r>
                      <a:r>
                        <a:rPr lang="en-US" sz="1200" b="1" kern="1200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200" b="1" kern="1200" baseline="300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sz="1200" b="1" kern="1200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February  </a:t>
                      </a:r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receive a free star!)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materials would be suitable for a castle? Design your own castle; label the parts of the castle and the materials needed.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2D shapes make your own castle picture. Investigate the shapes you used for arrow slots, flags and battlements.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your own crown. Are you a King or a Queen? Make a list of adjectives to describe what your crown looks like.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Write a diary entry as a knight. Have you been in battle? What is your daily routine?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 your own castle from junk modelling, research features of a castle. Can you include some?</a:t>
                      </a:r>
                    </a:p>
                  </a:txBody>
                  <a:tcPr marL="91444" marR="91444" marT="45737" marB="4573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91DD8EE-918F-4532-B257-8680A0B3E8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49134"/>
              </p:ext>
            </p:extLst>
          </p:nvPr>
        </p:nvGraphicFramePr>
        <p:xfrm>
          <a:off x="1125538" y="0"/>
          <a:ext cx="4606925" cy="1493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3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081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409" marR="91409" marT="45730" marB="4573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09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sng" dirty="0"/>
                        <a:t>Curriculum Overview For Parents</a:t>
                      </a:r>
                      <a:endParaRPr lang="en-GB" sz="1600" b="1" u="sng" dirty="0"/>
                    </a:p>
                  </a:txBody>
                  <a:tcPr marL="91409" marR="91409" marT="45730" marB="4573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081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Term  -  Spring</a:t>
                      </a:r>
                      <a:r>
                        <a:rPr lang="en-GB" sz="1200" baseline="0" dirty="0"/>
                        <a:t> 1 2024</a:t>
                      </a:r>
                      <a:endParaRPr lang="en-GB" sz="1200" dirty="0"/>
                    </a:p>
                  </a:txBody>
                  <a:tcPr marL="91409" marR="91409" marT="45730" marB="4573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Mrs</a:t>
                      </a:r>
                      <a:r>
                        <a:rPr lang="en-US" sz="1200" baseline="0" dirty="0"/>
                        <a:t> Reed</a:t>
                      </a:r>
                      <a:endParaRPr lang="en-GB" sz="1200" dirty="0"/>
                    </a:p>
                  </a:txBody>
                  <a:tcPr marL="91409" marR="91409" marT="45730" marB="4573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09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Theme: ‘Towers,</a:t>
                      </a:r>
                      <a:r>
                        <a:rPr lang="en-GB" sz="1600" baseline="0" dirty="0"/>
                        <a:t> Tunnels and Turrets</a:t>
                      </a:r>
                      <a:r>
                        <a:rPr lang="en-GB" sz="1600" dirty="0"/>
                        <a:t>’</a:t>
                      </a:r>
                      <a:endParaRPr lang="en-GB" sz="1600" i="1" dirty="0"/>
                    </a:p>
                  </a:txBody>
                  <a:tcPr marL="91409" marR="91409" marT="45730" marB="4573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081"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marL="91409" marR="91409" marT="45730" marB="45730"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marL="91409" marR="91409" marT="45730" marB="45730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765E8F3-5DFE-44D8-A227-BF7C2A3E5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502746"/>
              </p:ext>
            </p:extLst>
          </p:nvPr>
        </p:nvGraphicFramePr>
        <p:xfrm>
          <a:off x="16686" y="3530867"/>
          <a:ext cx="6809385" cy="19772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24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7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6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RHE</a:t>
                      </a:r>
                    </a:p>
                  </a:txBody>
                  <a:tcPr marL="91444" marR="91444" marT="45679" marB="45679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Computing</a:t>
                      </a:r>
                    </a:p>
                  </a:txBody>
                  <a:tcPr marL="91444" marR="91444" marT="45679" marB="45679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P.E</a:t>
                      </a:r>
                    </a:p>
                  </a:txBody>
                  <a:tcPr marL="91444" marR="91444" marT="45679" marB="45679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2999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Healthy Living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Protecting ourselves from germs.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Healthy diets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Growing fruit and vegetables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Protein is important for a healthy diet.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Making healthy choices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 activity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Respecting others.</a:t>
                      </a:r>
                    </a:p>
                  </a:txBody>
                  <a:tcPr marL="91444" marR="91444" marT="45679" marB="45679"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 Processing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a keyboard for typing letters to make words.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the back space to delete what we have written.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the space bar to separate words like a finger space.</a:t>
                      </a:r>
                    </a:p>
                  </a:txBody>
                  <a:tcPr marL="91444" marR="91444" marT="45679" marB="45679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Gymnastics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Travelling using different parts of the body.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Balancing using points and patches.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Rolling and jumping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Landing safely.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Linking movements to perform a sequence.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Travelling and balancing using apparatus.</a:t>
                      </a:r>
                    </a:p>
                  </a:txBody>
                  <a:tcPr marL="91444" marR="91444" marT="45679" marB="4567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21" name="TextBox 7">
            <a:extLst>
              <a:ext uri="{FF2B5EF4-FFF2-40B4-BE49-F238E27FC236}">
                <a16:creationId xmlns:a16="http://schemas.microsoft.com/office/drawing/2014/main" id="{7B53EE1B-B0F6-496C-81E4-0904588EE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87" y="25399"/>
            <a:ext cx="1268760" cy="13234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/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/>
              <a:t>Year 1</a:t>
            </a:r>
            <a:endParaRPr lang="en-GB" altLang="en-US" sz="1000" b="1" dirty="0"/>
          </a:p>
        </p:txBody>
      </p:sp>
      <p:sp>
        <p:nvSpPr>
          <p:cNvPr id="3122" name="TextBox 7">
            <a:extLst>
              <a:ext uri="{FF2B5EF4-FFF2-40B4-BE49-F238E27FC236}">
                <a16:creationId xmlns:a16="http://schemas.microsoft.com/office/drawing/2014/main" id="{1E49B444-2C76-48F8-A2CE-4AB604B02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9241" y="25400"/>
            <a:ext cx="1268760" cy="13234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/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/>
              <a:t>Year 1</a:t>
            </a:r>
            <a:endParaRPr lang="en-GB" altLang="en-US" sz="10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FCA098-4791-A459-4FA9-476E9D952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20" y="379413"/>
            <a:ext cx="890093" cy="7315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B51125-A834-D1D3-F35C-0C5D7F03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889" y="379412"/>
            <a:ext cx="890093" cy="7315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B3C3AF42F8EC46918E6517077B5A75" ma:contentTypeVersion="14" ma:contentTypeDescription="Create a new document." ma:contentTypeScope="" ma:versionID="8fbe28c60be92576170bb4f95575e24c">
  <xsd:schema xmlns:xsd="http://www.w3.org/2001/XMLSchema" xmlns:xs="http://www.w3.org/2001/XMLSchema" xmlns:p="http://schemas.microsoft.com/office/2006/metadata/properties" xmlns:ns3="1741ae1d-0c7c-43e3-8c08-88c7f67169fc" xmlns:ns4="6d1df23b-5973-4481-8b58-f7c11dd7e8dc" targetNamespace="http://schemas.microsoft.com/office/2006/metadata/properties" ma:root="true" ma:fieldsID="6a9bd4e5396816029fdc3ae531234408" ns3:_="" ns4:_="">
    <xsd:import namespace="1741ae1d-0c7c-43e3-8c08-88c7f67169fc"/>
    <xsd:import namespace="6d1df23b-5973-4481-8b58-f7c11dd7e8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1ae1d-0c7c-43e3-8c08-88c7f67169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df23b-5973-4481-8b58-f7c11dd7e8d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38726C-BEE4-42F6-A2DB-A33E5AE521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7107FF-05C8-47DD-9124-C2ED527B770A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6d1df23b-5973-4481-8b58-f7c11dd7e8dc"/>
    <ds:schemaRef ds:uri="http://schemas.microsoft.com/office/2006/documentManagement/types"/>
    <ds:schemaRef ds:uri="1741ae1d-0c7c-43e3-8c08-88c7f67169f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524B6AE-48BE-47B5-925C-5CC87F8FA6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41ae1d-0c7c-43e3-8c08-88c7f67169fc"/>
    <ds:schemaRef ds:uri="6d1df23b-5973-4481-8b58-f7c11dd7e8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1299</TotalTime>
  <Words>737</Words>
  <Application>Microsoft Office PowerPoint</Application>
  <PresentationFormat>On-screen Show (4:3)</PresentationFormat>
  <Paragraphs>126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E Mercer</cp:lastModifiedBy>
  <cp:revision>105</cp:revision>
  <cp:lastPrinted>2017-02-24T14:05:27Z</cp:lastPrinted>
  <dcterms:created xsi:type="dcterms:W3CDTF">2015-04-28T21:00:47Z</dcterms:created>
  <dcterms:modified xsi:type="dcterms:W3CDTF">2024-01-22T12:37:07Z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0x010100D4B3C3AF42F8EC46918E6517077B5A75</vt:lpwstr>
  </property>
</Properties>
</file>