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144000" cy="5143500" type="screen16x9"/>
  <p:notesSz cx="6858000" cy="9144000"/>
  <p:embeddedFontLst>
    <p:embeddedFont>
      <p:font typeface="Lora" panose="020B060402020202020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gqe9DpgVYdZtcOhq5My5002kOk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342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customschemas.google.com/relationships/presentationmetadata" Target="metadata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2398600" y="0"/>
            <a:ext cx="4672200" cy="5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GB" sz="2300" b="0" i="0" u="sng" strike="noStrike" cap="none">
                <a:solidFill>
                  <a:srgbClr val="000000"/>
                </a:solidFill>
                <a:latin typeface="Lora"/>
                <a:ea typeface="Lora"/>
                <a:cs typeface="Lora"/>
                <a:sym typeface="Lora"/>
              </a:rPr>
              <a:t>A Coppice </a:t>
            </a:r>
            <a:r>
              <a:rPr lang="en-GB" sz="2300" u="sng">
                <a:latin typeface="Lora"/>
                <a:ea typeface="Lora"/>
                <a:cs typeface="Lora"/>
                <a:sym typeface="Lora"/>
              </a:rPr>
              <a:t>Mathematician</a:t>
            </a:r>
            <a:r>
              <a:rPr lang="en-GB" sz="2300" b="0" i="0" u="sng" strike="noStrike" cap="none">
                <a:solidFill>
                  <a:srgbClr val="000000"/>
                </a:solidFill>
                <a:latin typeface="Lora"/>
                <a:ea typeface="Lora"/>
                <a:cs typeface="Lora"/>
                <a:sym typeface="Lora"/>
              </a:rPr>
              <a:t> - EYFS</a:t>
            </a:r>
            <a:endParaRPr sz="2300" b="0" i="0" u="sng" strike="noStrike" cap="none">
              <a:solidFill>
                <a:srgbClr val="000000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55" name="Google Shape;55;p1"/>
          <p:cNvSpPr/>
          <p:nvPr/>
        </p:nvSpPr>
        <p:spPr>
          <a:xfrm>
            <a:off x="6785275" y="189800"/>
            <a:ext cx="2149800" cy="1682100"/>
          </a:xfrm>
          <a:prstGeom prst="cloudCallout">
            <a:avLst>
              <a:gd name="adj1" fmla="val -81170"/>
              <a:gd name="adj2" fmla="val 3680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/>
          <p:nvPr/>
        </p:nvSpPr>
        <p:spPr>
          <a:xfrm rot="822549">
            <a:off x="121282" y="254249"/>
            <a:ext cx="2421588" cy="1393608"/>
          </a:xfrm>
          <a:prstGeom prst="cloudCallout">
            <a:avLst>
              <a:gd name="adj1" fmla="val 70682"/>
              <a:gd name="adj2" fmla="val 3051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/>
          <p:nvPr/>
        </p:nvSpPr>
        <p:spPr>
          <a:xfrm>
            <a:off x="151375" y="3370063"/>
            <a:ext cx="2541600" cy="1682100"/>
          </a:xfrm>
          <a:prstGeom prst="cloudCallout">
            <a:avLst>
              <a:gd name="adj1" fmla="val 85824"/>
              <a:gd name="adj2" fmla="val -29829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/>
          <p:nvPr/>
        </p:nvSpPr>
        <p:spPr>
          <a:xfrm rot="-370718">
            <a:off x="6244089" y="1862238"/>
            <a:ext cx="2620120" cy="1488876"/>
          </a:xfrm>
          <a:prstGeom prst="cloudCallout">
            <a:avLst>
              <a:gd name="adj1" fmla="val -68778"/>
              <a:gd name="adj2" fmla="val -44459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"/>
          <p:cNvSpPr txBox="1"/>
          <p:nvPr/>
        </p:nvSpPr>
        <p:spPr>
          <a:xfrm>
            <a:off x="567025" y="373725"/>
            <a:ext cx="22830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00" b="1">
                <a:solidFill>
                  <a:schemeClr val="dk1"/>
                </a:solidFill>
              </a:rPr>
              <a:t>Number </a:t>
            </a:r>
            <a:endParaRPr sz="17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b="1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7028325" y="383975"/>
            <a:ext cx="1951200" cy="7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00" b="1">
                <a:solidFill>
                  <a:schemeClr val="dk1"/>
                </a:solidFill>
              </a:rPr>
              <a:t>Problem Solving</a:t>
            </a:r>
            <a:endParaRPr sz="17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61" name="Google Shape;61;p1"/>
          <p:cNvSpPr txBox="1"/>
          <p:nvPr/>
        </p:nvSpPr>
        <p:spPr>
          <a:xfrm>
            <a:off x="567025" y="3691738"/>
            <a:ext cx="17532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00" b="1">
                <a:solidFill>
                  <a:schemeClr val="dk1"/>
                </a:solidFill>
              </a:rPr>
              <a:t>Patterns</a:t>
            </a:r>
            <a:endParaRPr sz="17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b="1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62" name="Google Shape;62;p1"/>
          <p:cNvSpPr txBox="1"/>
          <p:nvPr/>
        </p:nvSpPr>
        <p:spPr>
          <a:xfrm>
            <a:off x="6785275" y="2058013"/>
            <a:ext cx="14478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00" b="1">
                <a:solidFill>
                  <a:schemeClr val="dk1"/>
                </a:solidFill>
              </a:rPr>
              <a:t>Reasoning</a:t>
            </a:r>
            <a:endParaRPr sz="17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b="1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63" name="Google Shape;63;p1"/>
          <p:cNvSpPr txBox="1"/>
          <p:nvPr/>
        </p:nvSpPr>
        <p:spPr>
          <a:xfrm>
            <a:off x="3108513" y="689450"/>
            <a:ext cx="3084900" cy="52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100" b="0" i="0" u="none" strike="noStrike" cap="none">
                <a:solidFill>
                  <a:srgbClr val="000000"/>
                </a:solidFill>
                <a:latin typeface="Lora"/>
                <a:ea typeface="Lora"/>
                <a:cs typeface="Lora"/>
                <a:sym typeface="Lora"/>
              </a:rPr>
              <a:t>These are the skills I develop to help me to become a well-rounded </a:t>
            </a:r>
            <a:r>
              <a:rPr lang="en-GB" sz="1100">
                <a:latin typeface="Lora"/>
                <a:ea typeface="Lora"/>
                <a:cs typeface="Lora"/>
                <a:sym typeface="Lora"/>
              </a:rPr>
              <a:t>Mathematician</a:t>
            </a:r>
            <a:r>
              <a:rPr lang="en-GB" sz="1100" b="0" i="0" u="none" strike="noStrike" cap="none">
                <a:solidFill>
                  <a:srgbClr val="000000"/>
                </a:solidFill>
                <a:latin typeface="Lora"/>
                <a:ea typeface="Lora"/>
                <a:cs typeface="Lora"/>
                <a:sym typeface="Lora"/>
              </a:rPr>
              <a:t>.</a:t>
            </a:r>
            <a:endParaRPr sz="1100" b="0" i="0" u="none" strike="noStrike" cap="none">
              <a:solidFill>
                <a:srgbClr val="000000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-9375" y="696725"/>
            <a:ext cx="2283000" cy="8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000"/>
              <a:buFont typeface="Lora"/>
              <a:buChar char="●"/>
            </a:pPr>
            <a:r>
              <a:rPr lang="en-GB" sz="1000">
                <a:latin typeface="Lora"/>
                <a:ea typeface="Lora"/>
                <a:cs typeface="Lora"/>
                <a:sym typeface="Lora"/>
              </a:rPr>
              <a:t>I am beginning to recognise numbers and count objects.</a:t>
            </a:r>
            <a:endParaRPr sz="1000">
              <a:latin typeface="Lora"/>
              <a:ea typeface="Lora"/>
              <a:cs typeface="Lora"/>
              <a:sym typeface="Lora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800" b="0" i="0" u="none" strike="noStrike" cap="none">
              <a:solidFill>
                <a:srgbClr val="000000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65" name="Google Shape;65;p1"/>
          <p:cNvSpPr txBox="1"/>
          <p:nvPr/>
        </p:nvSpPr>
        <p:spPr>
          <a:xfrm>
            <a:off x="6687225" y="809988"/>
            <a:ext cx="2040600" cy="84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ora"/>
              <a:buChar char="●"/>
            </a:pPr>
            <a:r>
              <a:rPr lang="en-GB" sz="10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I try different ways to solve simple problems.</a:t>
            </a:r>
            <a:endParaRPr sz="10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66" name="Google Shape;66;p1"/>
          <p:cNvSpPr txBox="1"/>
          <p:nvPr/>
        </p:nvSpPr>
        <p:spPr>
          <a:xfrm>
            <a:off x="132325" y="4039675"/>
            <a:ext cx="2187900" cy="8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000"/>
              <a:buFont typeface="Lora"/>
              <a:buChar char="●"/>
            </a:pPr>
            <a:r>
              <a:rPr lang="en-GB" sz="11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I notice patterns around me.</a:t>
            </a:r>
            <a:endParaRPr sz="1000">
              <a:latin typeface="Lora"/>
              <a:ea typeface="Lora"/>
              <a:cs typeface="Lora"/>
              <a:sym typeface="Lora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80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67" name="Google Shape;67;p1"/>
          <p:cNvSpPr txBox="1"/>
          <p:nvPr/>
        </p:nvSpPr>
        <p:spPr>
          <a:xfrm>
            <a:off x="6181125" y="2482625"/>
            <a:ext cx="2421600" cy="6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000"/>
              <a:buFont typeface="Lora"/>
              <a:buChar char="●"/>
            </a:pPr>
            <a:r>
              <a:rPr lang="en-GB" sz="1000">
                <a:latin typeface="Lora"/>
                <a:ea typeface="Lora"/>
                <a:cs typeface="Lora"/>
                <a:sym typeface="Lora"/>
              </a:rPr>
              <a:t>I can talk about my thinking.</a:t>
            </a:r>
            <a:endParaRPr sz="1000">
              <a:latin typeface="Lora"/>
              <a:ea typeface="Lora"/>
              <a:cs typeface="Lora"/>
              <a:sym typeface="Lora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000">
              <a:latin typeface="Lora"/>
              <a:ea typeface="Lora"/>
              <a:cs typeface="Lora"/>
              <a:sym typeface="Lora"/>
            </a:endParaRPr>
          </a:p>
        </p:txBody>
      </p:sp>
      <p:pic>
        <p:nvPicPr>
          <p:cNvPr id="68" name="Google Shape;68;p1" title="Thinking like a mathematician_ EYFS.png"/>
          <p:cNvPicPr preferRelativeResize="0"/>
          <p:nvPr/>
        </p:nvPicPr>
        <p:blipFill rotWithShape="1">
          <a:blip r:embed="rId3">
            <a:alphaModFix/>
          </a:blip>
          <a:srcRect l="9370" r="11025"/>
          <a:stretch/>
        </p:blipFill>
        <p:spPr>
          <a:xfrm>
            <a:off x="2985426" y="1596850"/>
            <a:ext cx="2961600" cy="2480228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"/>
          <p:cNvSpPr txBox="1"/>
          <p:nvPr/>
        </p:nvSpPr>
        <p:spPr>
          <a:xfrm>
            <a:off x="3609475" y="2400325"/>
            <a:ext cx="3000000" cy="16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170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endParaRPr sz="170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1100">
              <a:solidFill>
                <a:schemeClr val="dk1"/>
              </a:solidFill>
            </a:endParaRPr>
          </a:p>
        </p:txBody>
      </p:sp>
      <p:sp>
        <p:nvSpPr>
          <p:cNvPr id="70" name="Google Shape;70;p1"/>
          <p:cNvSpPr/>
          <p:nvPr/>
        </p:nvSpPr>
        <p:spPr>
          <a:xfrm rot="1191567">
            <a:off x="151394" y="1741827"/>
            <a:ext cx="2541549" cy="1682149"/>
          </a:xfrm>
          <a:prstGeom prst="cloudCallout">
            <a:avLst>
              <a:gd name="adj1" fmla="val 85824"/>
              <a:gd name="adj2" fmla="val -29829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"/>
          <p:cNvSpPr txBox="1"/>
          <p:nvPr/>
        </p:nvSpPr>
        <p:spPr>
          <a:xfrm>
            <a:off x="645400" y="1871888"/>
            <a:ext cx="17532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00" b="1">
                <a:solidFill>
                  <a:schemeClr val="dk1"/>
                </a:solidFill>
              </a:rPr>
              <a:t>Calculation</a:t>
            </a:r>
            <a:endParaRPr sz="17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b="1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72" name="Google Shape;72;p1"/>
          <p:cNvSpPr txBox="1"/>
          <p:nvPr/>
        </p:nvSpPr>
        <p:spPr>
          <a:xfrm>
            <a:off x="132325" y="2314663"/>
            <a:ext cx="2187900" cy="8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000"/>
              <a:buFont typeface="Lora"/>
              <a:buChar char="●"/>
            </a:pPr>
            <a:r>
              <a:rPr lang="en-GB" sz="1000">
                <a:latin typeface="Lora"/>
                <a:ea typeface="Lora"/>
                <a:cs typeface="Lora"/>
                <a:sym typeface="Lora"/>
              </a:rPr>
              <a:t>I am beginning to add and take away using objects.</a:t>
            </a:r>
            <a:endParaRPr sz="1000">
              <a:latin typeface="Lora"/>
              <a:ea typeface="Lora"/>
              <a:cs typeface="Lora"/>
              <a:sym typeface="Lora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80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73" name="Google Shape;73;p1"/>
          <p:cNvSpPr/>
          <p:nvPr/>
        </p:nvSpPr>
        <p:spPr>
          <a:xfrm rot="1311278">
            <a:off x="6369619" y="3410350"/>
            <a:ext cx="2279096" cy="1601567"/>
          </a:xfrm>
          <a:prstGeom prst="cloudCallout">
            <a:avLst>
              <a:gd name="adj1" fmla="val -81170"/>
              <a:gd name="adj2" fmla="val 3680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"/>
          <p:cNvSpPr txBox="1"/>
          <p:nvPr/>
        </p:nvSpPr>
        <p:spPr>
          <a:xfrm>
            <a:off x="6612225" y="3556750"/>
            <a:ext cx="1951200" cy="10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00" b="1">
                <a:solidFill>
                  <a:schemeClr val="dk1"/>
                </a:solidFill>
              </a:rPr>
              <a:t>Mathematical Language</a:t>
            </a:r>
            <a:endParaRPr sz="17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6567525" y="4107863"/>
            <a:ext cx="2040600" cy="107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ora"/>
              <a:buChar char="●"/>
            </a:pPr>
            <a:r>
              <a:rPr lang="en-GB" sz="1100">
                <a:solidFill>
                  <a:schemeClr val="dk1"/>
                </a:solidFill>
              </a:rPr>
              <a:t>I use words like more, less, bigger and smaller.</a:t>
            </a:r>
            <a:endParaRPr sz="10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EA5F35DADE6C4093FE6265E22613BB" ma:contentTypeVersion="18" ma:contentTypeDescription="Create a new document." ma:contentTypeScope="" ma:versionID="94914bd5f6d9dc82a78599acaa23148e">
  <xsd:schema xmlns:xsd="http://www.w3.org/2001/XMLSchema" xmlns:xs="http://www.w3.org/2001/XMLSchema" xmlns:p="http://schemas.microsoft.com/office/2006/metadata/properties" xmlns:ns2="2308ebcb-fd6c-4748-977a-6982263cb383" xmlns:ns3="6f6116e6-7325-4b05-9fdc-6c13c799f3df" targetNamespace="http://schemas.microsoft.com/office/2006/metadata/properties" ma:root="true" ma:fieldsID="e2d270c82b8a4fdfc8589d1292f9136f" ns2:_="" ns3:_="">
    <xsd:import namespace="2308ebcb-fd6c-4748-977a-6982263cb383"/>
    <xsd:import namespace="6f6116e6-7325-4b05-9fdc-6c13c799f3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8ebcb-fd6c-4748-977a-6982263cb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b697e0f-f111-42dd-b1b0-9a313f6e7a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116e6-7325-4b05-9fdc-6c13c799f3df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b0c814d-3651-4d26-ac9b-344a44078130}" ma:internalName="TaxCatchAll" ma:showField="CatchAllData" ma:web="6f6116e6-7325-4b05-9fdc-6c13c799f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f6116e6-7325-4b05-9fdc-6c13c799f3df" xsi:nil="true"/>
    <lcf76f155ced4ddcb4097134ff3c332f xmlns="2308ebcb-fd6c-4748-977a-6982263cb38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1F8E96D-B97A-4FF7-93C0-3EE82AAE330B}"/>
</file>

<file path=customXml/itemProps2.xml><?xml version="1.0" encoding="utf-8"?>
<ds:datastoreItem xmlns:ds="http://schemas.openxmlformats.org/officeDocument/2006/customXml" ds:itemID="{866A9FBB-9FCA-45BA-994A-F1FD45D16A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B9D634-25B1-4B80-AB10-F38BE40E819B}">
  <ds:schemaRefs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ec6a3f8f-a9b4-40a3-93ad-5ce2638cd26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On-screen Show (16:9)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Lora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VWillcox</dc:creator>
  <cp:lastModifiedBy>Billy Hutt</cp:lastModifiedBy>
  <cp:revision>1</cp:revision>
  <dcterms:modified xsi:type="dcterms:W3CDTF">2026-05-05T07:50:22Z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0x010100FDEA5F35DADE6C4093FE6265E22613BB</vt:lpwstr>
  </property>
</Properties>
</file>