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366" r:id="rId2"/>
    <p:sldId id="393" r:id="rId3"/>
    <p:sldId id="396" r:id="rId4"/>
    <p:sldId id="394" r:id="rId5"/>
    <p:sldId id="371" r:id="rId6"/>
    <p:sldId id="260" r:id="rId7"/>
    <p:sldId id="282" r:id="rId8"/>
    <p:sldId id="266" r:id="rId9"/>
    <p:sldId id="258" r:id="rId10"/>
    <p:sldId id="362" r:id="rId11"/>
    <p:sldId id="256" r:id="rId12"/>
    <p:sldId id="353" r:id="rId13"/>
    <p:sldId id="343" r:id="rId14"/>
    <p:sldId id="344" r:id="rId15"/>
    <p:sldId id="345" r:id="rId16"/>
    <p:sldId id="346" r:id="rId17"/>
    <p:sldId id="261" r:id="rId18"/>
    <p:sldId id="262" r:id="rId19"/>
    <p:sldId id="263" r:id="rId20"/>
    <p:sldId id="357" r:id="rId21"/>
    <p:sldId id="264" r:id="rId22"/>
    <p:sldId id="265" r:id="rId23"/>
    <p:sldId id="276" r:id="rId24"/>
    <p:sldId id="268" r:id="rId25"/>
    <p:sldId id="269" r:id="rId26"/>
    <p:sldId id="280" r:id="rId27"/>
    <p:sldId id="281" r:id="rId28"/>
    <p:sldId id="270" r:id="rId29"/>
    <p:sldId id="271" r:id="rId30"/>
  </p:sldIdLst>
  <p:sldSz cx="9144000" cy="5143500" type="screen16x9"/>
  <p:notesSz cx="6858000" cy="9144000"/>
  <p:embeddedFontLst>
    <p:embeddedFont>
      <p:font typeface="Berlin Sans FB Demi" panose="020E0802020502020306" pitchFamily="34" charset="0"/>
      <p:bold r:id="rId32"/>
    </p:embeddedFont>
    <p:embeddedFont>
      <p:font typeface="Calibri" panose="020F0502020204030204" pitchFamily="34" charset="0"/>
      <p:regular r:id="rId33"/>
      <p:bold r:id="rId34"/>
      <p:italic r:id="rId35"/>
      <p:boldItalic r:id="rId36"/>
    </p:embeddedFont>
    <p:embeddedFont>
      <p:font typeface="Comic Sans MS" panose="030F0702030302020204" pitchFamily="66" charset="0"/>
      <p:regular r:id="rId37"/>
      <p:bold r:id="rId38"/>
      <p:italic r:id="rId39"/>
      <p:boldItalic r:id="rId40"/>
    </p:embeddedFont>
    <p:embeddedFont>
      <p:font typeface="Gabriela" panose="020B0604020202020204" charset="0"/>
      <p:regular r:id="rId41"/>
    </p:embeddedFont>
    <p:embeddedFont>
      <p:font typeface="Roboto" panose="020B0604020202020204" charset="0"/>
      <p:regular r:id="rId42"/>
      <p:bold r:id="rId43"/>
      <p:italic r:id="rId44"/>
      <p:boldItalic r:id="rId45"/>
    </p:embeddedFont>
    <p:embeddedFont>
      <p:font typeface="Wingdings 3" panose="05040102010807070707" pitchFamily="18" charset="2"/>
      <p:regular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earjeant" initials="JS" lastIdx="1" clrIdx="0">
    <p:extLst>
      <p:ext uri="{19B8F6BF-5375-455C-9EA6-DF929625EA0E}">
        <p15:presenceInfo xmlns:p15="http://schemas.microsoft.com/office/powerpoint/2012/main" userId="S-1-5-21-1202720525-803038490-3860764604-16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6813"/>
    <a:srgbClr val="BF009F"/>
    <a:srgbClr val="FFFF66"/>
    <a:srgbClr val="D0E0E3"/>
    <a:srgbClr val="E1D1E3"/>
    <a:srgbClr val="9B30A1"/>
    <a:srgbClr val="9030A1"/>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3D24E0-372A-ED94-842D-0244EC732A6E}" v="237" dt="2024-09-25T15:49:08.998"/>
    <p1510:client id="{77E73E8C-1EB4-2ACC-87F3-38B5E25B448D}" v="38" dt="2024-09-25T15:57:16.6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13766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60951D61-9F0C-4D03-93FC-A083C991B152}"/>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21F28A8C-AF69-4030-9073-474618A6B2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pPr>
            <a:endParaRPr lang="en-GB" altLang="en-US"/>
          </a:p>
        </p:txBody>
      </p:sp>
      <p:sp>
        <p:nvSpPr>
          <p:cNvPr id="13316" name="Slide Number Placeholder 3">
            <a:extLst>
              <a:ext uri="{FF2B5EF4-FFF2-40B4-BE49-F238E27FC236}">
                <a16:creationId xmlns:a16="http://schemas.microsoft.com/office/drawing/2014/main" id="{1EEE4D9D-CB90-414E-869D-B7571427F3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DD57710-35B7-490B-8C22-FB5851B625A4}" type="slidenum">
              <a:rPr lang="en-GB" altLang="en-US" smtClean="0">
                <a:cs typeface="Arial" panose="020B0604020202020204" pitchFamily="34" charset="0"/>
              </a:rPr>
              <a:pPr fontAlgn="base">
                <a:spcBef>
                  <a:spcPct val="0"/>
                </a:spcBef>
                <a:spcAft>
                  <a:spcPct val="0"/>
                </a:spcAft>
              </a:pPr>
              <a:t>6</a:t>
            </a:fld>
            <a:endParaRPr lang="en-GB" altLang="en-US">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C44F52DD-628C-456D-A614-277FCB91D323}"/>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9B0C5CA6-566D-43CB-936E-B03EEECED4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9220" name="Slide Number Placeholder 3">
            <a:extLst>
              <a:ext uri="{FF2B5EF4-FFF2-40B4-BE49-F238E27FC236}">
                <a16:creationId xmlns:a16="http://schemas.microsoft.com/office/drawing/2014/main" id="{6A19AFEA-974D-4565-9328-044D04E65B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A379BCC-9856-4D54-8CE2-2D56912CF88E}" type="slidenum">
              <a:rPr lang="en-GB" altLang="en-US" smtClean="0">
                <a:cs typeface="Arial" panose="020B0604020202020204" pitchFamily="34" charset="0"/>
              </a:rPr>
              <a:pPr fontAlgn="base">
                <a:spcBef>
                  <a:spcPct val="0"/>
                </a:spcBef>
                <a:spcAft>
                  <a:spcPct val="0"/>
                </a:spcAft>
              </a:pPr>
              <a:t>9</a:t>
            </a:fld>
            <a:endParaRPr lang="en-GB" altLang="en-US">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17180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BE569B-6326-A148-B473-DA75827C0A21}" type="slidenum">
              <a:rPr lang="en-US" smtClean="0"/>
              <a:t>11</a:t>
            </a:fld>
            <a:endParaRPr lang="en-US"/>
          </a:p>
        </p:txBody>
      </p:sp>
    </p:spTree>
    <p:extLst>
      <p:ext uri="{BB962C8B-B14F-4D97-AF65-F5344CB8AC3E}">
        <p14:creationId xmlns:p14="http://schemas.microsoft.com/office/powerpoint/2010/main" val="1146559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637612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641224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65372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6687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572024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B2FD54D-42BA-4153-B7CB-9D44B1EE0AF4}"/>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7C936549-3685-4119-A037-52BF9195D6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AA017A5-F455-4F17-8F38-AEFFF7BD5A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75C2A78-B46B-4A7F-A6A9-114C6E2FD027}" type="slidenum">
              <a:rPr lang="en-GB" altLang="en-US" smtClean="0">
                <a:cs typeface="Arial" panose="020B0604020202020204" pitchFamily="34" charset="0"/>
              </a:rPr>
              <a:pPr fontAlgn="base">
                <a:spcBef>
                  <a:spcPct val="0"/>
                </a:spcBef>
                <a:spcAft>
                  <a:spcPct val="0"/>
                </a:spcAft>
              </a:pPr>
              <a:t>17</a:t>
            </a:fld>
            <a:endParaRPr lang="en-GB" altLang="en-US">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43C61431-953C-4332-BB9D-1C7637531472}"/>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31B02A29-F670-4F46-B31E-476C50CF9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pPr>
            <a:endParaRPr lang="en-GB" altLang="en-US"/>
          </a:p>
        </p:txBody>
      </p:sp>
      <p:sp>
        <p:nvSpPr>
          <p:cNvPr id="17412" name="Slide Number Placeholder 3">
            <a:extLst>
              <a:ext uri="{FF2B5EF4-FFF2-40B4-BE49-F238E27FC236}">
                <a16:creationId xmlns:a16="http://schemas.microsoft.com/office/drawing/2014/main" id="{06A9EAF2-E2B3-455D-8850-AF62374333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BFB6B49-69A6-4E5A-AB4A-A823EFA6F392}" type="slidenum">
              <a:rPr lang="en-GB" altLang="en-US" smtClean="0">
                <a:cs typeface="Arial" panose="020B0604020202020204" pitchFamily="34" charset="0"/>
              </a:rPr>
              <a:pPr fontAlgn="base">
                <a:spcBef>
                  <a:spcPct val="0"/>
                </a:spcBef>
                <a:spcAft>
                  <a:spcPct val="0"/>
                </a:spcAft>
              </a:pPr>
              <a:t>18</a:t>
            </a:fld>
            <a:endParaRPr lang="en-GB" altLang="en-US">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18B22AC-1457-4AE2-A786-4F7F0F36F6B8}"/>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39BCC9C8-1415-48EE-8487-2203E12908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pPr>
            <a:endParaRPr lang="en-GB" altLang="en-US"/>
          </a:p>
        </p:txBody>
      </p:sp>
      <p:sp>
        <p:nvSpPr>
          <p:cNvPr id="19460" name="Slide Number Placeholder 3">
            <a:extLst>
              <a:ext uri="{FF2B5EF4-FFF2-40B4-BE49-F238E27FC236}">
                <a16:creationId xmlns:a16="http://schemas.microsoft.com/office/drawing/2014/main" id="{7CBCDC42-A7D4-4C0B-BCE5-0FA6DBB71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CFD3A5-EC98-45E1-9C82-5152E89C835D}" type="slidenum">
              <a:rPr lang="en-GB" altLang="en-US" smtClean="0">
                <a:cs typeface="Arial" panose="020B0604020202020204" pitchFamily="34" charset="0"/>
              </a:rPr>
              <a:pPr fontAlgn="base">
                <a:spcBef>
                  <a:spcPct val="0"/>
                </a:spcBef>
                <a:spcAft>
                  <a:spcPct val="0"/>
                </a:spcAft>
              </a:pPr>
              <a:t>19</a:t>
            </a:fld>
            <a:endParaRPr lang="en-GB" altLang="en-US">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e0714d47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e0714d47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Ordinarily would not talk to staff for 15 minutes - but 15 minutes allocated</a:t>
            </a:r>
            <a:endParaRPr/>
          </a:p>
        </p:txBody>
      </p:sp>
    </p:spTree>
    <p:extLst>
      <p:ext uri="{BB962C8B-B14F-4D97-AF65-F5344CB8AC3E}">
        <p14:creationId xmlns:p14="http://schemas.microsoft.com/office/powerpoint/2010/main" val="1262172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EE08B59-DAA1-4265-AEE5-F5B858AA5760}"/>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824DB0D1-D388-428A-AD93-F4A600EC87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1508" name="Slide Number Placeholder 3">
            <a:extLst>
              <a:ext uri="{FF2B5EF4-FFF2-40B4-BE49-F238E27FC236}">
                <a16:creationId xmlns:a16="http://schemas.microsoft.com/office/drawing/2014/main" id="{AE296264-75D5-4768-A031-DB50B0BCB0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CD16BFC-BE24-457A-B117-9CAB1E4F46C8}" type="slidenum">
              <a:rPr lang="en-GB" altLang="en-US" smtClean="0">
                <a:cs typeface="Arial" panose="020B0604020202020204" pitchFamily="34" charset="0"/>
              </a:rPr>
              <a:pPr fontAlgn="base">
                <a:spcBef>
                  <a:spcPct val="0"/>
                </a:spcBef>
                <a:spcAft>
                  <a:spcPct val="0"/>
                </a:spcAft>
              </a:pPr>
              <a:t>21</a:t>
            </a:fld>
            <a:endParaRPr lang="en-GB" altLang="en-US">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0D6F012B-B8FA-4235-9F84-2523179A44ED}"/>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93A7979-C3CD-481B-A844-CC2E830DD5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3556" name="Slide Number Placeholder 3">
            <a:extLst>
              <a:ext uri="{FF2B5EF4-FFF2-40B4-BE49-F238E27FC236}">
                <a16:creationId xmlns:a16="http://schemas.microsoft.com/office/drawing/2014/main" id="{64A3CBFC-3CF5-4E08-A926-9C2E7D8D37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A80878E-6E07-4337-A49E-45A762B4F524}" type="slidenum">
              <a:rPr lang="en-GB" altLang="en-US" smtClean="0">
                <a:cs typeface="Arial" panose="020B0604020202020204" pitchFamily="34" charset="0"/>
              </a:rPr>
              <a:pPr fontAlgn="base">
                <a:spcBef>
                  <a:spcPct val="0"/>
                </a:spcBef>
                <a:spcAft>
                  <a:spcPct val="0"/>
                </a:spcAft>
              </a:pPr>
              <a:t>22</a:t>
            </a:fld>
            <a:endParaRPr lang="en-GB" altLang="en-US">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F97A74A4-9DCB-4FE9-9C29-77A7C9B89438}"/>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11E96AB6-724A-4F58-9A28-BCD7EAF58B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6628" name="Slide Number Placeholder 3">
            <a:extLst>
              <a:ext uri="{FF2B5EF4-FFF2-40B4-BE49-F238E27FC236}">
                <a16:creationId xmlns:a16="http://schemas.microsoft.com/office/drawing/2014/main" id="{33002294-5874-4DBA-BFA1-E68AEC779B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6CA71CC-9841-4A23-A268-7A639C4AB90F}" type="slidenum">
              <a:rPr lang="en-GB" altLang="en-US" smtClean="0">
                <a:cs typeface="Arial" panose="020B0604020202020204" pitchFamily="34" charset="0"/>
              </a:rPr>
              <a:pPr fontAlgn="base">
                <a:spcBef>
                  <a:spcPct val="0"/>
                </a:spcBef>
                <a:spcAft>
                  <a:spcPct val="0"/>
                </a:spcAft>
              </a:pPr>
              <a:t>24</a:t>
            </a:fld>
            <a:endParaRPr lang="en-GB" altLang="en-US">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4C04BDA3-97F9-4124-BDFA-30C128A6CE11}"/>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34B17A8E-C1A9-4C88-B5F8-B9687A6DB3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8676" name="Slide Number Placeholder 3">
            <a:extLst>
              <a:ext uri="{FF2B5EF4-FFF2-40B4-BE49-F238E27FC236}">
                <a16:creationId xmlns:a16="http://schemas.microsoft.com/office/drawing/2014/main" id="{803DED96-22BA-456F-AE47-372D10D125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B41989C-7B70-4856-83A9-1A751A87ACBF}" type="slidenum">
              <a:rPr lang="en-GB" altLang="en-US" smtClean="0">
                <a:cs typeface="Arial" panose="020B0604020202020204" pitchFamily="34" charset="0"/>
              </a:rPr>
              <a:pPr fontAlgn="base">
                <a:spcBef>
                  <a:spcPct val="0"/>
                </a:spcBef>
                <a:spcAft>
                  <a:spcPct val="0"/>
                </a:spcAft>
              </a:pPr>
              <a:t>25</a:t>
            </a:fld>
            <a:endParaRPr lang="en-GB" altLang="en-US">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E59C673E-631D-4A50-AA20-734D5B2C18AB}"/>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1FCF9741-1B43-4DCA-B2B3-B746D3B2F3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2772" name="Slide Number Placeholder 3">
            <a:extLst>
              <a:ext uri="{FF2B5EF4-FFF2-40B4-BE49-F238E27FC236}">
                <a16:creationId xmlns:a16="http://schemas.microsoft.com/office/drawing/2014/main" id="{769E90F8-8C52-4056-B839-092CFE6EB8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AF4CED6-113A-4249-A0B7-FAA5653E6D70}" type="slidenum">
              <a:rPr lang="en-GB" altLang="en-US" smtClean="0">
                <a:cs typeface="Arial" panose="020B0604020202020204" pitchFamily="34" charset="0"/>
              </a:rPr>
              <a:pPr fontAlgn="base">
                <a:spcBef>
                  <a:spcPct val="0"/>
                </a:spcBef>
                <a:spcAft>
                  <a:spcPct val="0"/>
                </a:spcAft>
              </a:pPr>
              <a:t>28</a:t>
            </a:fld>
            <a:endParaRPr lang="en-GB" altLang="en-US">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B37B5684-68FC-486F-B3BD-08751673D792}"/>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B5A35F71-F76A-4F08-BB9E-AB11AC1182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4820" name="Slide Number Placeholder 3">
            <a:extLst>
              <a:ext uri="{FF2B5EF4-FFF2-40B4-BE49-F238E27FC236}">
                <a16:creationId xmlns:a16="http://schemas.microsoft.com/office/drawing/2014/main" id="{FA99DAD3-C017-4626-8F88-C6589DD284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87E5BE6-443E-45EC-8AC3-E4BF09048D4E}" type="slidenum">
              <a:rPr lang="en-GB" altLang="en-US" smtClean="0">
                <a:cs typeface="Arial" panose="020B0604020202020204" pitchFamily="34" charset="0"/>
              </a:rPr>
              <a:pPr fontAlgn="base">
                <a:spcBef>
                  <a:spcPct val="0"/>
                </a:spcBef>
                <a:spcAft>
                  <a:spcPct val="0"/>
                </a:spcAft>
              </a:pPr>
              <a:t>29</a:t>
            </a:fld>
            <a:endParaRPr lang="en-GB"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A61A36-593F-4745-B120-2DD62D2A7FD7}"/>
              </a:ext>
            </a:extLst>
          </p:cNvPr>
          <p:cNvSpPr>
            <a:spLocks noGrp="1"/>
          </p:cNvSpPr>
          <p:nvPr>
            <p:ph type="dt" sz="half" idx="10"/>
          </p:nvPr>
        </p:nvSpPr>
        <p:spPr/>
        <p:txBody>
          <a:bodyPr/>
          <a:lstStyle>
            <a:lvl1pPr>
              <a:defRPr/>
            </a:lvl1pPr>
          </a:lstStyle>
          <a:p>
            <a:pPr>
              <a:defRPr/>
            </a:pPr>
            <a:fld id="{56BB687E-81BC-4793-8882-CFEAB0EF690A}" type="datetimeFigureOut">
              <a:rPr lang="en-GB"/>
              <a:pPr>
                <a:defRPr/>
              </a:pPr>
              <a:t>25/09/2024</a:t>
            </a:fld>
            <a:endParaRPr lang="en-GB"/>
          </a:p>
        </p:txBody>
      </p:sp>
      <p:sp>
        <p:nvSpPr>
          <p:cNvPr id="5" name="Footer Placeholder 4">
            <a:extLst>
              <a:ext uri="{FF2B5EF4-FFF2-40B4-BE49-F238E27FC236}">
                <a16:creationId xmlns:a16="http://schemas.microsoft.com/office/drawing/2014/main" id="{40C1E0DB-7857-4D0B-8414-7D44D2758CF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C546DB5-1F2D-41C8-B696-895B888EA9FA}"/>
              </a:ext>
            </a:extLst>
          </p:cNvPr>
          <p:cNvSpPr>
            <a:spLocks noGrp="1"/>
          </p:cNvSpPr>
          <p:nvPr>
            <p:ph type="sldNum" sz="quarter" idx="12"/>
          </p:nvPr>
        </p:nvSpPr>
        <p:spPr/>
        <p:txBody>
          <a:bodyPr/>
          <a:lstStyle>
            <a:lvl1pPr>
              <a:defRPr/>
            </a:lvl1pPr>
          </a:lstStyle>
          <a:p>
            <a:pPr>
              <a:defRPr/>
            </a:pPr>
            <a:fld id="{1544BEAF-F5DC-494D-B617-3B828947BE26}" type="slidenum">
              <a:rPr lang="en-GB"/>
              <a:pPr>
                <a:defRPr/>
              </a:pPr>
              <a:t>‹#›</a:t>
            </a:fld>
            <a:endParaRPr lang="en-GB"/>
          </a:p>
        </p:txBody>
      </p:sp>
    </p:spTree>
    <p:extLst>
      <p:ext uri="{BB962C8B-B14F-4D97-AF65-F5344CB8AC3E}">
        <p14:creationId xmlns:p14="http://schemas.microsoft.com/office/powerpoint/2010/main" val="213600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670"/>
          </a:xfrm>
          <a:prstGeom prst="rect">
            <a:avLst/>
          </a:prstGeom>
        </p:spPr>
        <p:txBody>
          <a:bodyPr spcFirstLastPara="1" wrap="square" lIns="94825" tIns="94825" rIns="94825" bIns="94825" anchor="t" anchorCtr="0">
            <a:noAutofit/>
          </a:bodyPr>
          <a:lstStyle>
            <a:lvl1pPr lvl="0">
              <a:spcBef>
                <a:spcPts val="0"/>
              </a:spcBef>
              <a:spcAft>
                <a:spcPts val="0"/>
              </a:spcAft>
              <a:buSzPts val="2900"/>
              <a:buNone/>
              <a:defRPr/>
            </a:lvl1pPr>
            <a:lvl2pPr lvl="1">
              <a:spcBef>
                <a:spcPts val="0"/>
              </a:spcBef>
              <a:spcAft>
                <a:spcPts val="0"/>
              </a:spcAft>
              <a:buSzPts val="2900"/>
              <a:buNone/>
              <a:defRPr/>
            </a:lvl2pPr>
            <a:lvl3pPr lvl="2">
              <a:spcBef>
                <a:spcPts val="0"/>
              </a:spcBef>
              <a:spcAft>
                <a:spcPts val="0"/>
              </a:spcAft>
              <a:buSzPts val="2900"/>
              <a:buNone/>
              <a:defRPr/>
            </a:lvl3pPr>
            <a:lvl4pPr lvl="3">
              <a:spcBef>
                <a:spcPts val="0"/>
              </a:spcBef>
              <a:spcAft>
                <a:spcPts val="0"/>
              </a:spcAft>
              <a:buSzPts val="2900"/>
              <a:buNone/>
              <a:defRPr/>
            </a:lvl4pPr>
            <a:lvl5pPr lvl="4">
              <a:spcBef>
                <a:spcPts val="0"/>
              </a:spcBef>
              <a:spcAft>
                <a:spcPts val="0"/>
              </a:spcAft>
              <a:buSzPts val="2900"/>
              <a:buNone/>
              <a:defRPr/>
            </a:lvl5pPr>
            <a:lvl6pPr lvl="5">
              <a:spcBef>
                <a:spcPts val="0"/>
              </a:spcBef>
              <a:spcAft>
                <a:spcPts val="0"/>
              </a:spcAft>
              <a:buSzPts val="2900"/>
              <a:buNone/>
              <a:defRPr/>
            </a:lvl6pPr>
            <a:lvl7pPr lvl="6">
              <a:spcBef>
                <a:spcPts val="0"/>
              </a:spcBef>
              <a:spcAft>
                <a:spcPts val="0"/>
              </a:spcAft>
              <a:buSzPts val="2900"/>
              <a:buNone/>
              <a:defRPr/>
            </a:lvl7pPr>
            <a:lvl8pPr lvl="7">
              <a:spcBef>
                <a:spcPts val="0"/>
              </a:spcBef>
              <a:spcAft>
                <a:spcPts val="0"/>
              </a:spcAft>
              <a:buSzPts val="2900"/>
              <a:buNone/>
              <a:defRPr/>
            </a:lvl8pPr>
            <a:lvl9pPr lvl="8">
              <a:spcBef>
                <a:spcPts val="0"/>
              </a:spcBef>
              <a:spcAft>
                <a:spcPts val="0"/>
              </a:spcAft>
              <a:buSzPts val="2900"/>
              <a:buNone/>
              <a:defRPr/>
            </a:lvl9pPr>
          </a:lstStyle>
          <a:p>
            <a:endParaRPr/>
          </a:p>
        </p:txBody>
      </p:sp>
      <p:sp>
        <p:nvSpPr>
          <p:cNvPr id="18" name="Google Shape;18;p4"/>
          <p:cNvSpPr txBox="1">
            <a:spLocks noGrp="1"/>
          </p:cNvSpPr>
          <p:nvPr>
            <p:ph type="body" idx="1"/>
          </p:nvPr>
        </p:nvSpPr>
        <p:spPr>
          <a:xfrm>
            <a:off x="311700" y="1152475"/>
            <a:ext cx="8520600" cy="3416310"/>
          </a:xfrm>
          <a:prstGeom prst="rect">
            <a:avLst/>
          </a:prstGeom>
        </p:spPr>
        <p:txBody>
          <a:bodyPr spcFirstLastPara="1" wrap="square" lIns="94825" tIns="94825" rIns="94825" bIns="94825" anchor="t" anchorCtr="0">
            <a:noAutofit/>
          </a:bodyPr>
          <a:lstStyle>
            <a:lvl1pPr marL="411480" lvl="0" indent="-314325">
              <a:spcBef>
                <a:spcPts val="0"/>
              </a:spcBef>
              <a:spcAft>
                <a:spcPts val="0"/>
              </a:spcAft>
              <a:buSzPts val="1900"/>
              <a:buChar char="●"/>
              <a:defRPr/>
            </a:lvl1pPr>
            <a:lvl2pPr marL="822960" lvl="1" indent="-285750">
              <a:spcBef>
                <a:spcPts val="1530"/>
              </a:spcBef>
              <a:spcAft>
                <a:spcPts val="0"/>
              </a:spcAft>
              <a:buSzPts val="1400"/>
              <a:buChar char="○"/>
              <a:defRPr/>
            </a:lvl2pPr>
            <a:lvl3pPr marL="1234440" lvl="2" indent="-285750">
              <a:spcBef>
                <a:spcPts val="1530"/>
              </a:spcBef>
              <a:spcAft>
                <a:spcPts val="0"/>
              </a:spcAft>
              <a:buSzPts val="1400"/>
              <a:buChar char="■"/>
              <a:defRPr/>
            </a:lvl3pPr>
            <a:lvl4pPr marL="1645920" lvl="3" indent="-285750">
              <a:spcBef>
                <a:spcPts val="1530"/>
              </a:spcBef>
              <a:spcAft>
                <a:spcPts val="0"/>
              </a:spcAft>
              <a:buSzPts val="1400"/>
              <a:buChar char="●"/>
              <a:defRPr/>
            </a:lvl4pPr>
            <a:lvl5pPr marL="2057400" lvl="4" indent="-285750">
              <a:spcBef>
                <a:spcPts val="1530"/>
              </a:spcBef>
              <a:spcAft>
                <a:spcPts val="0"/>
              </a:spcAft>
              <a:buSzPts val="1400"/>
              <a:buChar char="○"/>
              <a:defRPr/>
            </a:lvl5pPr>
            <a:lvl6pPr marL="2468880" lvl="5" indent="-285750">
              <a:spcBef>
                <a:spcPts val="1530"/>
              </a:spcBef>
              <a:spcAft>
                <a:spcPts val="0"/>
              </a:spcAft>
              <a:buSzPts val="1400"/>
              <a:buChar char="■"/>
              <a:defRPr/>
            </a:lvl6pPr>
            <a:lvl7pPr marL="2880360" lvl="6" indent="-285750">
              <a:spcBef>
                <a:spcPts val="1530"/>
              </a:spcBef>
              <a:spcAft>
                <a:spcPts val="0"/>
              </a:spcAft>
              <a:buSzPts val="1400"/>
              <a:buChar char="●"/>
              <a:defRPr/>
            </a:lvl7pPr>
            <a:lvl8pPr marL="3291840" lvl="7" indent="-285750">
              <a:spcBef>
                <a:spcPts val="1530"/>
              </a:spcBef>
              <a:spcAft>
                <a:spcPts val="0"/>
              </a:spcAft>
              <a:buSzPts val="1400"/>
              <a:buChar char="○"/>
              <a:defRPr/>
            </a:lvl8pPr>
            <a:lvl9pPr marL="3703320" lvl="8" indent="-285750">
              <a:spcBef>
                <a:spcPts val="1530"/>
              </a:spcBef>
              <a:spcAft>
                <a:spcPts val="1530"/>
              </a:spcAft>
              <a:buSzPts val="1400"/>
              <a:buChar char="■"/>
              <a:defRPr/>
            </a:lvl9pPr>
          </a:lstStyle>
          <a:p>
            <a:endParaRPr/>
          </a:p>
        </p:txBody>
      </p:sp>
      <p:sp>
        <p:nvSpPr>
          <p:cNvPr id="19" name="Google Shape;19;p4"/>
          <p:cNvSpPr txBox="1">
            <a:spLocks noGrp="1"/>
          </p:cNvSpPr>
          <p:nvPr>
            <p:ph type="sldNum" idx="12"/>
          </p:nvPr>
        </p:nvSpPr>
        <p:spPr>
          <a:xfrm>
            <a:off x="8472458" y="4663217"/>
            <a:ext cx="548700" cy="393660"/>
          </a:xfrm>
          <a:prstGeom prst="rect">
            <a:avLst/>
          </a:prstGeom>
        </p:spPr>
        <p:txBody>
          <a:bodyPr spcFirstLastPara="1" wrap="square" lIns="94825" tIns="94825" rIns="94825" bIns="948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5878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2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4" r:id="rId4"/>
    <p:sldLayoutId id="2147483655" r:id="rId5"/>
    <p:sldLayoutId id="2147483656" r:id="rId6"/>
    <p:sldLayoutId id="2147483657" r:id="rId7"/>
    <p:sldLayoutId id="2147483660" r:id="rId8"/>
    <p:sldLayoutId id="2147483661"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www.eadmissions.org.uk/"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www.wyborne.greenwich.sch.uk/"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C6CC082-B580-4007-8046-8E76C49551AE}"/>
              </a:ext>
            </a:extLst>
          </p:cNvPr>
          <p:cNvSpPr/>
          <p:nvPr/>
        </p:nvSpPr>
        <p:spPr>
          <a:xfrm>
            <a:off x="180210" y="133489"/>
            <a:ext cx="8730184" cy="483897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7BB52C6B-EEA1-4CA4-86F2-81C3FF414B9E}"/>
              </a:ext>
            </a:extLst>
          </p:cNvPr>
          <p:cNvPicPr>
            <a:picLocks noChangeAspect="1"/>
          </p:cNvPicPr>
          <p:nvPr/>
        </p:nvPicPr>
        <p:blipFill>
          <a:blip r:embed="rId2"/>
          <a:stretch>
            <a:fillRect/>
          </a:stretch>
        </p:blipFill>
        <p:spPr>
          <a:xfrm>
            <a:off x="769214" y="1126915"/>
            <a:ext cx="3600225" cy="2852126"/>
          </a:xfrm>
          <a:prstGeom prst="rect">
            <a:avLst/>
          </a:prstGeom>
          <a:effectLst>
            <a:outerShdw blurRad="50800" dist="38100" dir="18900000" algn="bl" rotWithShape="0">
              <a:prstClr val="black">
                <a:alpha val="40000"/>
              </a:prstClr>
            </a:outerShdw>
            <a:softEdge rad="12700"/>
          </a:effectLst>
        </p:spPr>
      </p:pic>
      <p:pic>
        <p:nvPicPr>
          <p:cNvPr id="5" name="Picture 4">
            <a:extLst>
              <a:ext uri="{FF2B5EF4-FFF2-40B4-BE49-F238E27FC236}">
                <a16:creationId xmlns:a16="http://schemas.microsoft.com/office/drawing/2014/main" id="{62C41282-E505-4FAA-AA7B-7B87A71A3D1E}"/>
              </a:ext>
            </a:extLst>
          </p:cNvPr>
          <p:cNvPicPr>
            <a:picLocks noChangeAspect="1"/>
          </p:cNvPicPr>
          <p:nvPr/>
        </p:nvPicPr>
        <p:blipFill>
          <a:blip r:embed="rId3"/>
          <a:stretch>
            <a:fillRect/>
          </a:stretch>
        </p:blipFill>
        <p:spPr>
          <a:xfrm>
            <a:off x="4865676" y="397311"/>
            <a:ext cx="3265791" cy="4348877"/>
          </a:xfrm>
          <a:prstGeom prst="rect">
            <a:avLst/>
          </a:prstGeom>
          <a:effectLst>
            <a:softEdge rad="63500"/>
          </a:effectLst>
        </p:spPr>
      </p:pic>
    </p:spTree>
    <p:extLst>
      <p:ext uri="{BB962C8B-B14F-4D97-AF65-F5344CB8AC3E}">
        <p14:creationId xmlns:p14="http://schemas.microsoft.com/office/powerpoint/2010/main" val="113163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263287" y="251750"/>
            <a:ext cx="2578240" cy="748064"/>
          </a:xfrm>
          <a:prstGeom prst="roundRect">
            <a:avLst>
              <a:gd name="adj" fmla="val 16667"/>
            </a:avLst>
          </a:prstGeom>
          <a:solidFill>
            <a:srgbClr val="92D05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SzPts val="2400"/>
            </a:pPr>
            <a:r>
              <a:rPr lang="en-GB" sz="2400" b="1">
                <a:solidFill>
                  <a:schemeClr val="tx1"/>
                </a:solidFill>
                <a:latin typeface="Gabriela"/>
              </a:rPr>
              <a:t>Our 5 new </a:t>
            </a:r>
            <a:endParaRPr lang="en-US">
              <a:solidFill>
                <a:schemeClr val="tx1"/>
              </a:solidFill>
            </a:endParaRPr>
          </a:p>
          <a:p>
            <a:pPr algn="ctr">
              <a:buSzPts val="2400"/>
            </a:pPr>
            <a:r>
              <a:rPr lang="en-GB" sz="2400" b="1">
                <a:solidFill>
                  <a:schemeClr val="tx1"/>
                </a:solidFill>
                <a:latin typeface="Gabriela"/>
              </a:rPr>
              <a:t>Core Values </a:t>
            </a:r>
            <a:endParaRPr lang="en-GB">
              <a:solidFill>
                <a:schemeClr val="tx1"/>
              </a:solidFill>
            </a:endParaRPr>
          </a:p>
        </p:txBody>
      </p:sp>
      <p:sp>
        <p:nvSpPr>
          <p:cNvPr id="7" name="Google Shape;133;p19">
            <a:extLst>
              <a:ext uri="{FF2B5EF4-FFF2-40B4-BE49-F238E27FC236}">
                <a16:creationId xmlns:a16="http://schemas.microsoft.com/office/drawing/2014/main" id="{DA5C5F5F-1F17-41A2-B66D-48D0FEEA1325}"/>
              </a:ext>
            </a:extLst>
          </p:cNvPr>
          <p:cNvSpPr/>
          <p:nvPr/>
        </p:nvSpPr>
        <p:spPr>
          <a:xfrm>
            <a:off x="3070045" y="238805"/>
            <a:ext cx="6016552" cy="4641631"/>
          </a:xfrm>
          <a:prstGeom prst="roundRect">
            <a:avLst/>
          </a:prstGeom>
          <a:solidFill>
            <a:srgbClr val="92D050"/>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4800" b="1">
                <a:solidFill>
                  <a:schemeClr val="tx1"/>
                </a:solidFill>
                <a:latin typeface="Gabriela"/>
              </a:rPr>
              <a:t>Empowerment</a:t>
            </a:r>
            <a:endParaRPr lang="en-US" sz="4800" b="1">
              <a:solidFill>
                <a:schemeClr val="tx1"/>
              </a:solidFill>
            </a:endParaRPr>
          </a:p>
          <a:p>
            <a:pPr algn="ctr"/>
            <a:r>
              <a:rPr lang="en" sz="4800" b="1">
                <a:solidFill>
                  <a:schemeClr val="tx1"/>
                </a:solidFill>
                <a:latin typeface="Gabriela"/>
              </a:rPr>
              <a:t>Empathy</a:t>
            </a:r>
          </a:p>
          <a:p>
            <a:pPr algn="ctr"/>
            <a:r>
              <a:rPr lang="en" sz="4800" b="1">
                <a:solidFill>
                  <a:schemeClr val="tx1"/>
                </a:solidFill>
                <a:latin typeface="Gabriela"/>
              </a:rPr>
              <a:t>Curiosity</a:t>
            </a:r>
          </a:p>
          <a:p>
            <a:pPr algn="ctr"/>
            <a:r>
              <a:rPr lang="en" sz="4800" b="1">
                <a:solidFill>
                  <a:schemeClr val="tx1"/>
                </a:solidFill>
                <a:latin typeface="Gabriela"/>
              </a:rPr>
              <a:t>Collaboration</a:t>
            </a:r>
          </a:p>
          <a:p>
            <a:pPr algn="ctr"/>
            <a:r>
              <a:rPr lang="en" sz="4800" b="1">
                <a:solidFill>
                  <a:schemeClr val="tx1"/>
                </a:solidFill>
                <a:latin typeface="Gabriela"/>
              </a:rPr>
              <a:t>Champion</a:t>
            </a:r>
          </a:p>
          <a:p>
            <a:pPr algn="ctr"/>
            <a:endParaRPr lang="en">
              <a:solidFill>
                <a:schemeClr val="tx1"/>
              </a:solidFill>
            </a:endParaRPr>
          </a:p>
        </p:txBody>
      </p:sp>
      <p:pic>
        <p:nvPicPr>
          <p:cNvPr id="2" name="Picture 1" descr="A green bird flying in the air&#10;&#10;Description automatically generated">
            <a:extLst>
              <a:ext uri="{FF2B5EF4-FFF2-40B4-BE49-F238E27FC236}">
                <a16:creationId xmlns:a16="http://schemas.microsoft.com/office/drawing/2014/main" id="{4BD53BE6-ACEC-44E7-89F2-E2919D6D7A49}"/>
              </a:ext>
            </a:extLst>
          </p:cNvPr>
          <p:cNvPicPr>
            <a:picLocks noChangeAspect="1"/>
          </p:cNvPicPr>
          <p:nvPr/>
        </p:nvPicPr>
        <p:blipFill>
          <a:blip r:embed="rId3"/>
          <a:stretch>
            <a:fillRect/>
          </a:stretch>
        </p:blipFill>
        <p:spPr>
          <a:xfrm>
            <a:off x="298784" y="1230169"/>
            <a:ext cx="2507246" cy="3588785"/>
          </a:xfrm>
          <a:prstGeom prst="rect">
            <a:avLst/>
          </a:prstGeom>
          <a:effectLst>
            <a:softEdge rad="127000"/>
          </a:effectLst>
        </p:spPr>
      </p:pic>
    </p:spTree>
    <p:extLst>
      <p:ext uri="{BB962C8B-B14F-4D97-AF65-F5344CB8AC3E}">
        <p14:creationId xmlns:p14="http://schemas.microsoft.com/office/powerpoint/2010/main" val="2739413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76BB4CC-7175-4E47-B93D-870041D6D2F2}"/>
              </a:ext>
            </a:extLst>
          </p:cNvPr>
          <p:cNvSpPr/>
          <p:nvPr/>
        </p:nvSpPr>
        <p:spPr>
          <a:xfrm>
            <a:off x="703826" y="3367758"/>
            <a:ext cx="7732291" cy="1430517"/>
          </a:xfrm>
          <a:prstGeom prst="roundRect">
            <a:avLst/>
          </a:prstGeom>
          <a:solidFill>
            <a:srgbClr val="BF00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8AD62378-305F-46F6-AEFF-B5F5DE7EB166}"/>
              </a:ext>
            </a:extLst>
          </p:cNvPr>
          <p:cNvSpPr/>
          <p:nvPr/>
        </p:nvSpPr>
        <p:spPr>
          <a:xfrm>
            <a:off x="703827" y="1857092"/>
            <a:ext cx="7728975" cy="142841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64C1DFEC-033D-4B0B-8774-7509EBB1B575}"/>
              </a:ext>
            </a:extLst>
          </p:cNvPr>
          <p:cNvSpPr/>
          <p:nvPr/>
        </p:nvSpPr>
        <p:spPr>
          <a:xfrm>
            <a:off x="703826" y="323258"/>
            <a:ext cx="7729017" cy="145826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p>
        </p:txBody>
      </p:sp>
      <p:sp>
        <p:nvSpPr>
          <p:cNvPr id="3" name="Rectangle 2">
            <a:extLst>
              <a:ext uri="{FF2B5EF4-FFF2-40B4-BE49-F238E27FC236}">
                <a16:creationId xmlns:a16="http://schemas.microsoft.com/office/drawing/2014/main" id="{50840FEE-4411-4DD2-929F-9E18B2826567}"/>
              </a:ext>
            </a:extLst>
          </p:cNvPr>
          <p:cNvSpPr/>
          <p:nvPr/>
        </p:nvSpPr>
        <p:spPr>
          <a:xfrm>
            <a:off x="2016973" y="323258"/>
            <a:ext cx="5106126" cy="4241482"/>
          </a:xfrm>
          <a:prstGeom prst="rect">
            <a:avLst/>
          </a:prstGeom>
        </p:spPr>
        <p:txBody>
          <a:bodyPr wrap="square" lIns="91440" tIns="45720" rIns="91440" bIns="45720" anchor="t">
            <a:spAutoFit/>
          </a:bodyPr>
          <a:lstStyle/>
          <a:p>
            <a:pPr algn="ctr">
              <a:lnSpc>
                <a:spcPct val="115000"/>
              </a:lnSpc>
            </a:pPr>
            <a:endParaRPr lang="en-GB" sz="1200">
              <a:solidFill>
                <a:schemeClr val="tx1"/>
              </a:solidFill>
              <a:latin typeface="Gabriela" panose="020B0604020202020204" charset="0"/>
              <a:ea typeface="Roboto"/>
              <a:cs typeface="Roboto"/>
            </a:endParaRPr>
          </a:p>
          <a:p>
            <a:pPr algn="ctr">
              <a:lnSpc>
                <a:spcPct val="115000"/>
              </a:lnSpc>
            </a:pPr>
            <a:r>
              <a:rPr lang="en-GB" sz="1200" b="1">
                <a:solidFill>
                  <a:schemeClr val="tx1"/>
                </a:solidFill>
                <a:latin typeface="Gabriela"/>
                <a:ea typeface="Roboto"/>
                <a:cs typeface="Roboto"/>
              </a:rPr>
              <a:t>Empathy:</a:t>
            </a:r>
            <a:r>
              <a:rPr lang="en-GB" sz="1100">
                <a:solidFill>
                  <a:schemeClr val="tx1"/>
                </a:solidFill>
                <a:latin typeface="Gabriela"/>
                <a:ea typeface="Roboto"/>
                <a:cs typeface="Roboto"/>
              </a:rPr>
              <a:t> We encourage the children to understand and share the feelings of others, promoting kindness, respect, and compassion throughout our school community. This is reflected in our emphasis on mutual respect and teamwork, where children learn to appreciate different perspectives and work harmoniously.</a:t>
            </a:r>
            <a:endParaRPr lang="en-GB" sz="1050">
              <a:solidFill>
                <a:schemeClr val="tx1"/>
              </a:solidFill>
              <a:latin typeface="Gabriela"/>
              <a:ea typeface="Arial" panose="020B0604020202020204" pitchFamily="34" charset="0"/>
            </a:endParaRPr>
          </a:p>
          <a:p>
            <a:pPr>
              <a:lnSpc>
                <a:spcPct val="115000"/>
              </a:lnSpc>
            </a:pPr>
            <a:endParaRPr lang="en-GB" sz="1100">
              <a:solidFill>
                <a:schemeClr val="tx1"/>
              </a:solidFill>
              <a:latin typeface="Gabriela" panose="020B0604020202020204" charset="0"/>
              <a:ea typeface="Roboto"/>
              <a:cs typeface="Roboto"/>
            </a:endParaRPr>
          </a:p>
          <a:p>
            <a:pPr algn="ctr">
              <a:lnSpc>
                <a:spcPct val="115000"/>
              </a:lnSpc>
            </a:pPr>
            <a:endParaRPr lang="en-GB" sz="1100">
              <a:solidFill>
                <a:schemeClr val="tx1"/>
              </a:solidFill>
              <a:latin typeface="Gabriela" panose="020B0604020202020204" charset="0"/>
              <a:ea typeface="Roboto"/>
              <a:cs typeface="Roboto"/>
            </a:endParaRPr>
          </a:p>
          <a:p>
            <a:pPr algn="ctr">
              <a:lnSpc>
                <a:spcPct val="115000"/>
              </a:lnSpc>
            </a:pPr>
            <a:r>
              <a:rPr lang="en-GB" sz="1200" b="1">
                <a:solidFill>
                  <a:schemeClr val="tx1"/>
                </a:solidFill>
                <a:latin typeface="Gabriela" panose="020B0604020202020204" charset="0"/>
                <a:ea typeface="Roboto"/>
                <a:cs typeface="Roboto"/>
              </a:rPr>
              <a:t>Empowerment:</a:t>
            </a:r>
            <a:r>
              <a:rPr lang="en-GB" sz="1100">
                <a:solidFill>
                  <a:schemeClr val="tx1"/>
                </a:solidFill>
                <a:latin typeface="Gabriela" panose="020B0604020202020204" charset="0"/>
                <a:ea typeface="Roboto"/>
                <a:cs typeface="Roboto"/>
              </a:rPr>
              <a:t> We aim to empower the children by giving them the confidence and tools to take ownership of their learning and personal growth. Through democratic practices like Pupil Governors and encouraging student voice, we ensure the children feel valued and have the power to influence their educational journey. </a:t>
            </a:r>
            <a:endParaRPr lang="en-GB" sz="1050">
              <a:solidFill>
                <a:schemeClr val="tx1"/>
              </a:solidFill>
              <a:latin typeface="Gabriela" panose="020B0604020202020204" charset="0"/>
              <a:ea typeface="Arial" panose="020B0604020202020204" pitchFamily="34" charset="0"/>
            </a:endParaRPr>
          </a:p>
          <a:p>
            <a:pPr>
              <a:lnSpc>
                <a:spcPct val="115000"/>
              </a:lnSpc>
            </a:pPr>
            <a:endParaRPr lang="en-GB" sz="1100">
              <a:solidFill>
                <a:schemeClr val="tx1"/>
              </a:solidFill>
              <a:latin typeface="Gabriela" panose="020B0604020202020204" charset="0"/>
              <a:ea typeface="Arial" panose="020B0604020202020204" pitchFamily="34" charset="0"/>
            </a:endParaRPr>
          </a:p>
          <a:p>
            <a:pPr algn="ctr">
              <a:lnSpc>
                <a:spcPct val="115000"/>
              </a:lnSpc>
            </a:pPr>
            <a:endParaRPr lang="en-GB" sz="1100">
              <a:solidFill>
                <a:schemeClr val="tx1"/>
              </a:solidFill>
              <a:latin typeface="Gabriela" panose="020B0604020202020204" charset="0"/>
              <a:ea typeface="Roboto"/>
              <a:cs typeface="Roboto"/>
            </a:endParaRPr>
          </a:p>
          <a:p>
            <a:pPr algn="ctr">
              <a:lnSpc>
                <a:spcPct val="115000"/>
              </a:lnSpc>
            </a:pPr>
            <a:endParaRPr lang="en-GB" sz="1100">
              <a:solidFill>
                <a:schemeClr val="tx1"/>
              </a:solidFill>
              <a:latin typeface="Gabriela" panose="020B0604020202020204" charset="0"/>
              <a:ea typeface="Roboto"/>
              <a:cs typeface="Roboto"/>
            </a:endParaRPr>
          </a:p>
          <a:p>
            <a:pPr algn="ctr">
              <a:lnSpc>
                <a:spcPct val="115000"/>
              </a:lnSpc>
            </a:pPr>
            <a:r>
              <a:rPr lang="en-GB" sz="1200" b="1">
                <a:solidFill>
                  <a:schemeClr val="tx1"/>
                </a:solidFill>
                <a:latin typeface="Gabriela" panose="020B0604020202020204" charset="0"/>
                <a:ea typeface="Roboto"/>
                <a:cs typeface="Roboto"/>
              </a:rPr>
              <a:t>Curiosity:</a:t>
            </a:r>
            <a:r>
              <a:rPr lang="en-GB" sz="1100">
                <a:solidFill>
                  <a:schemeClr val="tx1"/>
                </a:solidFill>
                <a:latin typeface="Gabriela" panose="020B0604020202020204" charset="0"/>
                <a:ea typeface="Roboto"/>
                <a:cs typeface="Roboto"/>
              </a:rPr>
              <a:t> </a:t>
            </a:r>
            <a:r>
              <a:rPr lang="en-GB" sz="1100" err="1">
                <a:solidFill>
                  <a:schemeClr val="tx1"/>
                </a:solidFill>
                <a:latin typeface="Gabriela" panose="020B0604020202020204" charset="0"/>
                <a:ea typeface="Roboto"/>
                <a:cs typeface="Roboto"/>
              </a:rPr>
              <a:t>Wyborne</a:t>
            </a:r>
            <a:r>
              <a:rPr lang="en-GB" sz="1100">
                <a:solidFill>
                  <a:schemeClr val="tx1"/>
                </a:solidFill>
                <a:latin typeface="Gabriela" panose="020B0604020202020204" charset="0"/>
                <a:ea typeface="Roboto"/>
                <a:cs typeface="Roboto"/>
              </a:rPr>
              <a:t> fosters a love of learning through a curriculum that stimulates curiosity and encourages the children to explore and question the world around them. This approach ensures that the children not only gain knowledge but also develop a deeper understanding across various subjects, preparing them for lifelong learning.</a:t>
            </a:r>
            <a:endParaRPr lang="en-GB" sz="1050">
              <a:solidFill>
                <a:schemeClr val="tx1"/>
              </a:solidFill>
              <a:effectLst/>
              <a:latin typeface="Gabriela" panose="020B0604020202020204" charset="0"/>
              <a:ea typeface="Arial" panose="020B0604020202020204" pitchFamily="34" charset="0"/>
            </a:endParaRPr>
          </a:p>
        </p:txBody>
      </p:sp>
      <p:pic>
        <p:nvPicPr>
          <p:cNvPr id="7" name="Picture 6">
            <a:extLst>
              <a:ext uri="{FF2B5EF4-FFF2-40B4-BE49-F238E27FC236}">
                <a16:creationId xmlns:a16="http://schemas.microsoft.com/office/drawing/2014/main" id="{842702B1-4DAA-431D-9023-AC3D01CF701A}"/>
              </a:ext>
            </a:extLst>
          </p:cNvPr>
          <p:cNvPicPr>
            <a:picLocks noChangeAspect="1"/>
          </p:cNvPicPr>
          <p:nvPr/>
        </p:nvPicPr>
        <p:blipFill>
          <a:blip r:embed="rId2"/>
          <a:stretch>
            <a:fillRect/>
          </a:stretch>
        </p:blipFill>
        <p:spPr>
          <a:xfrm>
            <a:off x="983916" y="505734"/>
            <a:ext cx="1199443" cy="950208"/>
          </a:xfrm>
          <a:prstGeom prst="rect">
            <a:avLst/>
          </a:prstGeom>
          <a:effectLst>
            <a:outerShdw blurRad="50800" dist="38100" dir="18900000" algn="bl" rotWithShape="0">
              <a:prstClr val="black">
                <a:alpha val="40000"/>
              </a:prstClr>
            </a:outerShdw>
          </a:effectLst>
        </p:spPr>
      </p:pic>
      <p:pic>
        <p:nvPicPr>
          <p:cNvPr id="9" name="Picture 8">
            <a:extLst>
              <a:ext uri="{FF2B5EF4-FFF2-40B4-BE49-F238E27FC236}">
                <a16:creationId xmlns:a16="http://schemas.microsoft.com/office/drawing/2014/main" id="{DE4C32E9-2AA0-4A94-8F79-B2B64F76DC64}"/>
              </a:ext>
            </a:extLst>
          </p:cNvPr>
          <p:cNvPicPr>
            <a:picLocks noChangeAspect="1"/>
          </p:cNvPicPr>
          <p:nvPr/>
        </p:nvPicPr>
        <p:blipFill>
          <a:blip r:embed="rId2"/>
          <a:stretch>
            <a:fillRect/>
          </a:stretch>
        </p:blipFill>
        <p:spPr>
          <a:xfrm>
            <a:off x="7174632" y="2190240"/>
            <a:ext cx="1199443" cy="950208"/>
          </a:xfrm>
          <a:prstGeom prst="rect">
            <a:avLst/>
          </a:prstGeom>
          <a:effectLst>
            <a:outerShdw blurRad="50800" dist="38100" dir="18900000" algn="bl" rotWithShape="0">
              <a:prstClr val="black">
                <a:alpha val="40000"/>
              </a:prstClr>
            </a:outerShdw>
          </a:effectLst>
        </p:spPr>
      </p:pic>
      <p:pic>
        <p:nvPicPr>
          <p:cNvPr id="10" name="Picture 9">
            <a:extLst>
              <a:ext uri="{FF2B5EF4-FFF2-40B4-BE49-F238E27FC236}">
                <a16:creationId xmlns:a16="http://schemas.microsoft.com/office/drawing/2014/main" id="{2F6EAD64-AE64-4EB5-B0E6-5B41E67F7760}"/>
              </a:ext>
            </a:extLst>
          </p:cNvPr>
          <p:cNvPicPr>
            <a:picLocks noChangeAspect="1"/>
          </p:cNvPicPr>
          <p:nvPr/>
        </p:nvPicPr>
        <p:blipFill>
          <a:blip r:embed="rId2"/>
          <a:stretch>
            <a:fillRect/>
          </a:stretch>
        </p:blipFill>
        <p:spPr>
          <a:xfrm>
            <a:off x="822169" y="3607912"/>
            <a:ext cx="1199443" cy="950208"/>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406898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8B8F647-8E0A-461E-80C7-B31757CA1F59}"/>
              </a:ext>
            </a:extLst>
          </p:cNvPr>
          <p:cNvSpPr/>
          <p:nvPr/>
        </p:nvSpPr>
        <p:spPr>
          <a:xfrm>
            <a:off x="669769" y="2828329"/>
            <a:ext cx="7804072" cy="1726547"/>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854FDF21-58A1-467B-A5A1-7E1BB495DEF8}"/>
              </a:ext>
            </a:extLst>
          </p:cNvPr>
          <p:cNvSpPr/>
          <p:nvPr/>
        </p:nvSpPr>
        <p:spPr>
          <a:xfrm>
            <a:off x="669769" y="393233"/>
            <a:ext cx="7802435" cy="1588520"/>
          </a:xfrm>
          <a:prstGeom prst="round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2E71FB9-D159-47F4-860C-8D8BFC208BE2}"/>
              </a:ext>
            </a:extLst>
          </p:cNvPr>
          <p:cNvSpPr/>
          <p:nvPr/>
        </p:nvSpPr>
        <p:spPr>
          <a:xfrm>
            <a:off x="2016372" y="453303"/>
            <a:ext cx="5109293" cy="3969163"/>
          </a:xfrm>
          <a:prstGeom prst="rect">
            <a:avLst/>
          </a:prstGeom>
        </p:spPr>
        <p:txBody>
          <a:bodyPr wrap="square">
            <a:spAutoFit/>
          </a:bodyPr>
          <a:lstStyle/>
          <a:p>
            <a:pPr algn="ctr">
              <a:lnSpc>
                <a:spcPct val="115000"/>
              </a:lnSpc>
            </a:pPr>
            <a:endParaRPr lang="en-GB" sz="1100">
              <a:solidFill>
                <a:schemeClr val="tx1"/>
              </a:solidFill>
              <a:latin typeface="Gabriela" panose="020B0604020202020204" charset="0"/>
              <a:ea typeface="Roboto"/>
              <a:cs typeface="Roboto"/>
            </a:endParaRPr>
          </a:p>
          <a:p>
            <a:pPr algn="ctr">
              <a:lnSpc>
                <a:spcPct val="115000"/>
              </a:lnSpc>
            </a:pPr>
            <a:r>
              <a:rPr lang="en-GB" sz="1200" b="1">
                <a:solidFill>
                  <a:schemeClr val="tx1"/>
                </a:solidFill>
                <a:latin typeface="Gabriela" panose="020B0604020202020204" charset="0"/>
                <a:ea typeface="Roboto"/>
                <a:cs typeface="Roboto"/>
              </a:rPr>
              <a:t>Collaboration: </a:t>
            </a:r>
            <a:r>
              <a:rPr lang="en-GB" sz="1100">
                <a:solidFill>
                  <a:schemeClr val="tx1"/>
                </a:solidFill>
                <a:latin typeface="Gabriela" panose="020B0604020202020204" charset="0"/>
                <a:ea typeface="Roboto"/>
                <a:cs typeface="Roboto"/>
              </a:rPr>
              <a:t>Collaboration is at the heart of how we operate as a school community. Whether in the classroom, during sports, or in extracurricular activities, we emphasise teamwork and cooperative learning. This strengthens the </a:t>
            </a:r>
            <a:r>
              <a:rPr lang="en-GB" sz="1100" err="1">
                <a:solidFill>
                  <a:schemeClr val="tx1"/>
                </a:solidFill>
                <a:latin typeface="Gabriela" panose="020B0604020202020204" charset="0"/>
                <a:ea typeface="Roboto"/>
                <a:cs typeface="Roboto"/>
              </a:rPr>
              <a:t>childrens</a:t>
            </a:r>
            <a:r>
              <a:rPr lang="en-GB" sz="1100">
                <a:solidFill>
                  <a:schemeClr val="tx1"/>
                </a:solidFill>
                <a:latin typeface="Gabriela" panose="020B0604020202020204" charset="0"/>
                <a:ea typeface="Roboto"/>
                <a:cs typeface="Roboto"/>
              </a:rPr>
              <a:t>’ ability to communicate effectively and work together towards shared goals.</a:t>
            </a:r>
            <a:endParaRPr lang="en-GB" sz="1050">
              <a:solidFill>
                <a:schemeClr val="tx1"/>
              </a:solidFill>
              <a:latin typeface="Gabriela" panose="020B0604020202020204" charset="0"/>
              <a:ea typeface="Arial" panose="020B0604020202020204" pitchFamily="34" charset="0"/>
            </a:endParaRPr>
          </a:p>
          <a:p>
            <a:pPr algn="ctr">
              <a:lnSpc>
                <a:spcPct val="115000"/>
              </a:lnSpc>
            </a:pPr>
            <a:r>
              <a:rPr lang="en-GB" sz="1100">
                <a:solidFill>
                  <a:schemeClr val="tx1"/>
                </a:solidFill>
                <a:latin typeface="Gabriela" panose="020B0604020202020204" charset="0"/>
                <a:ea typeface="Roboto"/>
                <a:cs typeface="Roboto"/>
              </a:rPr>
              <a:t> </a:t>
            </a:r>
            <a:endParaRPr lang="en-GB" sz="1050">
              <a:solidFill>
                <a:schemeClr val="tx1"/>
              </a:solidFill>
              <a:latin typeface="Gabriela" panose="020B0604020202020204" charset="0"/>
              <a:ea typeface="Arial" panose="020B0604020202020204" pitchFamily="34" charset="0"/>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nSpc>
                <a:spcPct val="115000"/>
              </a:lnSpc>
            </a:pPr>
            <a:endParaRPr lang="en-GB" sz="1100">
              <a:solidFill>
                <a:schemeClr val="tx1"/>
              </a:solidFill>
              <a:latin typeface="Gabriela" panose="020B0604020202020204" charset="0"/>
              <a:ea typeface="Roboto"/>
              <a:cs typeface="Roboto"/>
            </a:endParaRPr>
          </a:p>
          <a:p>
            <a:pPr algn="ctr">
              <a:lnSpc>
                <a:spcPct val="115000"/>
              </a:lnSpc>
            </a:pPr>
            <a:r>
              <a:rPr lang="en-GB" sz="1200" b="1">
                <a:solidFill>
                  <a:schemeClr val="tx1"/>
                </a:solidFill>
                <a:latin typeface="Gabriela" panose="020B0604020202020204" charset="0"/>
                <a:ea typeface="Roboto"/>
                <a:cs typeface="Roboto"/>
              </a:rPr>
              <a:t>Champion: </a:t>
            </a:r>
            <a:r>
              <a:rPr lang="en-GB" sz="1100">
                <a:solidFill>
                  <a:schemeClr val="tx1"/>
                </a:solidFill>
                <a:latin typeface="Gabriela" panose="020B0604020202020204" charset="0"/>
                <a:ea typeface="Roboto"/>
                <a:cs typeface="Roboto"/>
              </a:rPr>
              <a:t>We champion every child, ensuring that each one feels supported and celebrated for their unique abilities and contributions. This is reflected in our inclusive approach to education, where children of all abilities and backgrounds are encouraged to achieve their full potential, both academically and personally.</a:t>
            </a:r>
            <a:endParaRPr lang="en-GB" sz="1050">
              <a:solidFill>
                <a:schemeClr val="tx1"/>
              </a:solidFill>
              <a:latin typeface="Gabriela" panose="020B0604020202020204" charset="0"/>
              <a:ea typeface="Arial" panose="020B0604020202020204" pitchFamily="34" charset="0"/>
            </a:endParaRPr>
          </a:p>
          <a:p>
            <a:pPr>
              <a:lnSpc>
                <a:spcPct val="115000"/>
              </a:lnSpc>
            </a:pPr>
            <a:r>
              <a:rPr lang="en-GB" sz="1100">
                <a:solidFill>
                  <a:srgbClr val="242424"/>
                </a:solidFill>
                <a:latin typeface="Roboto"/>
                <a:ea typeface="Roboto"/>
                <a:cs typeface="Roboto"/>
              </a:rPr>
              <a:t> </a:t>
            </a:r>
            <a:endParaRPr lang="en-GB" sz="1050">
              <a:effectLst/>
              <a:latin typeface="Arial" panose="020B0604020202020204" pitchFamily="34" charset="0"/>
              <a:ea typeface="Arial" panose="020B0604020202020204" pitchFamily="34" charset="0"/>
            </a:endParaRPr>
          </a:p>
        </p:txBody>
      </p:sp>
      <p:pic>
        <p:nvPicPr>
          <p:cNvPr id="6" name="Picture 5">
            <a:extLst>
              <a:ext uri="{FF2B5EF4-FFF2-40B4-BE49-F238E27FC236}">
                <a16:creationId xmlns:a16="http://schemas.microsoft.com/office/drawing/2014/main" id="{5BEC8804-13BF-4B98-93EB-05CCDCF7A78F}"/>
              </a:ext>
            </a:extLst>
          </p:cNvPr>
          <p:cNvPicPr>
            <a:picLocks noChangeAspect="1"/>
          </p:cNvPicPr>
          <p:nvPr/>
        </p:nvPicPr>
        <p:blipFill>
          <a:blip r:embed="rId2"/>
          <a:stretch>
            <a:fillRect/>
          </a:stretch>
        </p:blipFill>
        <p:spPr>
          <a:xfrm>
            <a:off x="7048767" y="713800"/>
            <a:ext cx="1199443" cy="950208"/>
          </a:xfrm>
          <a:prstGeom prst="rect">
            <a:avLst/>
          </a:prstGeom>
          <a:effectLst>
            <a:outerShdw blurRad="50800" dist="38100" dir="18900000" algn="bl" rotWithShape="0">
              <a:prstClr val="black">
                <a:alpha val="40000"/>
              </a:prstClr>
            </a:outerShdw>
          </a:effectLst>
        </p:spPr>
      </p:pic>
      <p:pic>
        <p:nvPicPr>
          <p:cNvPr id="7" name="Picture 6">
            <a:extLst>
              <a:ext uri="{FF2B5EF4-FFF2-40B4-BE49-F238E27FC236}">
                <a16:creationId xmlns:a16="http://schemas.microsoft.com/office/drawing/2014/main" id="{3BDD6CEB-97FA-46DA-BF84-CDE2F170B907}"/>
              </a:ext>
            </a:extLst>
          </p:cNvPr>
          <p:cNvPicPr>
            <a:picLocks noChangeAspect="1"/>
          </p:cNvPicPr>
          <p:nvPr/>
        </p:nvPicPr>
        <p:blipFill>
          <a:blip r:embed="rId3"/>
          <a:stretch>
            <a:fillRect/>
          </a:stretch>
        </p:blipFill>
        <p:spPr>
          <a:xfrm>
            <a:off x="796153" y="3164253"/>
            <a:ext cx="1304657" cy="1054699"/>
          </a:xfrm>
          <a:prstGeom prst="rect">
            <a:avLst/>
          </a:prstGeom>
        </p:spPr>
      </p:pic>
    </p:spTree>
    <p:extLst>
      <p:ext uri="{BB962C8B-B14F-4D97-AF65-F5344CB8AC3E}">
        <p14:creationId xmlns:p14="http://schemas.microsoft.com/office/powerpoint/2010/main" val="274881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8F0355F-8835-42EE-A0AF-3B4BAEC31BD5}"/>
              </a:ext>
            </a:extLst>
          </p:cNvPr>
          <p:cNvSpPr/>
          <p:nvPr/>
        </p:nvSpPr>
        <p:spPr>
          <a:xfrm>
            <a:off x="2621508" y="1916729"/>
            <a:ext cx="4084765" cy="13125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tx1"/>
                </a:solidFill>
                <a:latin typeface="Gabriela" panose="020B0604020202020204" charset="0"/>
              </a:rPr>
              <a:t>What is the best thing so far about your child's time at </a:t>
            </a:r>
            <a:r>
              <a:rPr lang="en-GB" sz="2000" b="1" err="1">
                <a:solidFill>
                  <a:schemeClr val="tx1"/>
                </a:solidFill>
                <a:latin typeface="Gabriela" panose="020B0604020202020204" charset="0"/>
              </a:rPr>
              <a:t>Wyborne</a:t>
            </a:r>
            <a:r>
              <a:rPr lang="en-GB" sz="2000" b="1">
                <a:solidFill>
                  <a:schemeClr val="tx1"/>
                </a:solidFill>
                <a:latin typeface="Gabriela" panose="020B0604020202020204" charset="0"/>
              </a:rPr>
              <a:t>?</a:t>
            </a:r>
          </a:p>
        </p:txBody>
      </p:sp>
      <p:sp>
        <p:nvSpPr>
          <p:cNvPr id="4" name="Speech Bubble: Rectangle 3">
            <a:extLst>
              <a:ext uri="{FF2B5EF4-FFF2-40B4-BE49-F238E27FC236}">
                <a16:creationId xmlns:a16="http://schemas.microsoft.com/office/drawing/2014/main" id="{45281718-2C2C-4C30-AA3B-A7B6F4A7D888}"/>
              </a:ext>
            </a:extLst>
          </p:cNvPr>
          <p:cNvSpPr/>
          <p:nvPr/>
        </p:nvSpPr>
        <p:spPr>
          <a:xfrm>
            <a:off x="253629" y="1815450"/>
            <a:ext cx="1822126" cy="108126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Gabriela" panose="020B0604020202020204" charset="0"/>
              </a:rPr>
              <a:t>Staff know the children individually </a:t>
            </a:r>
          </a:p>
        </p:txBody>
      </p:sp>
      <p:pic>
        <p:nvPicPr>
          <p:cNvPr id="6" name="Picture 5">
            <a:extLst>
              <a:ext uri="{FF2B5EF4-FFF2-40B4-BE49-F238E27FC236}">
                <a16:creationId xmlns:a16="http://schemas.microsoft.com/office/drawing/2014/main" id="{F496DC91-9A0A-41FD-84F0-5078D81463C7}"/>
              </a:ext>
            </a:extLst>
          </p:cNvPr>
          <p:cNvPicPr>
            <a:picLocks noChangeAspect="1"/>
          </p:cNvPicPr>
          <p:nvPr/>
        </p:nvPicPr>
        <p:blipFill>
          <a:blip r:embed="rId2"/>
          <a:stretch>
            <a:fillRect/>
          </a:stretch>
        </p:blipFill>
        <p:spPr>
          <a:xfrm>
            <a:off x="463420" y="354151"/>
            <a:ext cx="1374504" cy="1108531"/>
          </a:xfrm>
          <a:prstGeom prst="rect">
            <a:avLst/>
          </a:prstGeom>
        </p:spPr>
      </p:pic>
      <p:sp>
        <p:nvSpPr>
          <p:cNvPr id="7" name="Speech Bubble: Rectangle 6">
            <a:extLst>
              <a:ext uri="{FF2B5EF4-FFF2-40B4-BE49-F238E27FC236}">
                <a16:creationId xmlns:a16="http://schemas.microsoft.com/office/drawing/2014/main" id="{96369E92-CB9B-423E-845F-48293F6D4FDF}"/>
              </a:ext>
            </a:extLst>
          </p:cNvPr>
          <p:cNvSpPr/>
          <p:nvPr/>
        </p:nvSpPr>
        <p:spPr>
          <a:xfrm>
            <a:off x="2577797" y="209508"/>
            <a:ext cx="1468548" cy="108126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a:solidFill>
                  <a:schemeClr val="tx1"/>
                </a:solidFill>
                <a:latin typeface="Gabriela"/>
              </a:rPr>
              <a:t>Endless opportunities to try something new  </a:t>
            </a:r>
          </a:p>
        </p:txBody>
      </p:sp>
      <p:sp>
        <p:nvSpPr>
          <p:cNvPr id="8" name="Speech Bubble: Rectangle 7">
            <a:extLst>
              <a:ext uri="{FF2B5EF4-FFF2-40B4-BE49-F238E27FC236}">
                <a16:creationId xmlns:a16="http://schemas.microsoft.com/office/drawing/2014/main" id="{5EE2A375-342F-4F34-9899-DF4259ACF682}"/>
              </a:ext>
            </a:extLst>
          </p:cNvPr>
          <p:cNvSpPr/>
          <p:nvPr/>
        </p:nvSpPr>
        <p:spPr>
          <a:xfrm>
            <a:off x="618053" y="3516680"/>
            <a:ext cx="1121308" cy="108126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Gabriela" panose="020B0604020202020204" charset="0"/>
              </a:rPr>
              <a:t>A Diverse and Creative Curriculum </a:t>
            </a:r>
          </a:p>
        </p:txBody>
      </p:sp>
      <p:sp>
        <p:nvSpPr>
          <p:cNvPr id="9" name="Speech Bubble: Rectangle 8">
            <a:extLst>
              <a:ext uri="{FF2B5EF4-FFF2-40B4-BE49-F238E27FC236}">
                <a16:creationId xmlns:a16="http://schemas.microsoft.com/office/drawing/2014/main" id="{5ED9D291-0EE5-4F93-9683-FEB5CCF2E805}"/>
              </a:ext>
            </a:extLst>
          </p:cNvPr>
          <p:cNvSpPr/>
          <p:nvPr/>
        </p:nvSpPr>
        <p:spPr>
          <a:xfrm>
            <a:off x="2506964" y="3787547"/>
            <a:ext cx="1352801" cy="96551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tx1"/>
                </a:solidFill>
                <a:latin typeface="Gabriela"/>
              </a:rPr>
              <a:t>A caring environment</a:t>
            </a:r>
            <a:r>
              <a:rPr lang="en-GB" sz="1200" b="1">
                <a:solidFill>
                  <a:schemeClr val="tx1"/>
                </a:solidFill>
                <a:latin typeface="Gabriela"/>
              </a:rPr>
              <a:t> </a:t>
            </a:r>
          </a:p>
        </p:txBody>
      </p:sp>
      <p:sp>
        <p:nvSpPr>
          <p:cNvPr id="10" name="Speech Bubble: Rectangle 9">
            <a:extLst>
              <a:ext uri="{FF2B5EF4-FFF2-40B4-BE49-F238E27FC236}">
                <a16:creationId xmlns:a16="http://schemas.microsoft.com/office/drawing/2014/main" id="{DCDB4FD0-0139-4D2D-8EF1-0503584E2510}"/>
              </a:ext>
            </a:extLst>
          </p:cNvPr>
          <p:cNvSpPr/>
          <p:nvPr/>
        </p:nvSpPr>
        <p:spPr>
          <a:xfrm>
            <a:off x="7122062" y="355832"/>
            <a:ext cx="1655730" cy="110296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Gabriela" panose="020B0604020202020204" charset="0"/>
              </a:rPr>
              <a:t>Magical Experiences </a:t>
            </a:r>
          </a:p>
        </p:txBody>
      </p:sp>
      <p:sp>
        <p:nvSpPr>
          <p:cNvPr id="11" name="Speech Bubble: Rectangle 10">
            <a:extLst>
              <a:ext uri="{FF2B5EF4-FFF2-40B4-BE49-F238E27FC236}">
                <a16:creationId xmlns:a16="http://schemas.microsoft.com/office/drawing/2014/main" id="{AB06E358-57D5-4D2A-9E5F-6E9F23384126}"/>
              </a:ext>
            </a:extLst>
          </p:cNvPr>
          <p:cNvSpPr/>
          <p:nvPr/>
        </p:nvSpPr>
        <p:spPr>
          <a:xfrm>
            <a:off x="4568895" y="3612642"/>
            <a:ext cx="1501752" cy="130862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solidFill>
                <a:latin typeface="Gabriela" panose="020B0604020202020204" charset="0"/>
              </a:rPr>
              <a:t>I love how the kids literally fight to get through the gates </a:t>
            </a:r>
          </a:p>
        </p:txBody>
      </p:sp>
      <p:sp>
        <p:nvSpPr>
          <p:cNvPr id="12" name="Speech Bubble: Rectangle 11">
            <a:extLst>
              <a:ext uri="{FF2B5EF4-FFF2-40B4-BE49-F238E27FC236}">
                <a16:creationId xmlns:a16="http://schemas.microsoft.com/office/drawing/2014/main" id="{275D6B0E-E3A1-4E3A-9C29-AFE64CB2BE54}"/>
              </a:ext>
            </a:extLst>
          </p:cNvPr>
          <p:cNvSpPr/>
          <p:nvPr/>
        </p:nvSpPr>
        <p:spPr>
          <a:xfrm>
            <a:off x="4819090" y="274616"/>
            <a:ext cx="1788607" cy="108126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Gabriela" panose="020B0604020202020204" charset="0"/>
              </a:rPr>
              <a:t>The Kindness and Support of staff</a:t>
            </a:r>
          </a:p>
        </p:txBody>
      </p:sp>
      <p:sp>
        <p:nvSpPr>
          <p:cNvPr id="13" name="Speech Bubble: Rectangle 12">
            <a:extLst>
              <a:ext uri="{FF2B5EF4-FFF2-40B4-BE49-F238E27FC236}">
                <a16:creationId xmlns:a16="http://schemas.microsoft.com/office/drawing/2014/main" id="{6F2FEAD5-E18B-46CC-8DC2-26AEB8300283}"/>
              </a:ext>
            </a:extLst>
          </p:cNvPr>
          <p:cNvSpPr/>
          <p:nvPr/>
        </p:nvSpPr>
        <p:spPr>
          <a:xfrm>
            <a:off x="7356445" y="1859605"/>
            <a:ext cx="1497485" cy="142126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tx1"/>
                </a:solidFill>
                <a:latin typeface="Gabriela"/>
              </a:rPr>
              <a:t>Balanced Curriculum and a variety of ways to learn</a:t>
            </a:r>
            <a:r>
              <a:rPr lang="en-GB" sz="1100" b="1">
                <a:solidFill>
                  <a:schemeClr val="tx1"/>
                </a:solidFill>
                <a:latin typeface="Gabriela"/>
              </a:rPr>
              <a:t> </a:t>
            </a:r>
          </a:p>
        </p:txBody>
      </p:sp>
      <p:sp>
        <p:nvSpPr>
          <p:cNvPr id="14" name="Speech Bubble: Rectangle 13">
            <a:extLst>
              <a:ext uri="{FF2B5EF4-FFF2-40B4-BE49-F238E27FC236}">
                <a16:creationId xmlns:a16="http://schemas.microsoft.com/office/drawing/2014/main" id="{02C0EED7-3A0D-4FD2-B1FF-7E9EC26366F1}"/>
              </a:ext>
            </a:extLst>
          </p:cNvPr>
          <p:cNvSpPr/>
          <p:nvPr/>
        </p:nvSpPr>
        <p:spPr>
          <a:xfrm>
            <a:off x="6706272" y="3790095"/>
            <a:ext cx="1294928" cy="1030623"/>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solidFill>
                <a:latin typeface="Gabriela" panose="020B0604020202020204" charset="0"/>
              </a:rPr>
              <a:t>Inclusivity</a:t>
            </a:r>
            <a:r>
              <a:rPr lang="en-GB"/>
              <a:t> </a:t>
            </a:r>
          </a:p>
        </p:txBody>
      </p:sp>
      <p:sp>
        <p:nvSpPr>
          <p:cNvPr id="15" name="TextBox 14">
            <a:extLst>
              <a:ext uri="{FF2B5EF4-FFF2-40B4-BE49-F238E27FC236}">
                <a16:creationId xmlns:a16="http://schemas.microsoft.com/office/drawing/2014/main" id="{435E07B4-CB66-42C1-A7ED-1F7F9B8EFF2E}"/>
              </a:ext>
            </a:extLst>
          </p:cNvPr>
          <p:cNvSpPr txBox="1"/>
          <p:nvPr/>
        </p:nvSpPr>
        <p:spPr>
          <a:xfrm>
            <a:off x="529607" y="277893"/>
            <a:ext cx="1268874" cy="815608"/>
          </a:xfrm>
          <a:prstGeom prst="rect">
            <a:avLst/>
          </a:prstGeom>
          <a:noFill/>
        </p:spPr>
        <p:txBody>
          <a:bodyPr wrap="square" lIns="91440" tIns="45720" rIns="91440" bIns="45720" rtlCol="0" anchor="t">
            <a:spAutoFit/>
          </a:bodyPr>
          <a:lstStyle/>
          <a:p>
            <a:pPr algn="ctr"/>
            <a:endParaRPr lang="en-GB" sz="900"/>
          </a:p>
          <a:p>
            <a:pPr algn="ctr"/>
            <a:endParaRPr lang="en-GB" sz="1000" b="1">
              <a:latin typeface="Gabriela" panose="020B0604020202020204" charset="0"/>
            </a:endParaRPr>
          </a:p>
          <a:p>
            <a:pPr algn="ctr"/>
            <a:r>
              <a:rPr lang="en-GB" b="1">
                <a:latin typeface="Gabriela"/>
              </a:rPr>
              <a:t>Sense of Community</a:t>
            </a:r>
            <a:r>
              <a:rPr lang="en-GB" sz="1000" b="1">
                <a:latin typeface="Gabriela"/>
              </a:rPr>
              <a:t> </a:t>
            </a:r>
          </a:p>
        </p:txBody>
      </p:sp>
    </p:spTree>
    <p:extLst>
      <p:ext uri="{BB962C8B-B14F-4D97-AF65-F5344CB8AC3E}">
        <p14:creationId xmlns:p14="http://schemas.microsoft.com/office/powerpoint/2010/main" val="64390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FF3D5C1-B7D7-4F3A-91C5-B13E22523FF2}"/>
              </a:ext>
            </a:extLst>
          </p:cNvPr>
          <p:cNvSpPr/>
          <p:nvPr/>
        </p:nvSpPr>
        <p:spPr>
          <a:xfrm>
            <a:off x="110709" y="65108"/>
            <a:ext cx="8870348" cy="501358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90" name="Title 1">
            <a:extLst>
              <a:ext uri="{FF2B5EF4-FFF2-40B4-BE49-F238E27FC236}">
                <a16:creationId xmlns:a16="http://schemas.microsoft.com/office/drawing/2014/main" id="{7293B281-EFB9-498C-9ACF-F259FCC17B1C}"/>
              </a:ext>
            </a:extLst>
          </p:cNvPr>
          <p:cNvSpPr>
            <a:spLocks noGrp="1"/>
          </p:cNvSpPr>
          <p:nvPr>
            <p:ph type="title"/>
          </p:nvPr>
        </p:nvSpPr>
        <p:spPr>
          <a:xfrm>
            <a:off x="489287" y="129917"/>
            <a:ext cx="6172200" cy="857251"/>
          </a:xfrm>
        </p:spPr>
        <p:txBody>
          <a:bodyPr/>
          <a:lstStyle/>
          <a:p>
            <a:pPr eaLnBrk="1" hangingPunct="1"/>
            <a:r>
              <a:rPr lang="en-GB" altLang="en-US">
                <a:solidFill>
                  <a:srgbClr val="FFC000"/>
                </a:solidFill>
                <a:latin typeface="Comic Sans MS" panose="030F0702030302020204" pitchFamily="66" charset="0"/>
              </a:rPr>
              <a:t> </a:t>
            </a:r>
            <a:r>
              <a:rPr lang="en-GB" altLang="en-US" sz="3000" b="1">
                <a:solidFill>
                  <a:schemeClr val="tx1"/>
                </a:solidFill>
                <a:latin typeface="Gabriela" panose="020B0604020202020204" charset="0"/>
              </a:rPr>
              <a:t>Why</a:t>
            </a:r>
            <a:r>
              <a:rPr lang="en-GB" altLang="en-US" b="1">
                <a:solidFill>
                  <a:schemeClr val="tx1"/>
                </a:solidFill>
                <a:latin typeface="Gabriela" panose="020B0604020202020204" charset="0"/>
              </a:rPr>
              <a:t> </a:t>
            </a:r>
            <a:r>
              <a:rPr lang="en-GB" altLang="en-US" b="1" err="1">
                <a:solidFill>
                  <a:schemeClr val="tx1"/>
                </a:solidFill>
                <a:latin typeface="Gabriela" panose="020B0604020202020204" charset="0"/>
              </a:rPr>
              <a:t>Wyborne</a:t>
            </a:r>
            <a:r>
              <a:rPr lang="en-GB" altLang="en-US" b="1">
                <a:solidFill>
                  <a:schemeClr val="tx1"/>
                </a:solidFill>
                <a:latin typeface="Gabriela" panose="020B0604020202020204" charset="0"/>
              </a:rPr>
              <a:t>?</a:t>
            </a:r>
          </a:p>
        </p:txBody>
      </p:sp>
      <p:sp>
        <p:nvSpPr>
          <p:cNvPr id="12292" name="Rectangle 2">
            <a:extLst>
              <a:ext uri="{FF2B5EF4-FFF2-40B4-BE49-F238E27FC236}">
                <a16:creationId xmlns:a16="http://schemas.microsoft.com/office/drawing/2014/main" id="{48478300-1BC7-447A-83D7-4A8BA61935F9}"/>
              </a:ext>
            </a:extLst>
          </p:cNvPr>
          <p:cNvSpPr>
            <a:spLocks noChangeArrowheads="1"/>
          </p:cNvSpPr>
          <p:nvPr/>
        </p:nvSpPr>
        <p:spPr bwMode="auto">
          <a:xfrm>
            <a:off x="557906" y="678566"/>
            <a:ext cx="6410325" cy="488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pPr>
            <a:r>
              <a:rPr lang="en-GB" altLang="en-US" sz="1000" b="1">
                <a:latin typeface="Gabriela" panose="020B0604020202020204" charset="0"/>
              </a:rPr>
              <a:t>Popular Choice within the community </a:t>
            </a:r>
          </a:p>
          <a:p>
            <a:pPr eaLnBrk="1" hangingPunct="1">
              <a:lnSpc>
                <a:spcPct val="150000"/>
              </a:lnSpc>
              <a:spcBef>
                <a:spcPct val="0"/>
              </a:spcBef>
            </a:pPr>
            <a:r>
              <a:rPr lang="en-GB" altLang="en-US" sz="1000" b="1">
                <a:latin typeface="Gabriela" panose="020B0604020202020204" charset="0"/>
              </a:rPr>
              <a:t>Quality Teaching and Learning </a:t>
            </a:r>
          </a:p>
          <a:p>
            <a:pPr eaLnBrk="1" hangingPunct="1">
              <a:lnSpc>
                <a:spcPct val="150000"/>
              </a:lnSpc>
              <a:spcBef>
                <a:spcPct val="0"/>
              </a:spcBef>
            </a:pPr>
            <a:r>
              <a:rPr lang="en-GB" altLang="en-US" sz="1000" b="1">
                <a:latin typeface="Gabriela" panose="020B0604020202020204" charset="0"/>
              </a:rPr>
              <a:t>Inclusive environment  </a:t>
            </a:r>
          </a:p>
          <a:p>
            <a:pPr eaLnBrk="1" hangingPunct="1">
              <a:lnSpc>
                <a:spcPct val="150000"/>
              </a:lnSpc>
              <a:spcBef>
                <a:spcPct val="0"/>
              </a:spcBef>
            </a:pPr>
            <a:r>
              <a:rPr lang="en-GB" altLang="en-US" sz="1000" b="1">
                <a:latin typeface="Gabriela" panose="020B0604020202020204" charset="0"/>
              </a:rPr>
              <a:t>Commitment to physical, mental and emotional well-being</a:t>
            </a:r>
          </a:p>
          <a:p>
            <a:pPr eaLnBrk="1" hangingPunct="1">
              <a:lnSpc>
                <a:spcPct val="150000"/>
              </a:lnSpc>
              <a:spcBef>
                <a:spcPct val="0"/>
              </a:spcBef>
            </a:pPr>
            <a:r>
              <a:rPr lang="en-GB" altLang="en-US" sz="1000" b="1">
                <a:latin typeface="Gabriela" panose="020B0604020202020204" charset="0"/>
              </a:rPr>
              <a:t>Outstanding Pastoral Care </a:t>
            </a:r>
          </a:p>
          <a:p>
            <a:pPr eaLnBrk="1" hangingPunct="1">
              <a:lnSpc>
                <a:spcPct val="150000"/>
              </a:lnSpc>
              <a:spcBef>
                <a:spcPct val="0"/>
              </a:spcBef>
            </a:pPr>
            <a:r>
              <a:rPr lang="en-GB" altLang="en-US" sz="1000" b="1">
                <a:latin typeface="Gabriela" panose="020B0604020202020204" charset="0"/>
              </a:rPr>
              <a:t>Safe and happy children </a:t>
            </a:r>
          </a:p>
          <a:p>
            <a:pPr eaLnBrk="1" hangingPunct="1">
              <a:lnSpc>
                <a:spcPct val="150000"/>
              </a:lnSpc>
              <a:spcBef>
                <a:spcPct val="0"/>
              </a:spcBef>
            </a:pPr>
            <a:r>
              <a:rPr lang="en-GB" altLang="en-US" sz="1000" b="1">
                <a:latin typeface="Gabriela" panose="020B0604020202020204" charset="0"/>
              </a:rPr>
              <a:t>Commitment to spiritual, moral, social and cultural capital development</a:t>
            </a:r>
          </a:p>
          <a:p>
            <a:pPr eaLnBrk="1" hangingPunct="1">
              <a:lnSpc>
                <a:spcPct val="150000"/>
              </a:lnSpc>
              <a:spcBef>
                <a:spcPct val="0"/>
              </a:spcBef>
            </a:pPr>
            <a:r>
              <a:rPr lang="en-GB" altLang="en-US" sz="1000" b="1">
                <a:latin typeface="Gabriela" panose="020B0604020202020204" charset="0"/>
              </a:rPr>
              <a:t>Commitment to recognising talents</a:t>
            </a:r>
          </a:p>
          <a:p>
            <a:pPr eaLnBrk="1" hangingPunct="1">
              <a:lnSpc>
                <a:spcPct val="150000"/>
              </a:lnSpc>
              <a:spcBef>
                <a:spcPct val="0"/>
              </a:spcBef>
            </a:pPr>
            <a:r>
              <a:rPr lang="en-GB" altLang="en-US" sz="1000" b="1">
                <a:latin typeface="Gabriela" panose="020B0604020202020204" charset="0"/>
              </a:rPr>
              <a:t>Preparing pupils for their educational journey beyond </a:t>
            </a:r>
          </a:p>
          <a:p>
            <a:pPr eaLnBrk="1" hangingPunct="1">
              <a:lnSpc>
                <a:spcPct val="150000"/>
              </a:lnSpc>
              <a:spcBef>
                <a:spcPct val="0"/>
              </a:spcBef>
              <a:buFont typeface="Arial" panose="020B0604020202020204" pitchFamily="34" charset="0"/>
              <a:buNone/>
            </a:pPr>
            <a:r>
              <a:rPr lang="en-GB" altLang="en-US" sz="1000" b="1">
                <a:latin typeface="Gabriela" panose="020B0604020202020204" charset="0"/>
              </a:rPr>
              <a:t>  primary school and into employment.</a:t>
            </a:r>
          </a:p>
          <a:p>
            <a:pPr eaLnBrk="1" hangingPunct="1">
              <a:lnSpc>
                <a:spcPct val="150000"/>
              </a:lnSpc>
              <a:spcBef>
                <a:spcPct val="0"/>
              </a:spcBef>
            </a:pPr>
            <a:r>
              <a:rPr lang="en-GB" altLang="en-US" sz="1000" b="1">
                <a:latin typeface="Gabriela" panose="020B0604020202020204" charset="0"/>
              </a:rPr>
              <a:t>A broad, balanced and </a:t>
            </a:r>
            <a:r>
              <a:rPr lang="en-GB" altLang="en-US" sz="1000" b="1" u="sng">
                <a:latin typeface="Gabriela" panose="020B0604020202020204" charset="0"/>
              </a:rPr>
              <a:t>relevant</a:t>
            </a:r>
            <a:r>
              <a:rPr lang="en-GB" altLang="en-US" sz="1000" b="1">
                <a:latin typeface="Gabriela" panose="020B0604020202020204" charset="0"/>
              </a:rPr>
              <a:t> curriculum</a:t>
            </a:r>
          </a:p>
          <a:p>
            <a:pPr eaLnBrk="1" hangingPunct="1">
              <a:lnSpc>
                <a:spcPct val="150000"/>
              </a:lnSpc>
              <a:spcBef>
                <a:spcPct val="0"/>
              </a:spcBef>
            </a:pPr>
            <a:r>
              <a:rPr lang="en-GB" altLang="en-US" sz="1000" b="1">
                <a:latin typeface="Gabriela" panose="020B0604020202020204" charset="0"/>
              </a:rPr>
              <a:t>Specialist Music and Dance teachers</a:t>
            </a:r>
          </a:p>
          <a:p>
            <a:pPr eaLnBrk="1" hangingPunct="1">
              <a:lnSpc>
                <a:spcPct val="150000"/>
              </a:lnSpc>
              <a:spcBef>
                <a:spcPct val="0"/>
              </a:spcBef>
            </a:pPr>
            <a:r>
              <a:rPr lang="en-GB" altLang="en-US" sz="1000" b="1">
                <a:latin typeface="Gabriela" panose="020B0604020202020204" charset="0"/>
              </a:rPr>
              <a:t>Sense of community</a:t>
            </a:r>
          </a:p>
          <a:p>
            <a:pPr eaLnBrk="1" hangingPunct="1">
              <a:lnSpc>
                <a:spcPct val="150000"/>
              </a:lnSpc>
              <a:spcBef>
                <a:spcPct val="0"/>
              </a:spcBef>
            </a:pPr>
            <a:r>
              <a:rPr lang="en-GB" altLang="en-US" sz="1000" b="1">
                <a:latin typeface="Gabriela" panose="020B0604020202020204" charset="0"/>
              </a:rPr>
              <a:t>‘Pupil Voice’ – Pupil Governors </a:t>
            </a:r>
          </a:p>
          <a:p>
            <a:pPr eaLnBrk="1" hangingPunct="1">
              <a:lnSpc>
                <a:spcPct val="150000"/>
              </a:lnSpc>
              <a:spcBef>
                <a:spcPct val="0"/>
              </a:spcBef>
            </a:pPr>
            <a:r>
              <a:rPr lang="en-GB" altLang="en-US" sz="1000" b="1">
                <a:latin typeface="Gabriela" panose="020B0604020202020204" charset="0"/>
              </a:rPr>
              <a:t>Young Interpreters </a:t>
            </a:r>
          </a:p>
          <a:p>
            <a:pPr eaLnBrk="1" hangingPunct="1">
              <a:lnSpc>
                <a:spcPct val="150000"/>
              </a:lnSpc>
              <a:spcBef>
                <a:spcPct val="0"/>
              </a:spcBef>
            </a:pPr>
            <a:r>
              <a:rPr lang="en-GB" altLang="en-US" sz="1000" b="1">
                <a:latin typeface="Gabriela" panose="020B0604020202020204" charset="0"/>
              </a:rPr>
              <a:t>Ambassadors </a:t>
            </a:r>
          </a:p>
          <a:p>
            <a:pPr eaLnBrk="1" hangingPunct="1">
              <a:lnSpc>
                <a:spcPct val="150000"/>
              </a:lnSpc>
              <a:spcBef>
                <a:spcPct val="0"/>
              </a:spcBef>
            </a:pPr>
            <a:r>
              <a:rPr lang="en-GB" altLang="en-US" sz="1000" b="1">
                <a:latin typeface="Gabriela" panose="020B0604020202020204" charset="0"/>
              </a:rPr>
              <a:t>Trips, clubs and visitors</a:t>
            </a:r>
          </a:p>
          <a:p>
            <a:pPr eaLnBrk="1" hangingPunct="1">
              <a:lnSpc>
                <a:spcPct val="150000"/>
              </a:lnSpc>
              <a:spcBef>
                <a:spcPct val="0"/>
              </a:spcBef>
            </a:pPr>
            <a:r>
              <a:rPr lang="en-GB" altLang="en-US" sz="1000" b="1">
                <a:latin typeface="Gabriela" panose="020B0604020202020204" charset="0"/>
              </a:rPr>
              <a:t>Inspiring awe and wonder</a:t>
            </a:r>
          </a:p>
          <a:p>
            <a:pPr eaLnBrk="1" hangingPunct="1">
              <a:lnSpc>
                <a:spcPct val="150000"/>
              </a:lnSpc>
              <a:spcBef>
                <a:spcPct val="0"/>
              </a:spcBef>
            </a:pPr>
            <a:endParaRPr lang="en-GB" altLang="en-US" sz="1400" b="1">
              <a:latin typeface="Gabriela" panose="020B0604020202020204" charset="0"/>
            </a:endParaRPr>
          </a:p>
          <a:p>
            <a:pPr eaLnBrk="1" hangingPunct="1">
              <a:lnSpc>
                <a:spcPct val="150000"/>
              </a:lnSpc>
              <a:spcBef>
                <a:spcPct val="0"/>
              </a:spcBef>
              <a:buFont typeface="Arial" panose="020B0604020202020204" pitchFamily="34" charset="0"/>
              <a:buNone/>
            </a:pPr>
            <a:r>
              <a:rPr lang="en-GB" altLang="en-US" sz="1500" b="1">
                <a:latin typeface="Gabriela" panose="020B0604020202020204" charset="0"/>
              </a:rPr>
              <a:t> </a:t>
            </a:r>
          </a:p>
        </p:txBody>
      </p:sp>
      <p:pic>
        <p:nvPicPr>
          <p:cNvPr id="4" name="Picture 3">
            <a:extLst>
              <a:ext uri="{FF2B5EF4-FFF2-40B4-BE49-F238E27FC236}">
                <a16:creationId xmlns:a16="http://schemas.microsoft.com/office/drawing/2014/main" id="{A459ADD2-8CFD-45E0-B9D8-D8B59498D466}"/>
              </a:ext>
            </a:extLst>
          </p:cNvPr>
          <p:cNvPicPr>
            <a:picLocks noChangeAspect="1"/>
          </p:cNvPicPr>
          <p:nvPr/>
        </p:nvPicPr>
        <p:blipFill>
          <a:blip r:embed="rId3"/>
          <a:stretch>
            <a:fillRect/>
          </a:stretch>
        </p:blipFill>
        <p:spPr>
          <a:xfrm>
            <a:off x="5247378" y="558004"/>
            <a:ext cx="3218146" cy="3911745"/>
          </a:xfrm>
          <a:prstGeom prst="rect">
            <a:avLst/>
          </a:prstGeom>
          <a:effectLst>
            <a:softEdge rad="63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a:extLst>
              <a:ext uri="{FF2B5EF4-FFF2-40B4-BE49-F238E27FC236}">
                <a16:creationId xmlns:a16="http://schemas.microsoft.com/office/drawing/2014/main" id="{9D64C963-9395-4A80-BF55-2C3873A91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9372" y="577424"/>
            <a:ext cx="2657475" cy="1556147"/>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Content Placeholder 4">
            <a:extLst>
              <a:ext uri="{FF2B5EF4-FFF2-40B4-BE49-F238E27FC236}">
                <a16:creationId xmlns:a16="http://schemas.microsoft.com/office/drawing/2014/main" id="{B56BF270-F249-4A10-B555-53393B4D9A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18770" y="2374845"/>
            <a:ext cx="2771444" cy="2181510"/>
          </a:xfrm>
          <a:effectLst>
            <a:softEdge rad="63500"/>
          </a:effectLst>
        </p:spPr>
      </p:pic>
      <p:pic>
        <p:nvPicPr>
          <p:cNvPr id="7173" name="Picture 3">
            <a:extLst>
              <a:ext uri="{FF2B5EF4-FFF2-40B4-BE49-F238E27FC236}">
                <a16:creationId xmlns:a16="http://schemas.microsoft.com/office/drawing/2014/main" id="{86E4C048-889C-432C-B6CC-69FA4CFE99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7588" y="265510"/>
            <a:ext cx="3184922" cy="4504134"/>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
            <a:extLst>
              <a:ext uri="{FF2B5EF4-FFF2-40B4-BE49-F238E27FC236}">
                <a16:creationId xmlns:a16="http://schemas.microsoft.com/office/drawing/2014/main" id="{1239DF17-446D-4614-B07A-5B730A128A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40" y="629841"/>
            <a:ext cx="2863362" cy="1503292"/>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2">
            <a:extLst>
              <a:ext uri="{FF2B5EF4-FFF2-40B4-BE49-F238E27FC236}">
                <a16:creationId xmlns:a16="http://schemas.microsoft.com/office/drawing/2014/main" id="{D1EC2DA4-070D-4FB6-A5C1-A419167D5D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37" y="2372297"/>
            <a:ext cx="2862263" cy="2147888"/>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7A8C253-C5D4-4286-B060-C5BF4727640D}"/>
              </a:ext>
            </a:extLst>
          </p:cNvPr>
          <p:cNvSpPr/>
          <p:nvPr/>
        </p:nvSpPr>
        <p:spPr>
          <a:xfrm>
            <a:off x="473886" y="127397"/>
            <a:ext cx="5007752" cy="1047307"/>
          </a:xfrm>
          <a:prstGeom prst="roundRect">
            <a:avLst/>
          </a:prstGeom>
          <a:solidFill>
            <a:srgbClr val="BF00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78" name="Title 1">
            <a:extLst>
              <a:ext uri="{FF2B5EF4-FFF2-40B4-BE49-F238E27FC236}">
                <a16:creationId xmlns:a16="http://schemas.microsoft.com/office/drawing/2014/main" id="{54F99F4C-7C8A-4118-B1A2-DC6B9A994C89}"/>
              </a:ext>
            </a:extLst>
          </p:cNvPr>
          <p:cNvSpPr>
            <a:spLocks noGrp="1"/>
          </p:cNvSpPr>
          <p:nvPr>
            <p:ph type="title"/>
          </p:nvPr>
        </p:nvSpPr>
        <p:spPr>
          <a:xfrm>
            <a:off x="417412" y="127397"/>
            <a:ext cx="5119688" cy="990600"/>
          </a:xfrm>
        </p:spPr>
        <p:txBody>
          <a:bodyPr/>
          <a:lstStyle/>
          <a:p>
            <a:pPr algn="ctr" eaLnBrk="1" hangingPunct="1"/>
            <a:r>
              <a:rPr lang="en-GB" altLang="en-US" b="1">
                <a:solidFill>
                  <a:schemeClr val="tx1"/>
                </a:solidFill>
                <a:latin typeface="Gabriela" panose="020B0604020202020204" charset="0"/>
              </a:rPr>
              <a:t>Outstanding </a:t>
            </a:r>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Forest School Provision </a:t>
            </a:r>
          </a:p>
        </p:txBody>
      </p:sp>
      <p:pic>
        <p:nvPicPr>
          <p:cNvPr id="24579" name="Picture 3">
            <a:extLst>
              <a:ext uri="{FF2B5EF4-FFF2-40B4-BE49-F238E27FC236}">
                <a16:creationId xmlns:a16="http://schemas.microsoft.com/office/drawing/2014/main" id="{ABCBC460-8B00-4EAA-A5AD-2FB6769FD9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3873" y="127397"/>
            <a:ext cx="2758678" cy="4904184"/>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a:extLst>
              <a:ext uri="{FF2B5EF4-FFF2-40B4-BE49-F238E27FC236}">
                <a16:creationId xmlns:a16="http://schemas.microsoft.com/office/drawing/2014/main" id="{1A8DF87F-DEDF-4301-BA6A-D2C7E2CBD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235" y="1390415"/>
            <a:ext cx="2082403" cy="3547107"/>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a:extLst>
              <a:ext uri="{FF2B5EF4-FFF2-40B4-BE49-F238E27FC236}">
                <a16:creationId xmlns:a16="http://schemas.microsoft.com/office/drawing/2014/main" id="{FE41BD73-E6C5-4209-8FCF-7A7958E648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 y="1374937"/>
            <a:ext cx="2187179" cy="3547107"/>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D676AA-9232-4F8E-BA14-A850759C7A2F}"/>
              </a:ext>
            </a:extLst>
          </p:cNvPr>
          <p:cNvSpPr/>
          <p:nvPr/>
        </p:nvSpPr>
        <p:spPr>
          <a:xfrm>
            <a:off x="140164" y="240281"/>
            <a:ext cx="8710942" cy="4798932"/>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94" name="Title 1">
            <a:extLst>
              <a:ext uri="{FF2B5EF4-FFF2-40B4-BE49-F238E27FC236}">
                <a16:creationId xmlns:a16="http://schemas.microsoft.com/office/drawing/2014/main" id="{92F7DB2A-3F04-40AF-8E45-A05A46BFEB11}"/>
              </a:ext>
            </a:extLst>
          </p:cNvPr>
          <p:cNvSpPr>
            <a:spLocks noGrp="1"/>
          </p:cNvSpPr>
          <p:nvPr>
            <p:ph type="title"/>
          </p:nvPr>
        </p:nvSpPr>
        <p:spPr>
          <a:xfrm>
            <a:off x="401407" y="90292"/>
            <a:ext cx="4598194" cy="857250"/>
          </a:xfrm>
        </p:spPr>
        <p:txBody>
          <a:bodyPr/>
          <a:lstStyle/>
          <a:p>
            <a:pPr eaLnBrk="1" hangingPunct="1"/>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About </a:t>
            </a:r>
            <a:r>
              <a:rPr lang="en-GB" altLang="en-US" sz="2850" b="1">
                <a:solidFill>
                  <a:schemeClr val="tx1"/>
                </a:solidFill>
                <a:latin typeface="Gabriela" panose="020B0604020202020204" charset="0"/>
              </a:rPr>
              <a:t>Our</a:t>
            </a:r>
            <a:r>
              <a:rPr lang="en-GB" altLang="en-US" b="1">
                <a:solidFill>
                  <a:schemeClr val="tx1"/>
                </a:solidFill>
                <a:latin typeface="Gabriela" panose="020B0604020202020204" charset="0"/>
              </a:rPr>
              <a:t> School</a:t>
            </a:r>
          </a:p>
        </p:txBody>
      </p:sp>
      <p:sp>
        <p:nvSpPr>
          <p:cNvPr id="8195" name="TextBox 1">
            <a:extLst>
              <a:ext uri="{FF2B5EF4-FFF2-40B4-BE49-F238E27FC236}">
                <a16:creationId xmlns:a16="http://schemas.microsoft.com/office/drawing/2014/main" id="{D5371803-97F9-4B0E-B314-5B3D5B179473}"/>
              </a:ext>
            </a:extLst>
          </p:cNvPr>
          <p:cNvSpPr txBox="1">
            <a:spLocks noChangeArrowheads="1"/>
          </p:cNvSpPr>
          <p:nvPr/>
        </p:nvSpPr>
        <p:spPr bwMode="auto">
          <a:xfrm>
            <a:off x="1485901" y="951310"/>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350">
              <a:latin typeface="Arial" panose="020B0604020202020204" pitchFamily="34" charset="0"/>
            </a:endParaRPr>
          </a:p>
        </p:txBody>
      </p:sp>
      <p:sp>
        <p:nvSpPr>
          <p:cNvPr id="8196" name="Rectangle 3">
            <a:extLst>
              <a:ext uri="{FF2B5EF4-FFF2-40B4-BE49-F238E27FC236}">
                <a16:creationId xmlns:a16="http://schemas.microsoft.com/office/drawing/2014/main" id="{8B562418-BD59-4DC4-BCCB-23A2AD7638C8}"/>
              </a:ext>
            </a:extLst>
          </p:cNvPr>
          <p:cNvSpPr>
            <a:spLocks noChangeArrowheads="1"/>
          </p:cNvSpPr>
          <p:nvPr/>
        </p:nvSpPr>
        <p:spPr bwMode="auto">
          <a:xfrm>
            <a:off x="141800" y="872237"/>
            <a:ext cx="6864571" cy="37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spcAft>
                <a:spcPts val="450"/>
              </a:spcAft>
            </a:pPr>
            <a:endParaRPr lang="en-GB" altLang="en-US" sz="1350">
              <a:latin typeface="Gabriela" panose="020B0604020202020204" charset="0"/>
            </a:endParaRPr>
          </a:p>
          <a:p>
            <a:pPr>
              <a:lnSpc>
                <a:spcPct val="100000"/>
              </a:lnSpc>
              <a:spcBef>
                <a:spcPct val="0"/>
              </a:spcBef>
              <a:spcAft>
                <a:spcPts val="450"/>
              </a:spcAft>
            </a:pPr>
            <a:r>
              <a:rPr lang="en-GB" altLang="en-US" sz="1200">
                <a:latin typeface="Gabriela"/>
              </a:rPr>
              <a:t>2 form entry school with a nursery</a:t>
            </a:r>
          </a:p>
          <a:p>
            <a:pPr>
              <a:lnSpc>
                <a:spcPct val="100000"/>
              </a:lnSpc>
              <a:spcBef>
                <a:spcPct val="0"/>
              </a:spcBef>
              <a:spcAft>
                <a:spcPts val="450"/>
              </a:spcAft>
            </a:pPr>
            <a:r>
              <a:rPr lang="en-GB" altLang="en-US" sz="1200">
                <a:latin typeface="Gabriela"/>
              </a:rPr>
              <a:t>Approx. 440 Pupils on Roll</a:t>
            </a:r>
          </a:p>
          <a:p>
            <a:pPr>
              <a:lnSpc>
                <a:spcPct val="100000"/>
              </a:lnSpc>
              <a:spcBef>
                <a:spcPct val="0"/>
              </a:spcBef>
              <a:spcAft>
                <a:spcPts val="450"/>
              </a:spcAft>
            </a:pPr>
            <a:r>
              <a:rPr lang="en-GB" altLang="en-US" sz="1200">
                <a:latin typeface="Gabriela"/>
              </a:rPr>
              <a:t>Positive balance between academic and pastoral support</a:t>
            </a:r>
          </a:p>
          <a:p>
            <a:pPr>
              <a:lnSpc>
                <a:spcPct val="100000"/>
              </a:lnSpc>
              <a:spcBef>
                <a:spcPct val="0"/>
              </a:spcBef>
              <a:spcAft>
                <a:spcPts val="450"/>
              </a:spcAft>
            </a:pPr>
            <a:r>
              <a:rPr lang="en-GB" altLang="en-US" sz="1200">
                <a:latin typeface="Gabriela"/>
              </a:rPr>
              <a:t>Over 30 different languages are spoken by our pupils</a:t>
            </a:r>
          </a:p>
          <a:p>
            <a:pPr>
              <a:lnSpc>
                <a:spcPct val="100000"/>
              </a:lnSpc>
              <a:spcBef>
                <a:spcPct val="0"/>
              </a:spcBef>
              <a:spcAft>
                <a:spcPts val="450"/>
              </a:spcAft>
            </a:pPr>
            <a:r>
              <a:rPr lang="en-GB" altLang="en-US" sz="1200">
                <a:latin typeface="Gabriela"/>
              </a:rPr>
              <a:t>We celebrate diversity and equal opportunities for all</a:t>
            </a:r>
          </a:p>
          <a:p>
            <a:pPr>
              <a:lnSpc>
                <a:spcPct val="100000"/>
              </a:lnSpc>
              <a:spcBef>
                <a:spcPct val="0"/>
              </a:spcBef>
              <a:spcAft>
                <a:spcPts val="450"/>
              </a:spcAft>
            </a:pPr>
            <a:r>
              <a:rPr lang="en-US" altLang="en-US" sz="1200">
                <a:latin typeface="Gabriela"/>
              </a:rPr>
              <a:t>Consistently Good and Outstanding teaching staff </a:t>
            </a:r>
            <a:endParaRPr lang="en-GB" altLang="en-US" sz="1200">
              <a:latin typeface="Gabriela"/>
            </a:endParaRPr>
          </a:p>
          <a:p>
            <a:pPr>
              <a:lnSpc>
                <a:spcPct val="100000"/>
              </a:lnSpc>
              <a:spcBef>
                <a:spcPct val="0"/>
              </a:spcBef>
              <a:spcAft>
                <a:spcPts val="450"/>
              </a:spcAft>
            </a:pPr>
            <a:r>
              <a:rPr lang="en-GB" altLang="en-US" sz="1200">
                <a:latin typeface="Gabriela"/>
              </a:rPr>
              <a:t>Quality team of Support Staff</a:t>
            </a:r>
          </a:p>
          <a:p>
            <a:pPr>
              <a:lnSpc>
                <a:spcPct val="100000"/>
              </a:lnSpc>
              <a:spcBef>
                <a:spcPct val="0"/>
              </a:spcBef>
              <a:spcAft>
                <a:spcPts val="450"/>
              </a:spcAft>
            </a:pPr>
            <a:r>
              <a:rPr lang="en-GB" altLang="en-US" sz="1200">
                <a:latin typeface="Gabriela"/>
              </a:rPr>
              <a:t>Approachable Leadership Team and supportive/challenging Governors</a:t>
            </a:r>
          </a:p>
          <a:p>
            <a:pPr>
              <a:lnSpc>
                <a:spcPct val="100000"/>
              </a:lnSpc>
              <a:spcBef>
                <a:spcPct val="0"/>
              </a:spcBef>
              <a:spcAft>
                <a:spcPts val="450"/>
              </a:spcAft>
            </a:pPr>
            <a:r>
              <a:rPr lang="en-GB" altLang="en-US" sz="1200">
                <a:latin typeface="Gabriela"/>
              </a:rPr>
              <a:t>Learning Mentors and Behaviour Support Officers</a:t>
            </a:r>
          </a:p>
          <a:p>
            <a:pPr>
              <a:lnSpc>
                <a:spcPct val="100000"/>
              </a:lnSpc>
              <a:spcBef>
                <a:spcPct val="0"/>
              </a:spcBef>
              <a:spcAft>
                <a:spcPts val="450"/>
              </a:spcAft>
            </a:pPr>
            <a:r>
              <a:rPr lang="en-GB" altLang="en-US" sz="1200">
                <a:latin typeface="Gabriela"/>
              </a:rPr>
              <a:t>Efficient office and premises staff </a:t>
            </a:r>
          </a:p>
          <a:p>
            <a:pPr>
              <a:lnSpc>
                <a:spcPct val="100000"/>
              </a:lnSpc>
              <a:spcBef>
                <a:spcPct val="0"/>
              </a:spcBef>
              <a:spcAft>
                <a:spcPts val="450"/>
              </a:spcAft>
            </a:pPr>
            <a:r>
              <a:rPr lang="en-GB" altLang="en-US" sz="1200">
                <a:latin typeface="Gabriela"/>
              </a:rPr>
              <a:t>Hardworking Parents and Friends Association</a:t>
            </a:r>
          </a:p>
          <a:p>
            <a:pPr>
              <a:lnSpc>
                <a:spcPct val="100000"/>
              </a:lnSpc>
              <a:spcBef>
                <a:spcPct val="0"/>
              </a:spcBef>
              <a:spcAft>
                <a:spcPts val="450"/>
              </a:spcAft>
            </a:pPr>
            <a:r>
              <a:rPr lang="en-GB" altLang="en-US" sz="1200">
                <a:latin typeface="Gabriela"/>
              </a:rPr>
              <a:t>Excellent resources enhance teaching and learning, including laptops/</a:t>
            </a:r>
            <a:r>
              <a:rPr lang="en-GB" altLang="en-US" sz="1200" err="1">
                <a:latin typeface="Gabriela"/>
              </a:rPr>
              <a:t>ipads</a:t>
            </a:r>
            <a:endParaRPr lang="en-GB" altLang="en-US" sz="1200">
              <a:latin typeface="Gabriela"/>
            </a:endParaRPr>
          </a:p>
          <a:p>
            <a:pPr>
              <a:lnSpc>
                <a:spcPct val="100000"/>
              </a:lnSpc>
              <a:spcBef>
                <a:spcPct val="0"/>
              </a:spcBef>
              <a:spcAft>
                <a:spcPts val="450"/>
              </a:spcAft>
            </a:pPr>
            <a:r>
              <a:rPr lang="en-GB" altLang="en-US" sz="1200">
                <a:latin typeface="Gabriela"/>
              </a:rPr>
              <a:t>‘Forest School’ provision, including trained teachers </a:t>
            </a:r>
          </a:p>
          <a:p>
            <a:pPr>
              <a:lnSpc>
                <a:spcPct val="100000"/>
              </a:lnSpc>
              <a:spcBef>
                <a:spcPct val="0"/>
              </a:spcBef>
              <a:spcAft>
                <a:spcPts val="450"/>
              </a:spcAft>
            </a:pPr>
            <a:r>
              <a:rPr lang="en-GB" altLang="en-US" sz="1200">
                <a:latin typeface="Gabriela"/>
              </a:rPr>
              <a:t>A shared commitment to continuous improvement </a:t>
            </a:r>
          </a:p>
        </p:txBody>
      </p:sp>
      <p:pic>
        <p:nvPicPr>
          <p:cNvPr id="3" name="Picture 2">
            <a:extLst>
              <a:ext uri="{FF2B5EF4-FFF2-40B4-BE49-F238E27FC236}">
                <a16:creationId xmlns:a16="http://schemas.microsoft.com/office/drawing/2014/main" id="{F0144D90-CF34-42A1-ABDF-31BB8E5B18F7}"/>
              </a:ext>
            </a:extLst>
          </p:cNvPr>
          <p:cNvPicPr>
            <a:picLocks noChangeAspect="1"/>
          </p:cNvPicPr>
          <p:nvPr/>
        </p:nvPicPr>
        <p:blipFill>
          <a:blip r:embed="rId3"/>
          <a:stretch>
            <a:fillRect/>
          </a:stretch>
        </p:blipFill>
        <p:spPr>
          <a:xfrm>
            <a:off x="6123969" y="952930"/>
            <a:ext cx="2589501" cy="3445976"/>
          </a:xfrm>
          <a:prstGeom prst="rect">
            <a:avLst/>
          </a:prstGeom>
          <a:effectLst>
            <a:softEdge rad="63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1268474" y="294999"/>
            <a:ext cx="6610539" cy="748064"/>
          </a:xfrm>
          <a:prstGeom prst="roundRect">
            <a:avLst>
              <a:gd name="adj" fmla="val 16667"/>
            </a:avLst>
          </a:prstGeom>
          <a:solidFill>
            <a:srgbClr val="F068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SzPts val="2400"/>
            </a:pPr>
            <a:r>
              <a:rPr lang="en-GB" sz="2400" b="1">
                <a:solidFill>
                  <a:schemeClr val="tx1"/>
                </a:solidFill>
                <a:latin typeface="Gabriela"/>
              </a:rPr>
              <a:t>Strategic School Improvement Plan 2024/27</a:t>
            </a:r>
            <a:endParaRPr lang="en-US">
              <a:solidFill>
                <a:schemeClr val="tx1"/>
              </a:solidFill>
            </a:endParaRPr>
          </a:p>
        </p:txBody>
      </p:sp>
      <p:sp>
        <p:nvSpPr>
          <p:cNvPr id="7" name="Google Shape;133;p19">
            <a:extLst>
              <a:ext uri="{FF2B5EF4-FFF2-40B4-BE49-F238E27FC236}">
                <a16:creationId xmlns:a16="http://schemas.microsoft.com/office/drawing/2014/main" id="{DA5C5F5F-1F17-41A2-B66D-48D0FEEA1325}"/>
              </a:ext>
            </a:extLst>
          </p:cNvPr>
          <p:cNvSpPr/>
          <p:nvPr/>
        </p:nvSpPr>
        <p:spPr>
          <a:xfrm>
            <a:off x="854542" y="1186022"/>
            <a:ext cx="7438404" cy="3615511"/>
          </a:xfrm>
          <a:prstGeom prst="roundRect">
            <a:avLst/>
          </a:prstGeom>
          <a:solidFill>
            <a:srgbClr val="BF009F"/>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800" b="1">
                <a:solidFill>
                  <a:schemeClr val="tx1"/>
                </a:solidFill>
                <a:latin typeface="Gabriela"/>
              </a:rPr>
              <a:t>5 Pillars</a:t>
            </a:r>
            <a:endParaRPr lang="en-US" sz="2800">
              <a:solidFill>
                <a:schemeClr val="tx1"/>
              </a:solidFill>
            </a:endParaRPr>
          </a:p>
          <a:p>
            <a:pPr algn="ctr"/>
            <a:endParaRPr lang="en" sz="1800" b="1">
              <a:solidFill>
                <a:schemeClr val="tx1"/>
              </a:solidFill>
              <a:latin typeface="Gabriela"/>
            </a:endParaRPr>
          </a:p>
          <a:p>
            <a:pPr algn="ctr"/>
            <a:r>
              <a:rPr lang="en" sz="1800" b="1">
                <a:solidFill>
                  <a:schemeClr val="tx1"/>
                </a:solidFill>
                <a:latin typeface="Gabriela"/>
              </a:rPr>
              <a:t>Teaching and Learning </a:t>
            </a:r>
            <a:endParaRPr lang="en">
              <a:solidFill>
                <a:schemeClr val="tx1"/>
              </a:solidFill>
            </a:endParaRPr>
          </a:p>
          <a:p>
            <a:pPr algn="ctr"/>
            <a:endParaRPr lang="en" sz="1800" b="1">
              <a:solidFill>
                <a:schemeClr val="tx1"/>
              </a:solidFill>
              <a:latin typeface="Gabriela"/>
            </a:endParaRPr>
          </a:p>
          <a:p>
            <a:pPr algn="ctr"/>
            <a:r>
              <a:rPr lang="en" sz="1800" b="1">
                <a:solidFill>
                  <a:schemeClr val="tx1"/>
                </a:solidFill>
                <a:latin typeface="Gabriela"/>
              </a:rPr>
              <a:t>Pupil Progress</a:t>
            </a:r>
          </a:p>
          <a:p>
            <a:pPr algn="ctr"/>
            <a:endParaRPr lang="en" sz="1800" b="1">
              <a:solidFill>
                <a:schemeClr val="tx1"/>
              </a:solidFill>
              <a:latin typeface="Gabriela"/>
            </a:endParaRPr>
          </a:p>
          <a:p>
            <a:pPr algn="ctr"/>
            <a:r>
              <a:rPr lang="en" sz="1800" b="1">
                <a:solidFill>
                  <a:schemeClr val="tx1"/>
                </a:solidFill>
                <a:latin typeface="Gabriela"/>
              </a:rPr>
              <a:t>Professional Development </a:t>
            </a:r>
          </a:p>
          <a:p>
            <a:pPr algn="ctr"/>
            <a:endParaRPr lang="en" sz="1800" b="1">
              <a:solidFill>
                <a:schemeClr val="tx1"/>
              </a:solidFill>
              <a:latin typeface="Gabriela"/>
            </a:endParaRPr>
          </a:p>
          <a:p>
            <a:pPr algn="ctr"/>
            <a:r>
              <a:rPr lang="en" sz="1800" b="1">
                <a:solidFill>
                  <a:schemeClr val="tx1"/>
                </a:solidFill>
                <a:latin typeface="Gabriela"/>
              </a:rPr>
              <a:t>Relationships</a:t>
            </a:r>
          </a:p>
          <a:p>
            <a:pPr algn="ctr"/>
            <a:endParaRPr lang="en" sz="1800" b="1">
              <a:solidFill>
                <a:schemeClr val="tx1"/>
              </a:solidFill>
              <a:latin typeface="Gabriela"/>
            </a:endParaRPr>
          </a:p>
          <a:p>
            <a:pPr algn="ctr"/>
            <a:r>
              <a:rPr lang="en" sz="1800" b="1">
                <a:solidFill>
                  <a:schemeClr val="tx1"/>
                </a:solidFill>
                <a:latin typeface="Gabriela"/>
              </a:rPr>
              <a:t>Equity (Inclusion and Diversity)</a:t>
            </a:r>
          </a:p>
        </p:txBody>
      </p:sp>
    </p:spTree>
    <p:extLst>
      <p:ext uri="{BB962C8B-B14F-4D97-AF65-F5344CB8AC3E}">
        <p14:creationId xmlns:p14="http://schemas.microsoft.com/office/powerpoint/2010/main" val="2192947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column with different colored columns&#10;&#10;Description automatically generated with medium confidence">
            <a:extLst>
              <a:ext uri="{FF2B5EF4-FFF2-40B4-BE49-F238E27FC236}">
                <a16:creationId xmlns:a16="http://schemas.microsoft.com/office/drawing/2014/main" id="{4D2210A7-FF76-1C4F-7BDA-52FDF185090C}"/>
              </a:ext>
            </a:extLst>
          </p:cNvPr>
          <p:cNvPicPr>
            <a:picLocks noChangeAspect="1"/>
          </p:cNvPicPr>
          <p:nvPr/>
        </p:nvPicPr>
        <p:blipFill>
          <a:blip r:embed="rId3"/>
          <a:stretch>
            <a:fillRect/>
          </a:stretch>
        </p:blipFill>
        <p:spPr>
          <a:xfrm>
            <a:off x="1153852" y="159358"/>
            <a:ext cx="6829064" cy="4823780"/>
          </a:xfrm>
          <a:prstGeom prst="rect">
            <a:avLst/>
          </a:prstGeom>
        </p:spPr>
      </p:pic>
      <p:sp>
        <p:nvSpPr>
          <p:cNvPr id="6" name="Subtitle 2">
            <a:extLst>
              <a:ext uri="{FF2B5EF4-FFF2-40B4-BE49-F238E27FC236}">
                <a16:creationId xmlns:a16="http://schemas.microsoft.com/office/drawing/2014/main" id="{850AAB7D-E781-EBDE-BF21-6F06AEF67FD9}"/>
              </a:ext>
            </a:extLst>
          </p:cNvPr>
          <p:cNvSpPr txBox="1">
            <a:spLocks/>
          </p:cNvSpPr>
          <p:nvPr/>
        </p:nvSpPr>
        <p:spPr>
          <a:xfrm>
            <a:off x="2749451" y="2535139"/>
            <a:ext cx="777838" cy="124182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600"/>
              </a:lnSpc>
              <a:spcBef>
                <a:spcPts val="300"/>
              </a:spcBef>
            </a:pPr>
            <a:r>
              <a:rPr lang="en-US" sz="525">
                <a:solidFill>
                  <a:schemeClr val="bg1"/>
                </a:solidFill>
                <a:latin typeface="Arial" panose="020B0604020202020204" pitchFamily="34" charset="0"/>
                <a:cs typeface="Arial" panose="020B0604020202020204" pitchFamily="34" charset="0"/>
              </a:rPr>
              <a:t>.</a:t>
            </a:r>
          </a:p>
        </p:txBody>
      </p:sp>
      <p:sp>
        <p:nvSpPr>
          <p:cNvPr id="7" name="Subtitle 2">
            <a:extLst>
              <a:ext uri="{FF2B5EF4-FFF2-40B4-BE49-F238E27FC236}">
                <a16:creationId xmlns:a16="http://schemas.microsoft.com/office/drawing/2014/main" id="{38EA2285-1787-23C7-3DB2-3C13B5CECF05}"/>
              </a:ext>
            </a:extLst>
          </p:cNvPr>
          <p:cNvSpPr txBox="1">
            <a:spLocks/>
          </p:cNvSpPr>
          <p:nvPr/>
        </p:nvSpPr>
        <p:spPr>
          <a:xfrm>
            <a:off x="4188225" y="2535139"/>
            <a:ext cx="777838" cy="124182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600"/>
              </a:lnSpc>
              <a:spcBef>
                <a:spcPts val="300"/>
              </a:spcBef>
            </a:pPr>
            <a:r>
              <a:rPr lang="en-US" sz="525">
                <a:solidFill>
                  <a:schemeClr val="bg1"/>
                </a:solidFill>
                <a:latin typeface="Arial" panose="020B0604020202020204" pitchFamily="34" charset="0"/>
                <a:cs typeface="Arial" panose="020B0604020202020204" pitchFamily="34" charset="0"/>
              </a:rPr>
              <a:t>.</a:t>
            </a:r>
          </a:p>
        </p:txBody>
      </p:sp>
      <p:sp>
        <p:nvSpPr>
          <p:cNvPr id="8" name="Subtitle 2">
            <a:extLst>
              <a:ext uri="{FF2B5EF4-FFF2-40B4-BE49-F238E27FC236}">
                <a16:creationId xmlns:a16="http://schemas.microsoft.com/office/drawing/2014/main" id="{58EFB8F8-120E-A41E-A9C4-26F70ACEB139}"/>
              </a:ext>
            </a:extLst>
          </p:cNvPr>
          <p:cNvSpPr txBox="1">
            <a:spLocks/>
          </p:cNvSpPr>
          <p:nvPr/>
        </p:nvSpPr>
        <p:spPr>
          <a:xfrm>
            <a:off x="5634165" y="2535139"/>
            <a:ext cx="777838" cy="124182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600"/>
              </a:lnSpc>
              <a:spcBef>
                <a:spcPts val="300"/>
              </a:spcBef>
            </a:pPr>
            <a:endParaRPr lang="en-US" sz="525">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5117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263286" y="251750"/>
            <a:ext cx="6610539" cy="748064"/>
          </a:xfrm>
          <a:prstGeom prst="roundRect">
            <a:avLst>
              <a:gd name="adj" fmla="val 16667"/>
            </a:avLst>
          </a:prstGeom>
          <a:solidFill>
            <a:srgbClr val="92D05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2400"/>
            </a:pPr>
            <a:r>
              <a:rPr lang="en-GB" sz="2400" b="1">
                <a:solidFill>
                  <a:schemeClr val="tx1"/>
                </a:solidFill>
                <a:latin typeface="Gabriela"/>
              </a:rPr>
              <a:t>3 Year Strategic School Improvement Plan 2024/27</a:t>
            </a:r>
          </a:p>
        </p:txBody>
      </p:sp>
      <p:pic>
        <p:nvPicPr>
          <p:cNvPr id="3" name="Google Shape;130;p19" descr="A black background with white text&#10;&#10;Description automatically generated">
            <a:extLst>
              <a:ext uri="{FF2B5EF4-FFF2-40B4-BE49-F238E27FC236}">
                <a16:creationId xmlns:a16="http://schemas.microsoft.com/office/drawing/2014/main" id="{E485C015-AE45-2157-F237-BB5D493D618D}"/>
              </a:ext>
            </a:extLst>
          </p:cNvPr>
          <p:cNvPicPr preferRelativeResize="0"/>
          <p:nvPr/>
        </p:nvPicPr>
        <p:blipFill>
          <a:blip r:embed="rId3">
            <a:alphaModFix/>
          </a:blip>
          <a:stretch>
            <a:fillRect/>
          </a:stretch>
        </p:blipFill>
        <p:spPr>
          <a:xfrm>
            <a:off x="7450226" y="335103"/>
            <a:ext cx="1575621" cy="580996"/>
          </a:xfrm>
          <a:prstGeom prst="rect">
            <a:avLst/>
          </a:prstGeom>
          <a:noFill/>
          <a:ln>
            <a:noFill/>
          </a:ln>
        </p:spPr>
      </p:pic>
      <p:sp>
        <p:nvSpPr>
          <p:cNvPr id="7" name="Google Shape;133;p19">
            <a:extLst>
              <a:ext uri="{FF2B5EF4-FFF2-40B4-BE49-F238E27FC236}">
                <a16:creationId xmlns:a16="http://schemas.microsoft.com/office/drawing/2014/main" id="{DA5C5F5F-1F17-41A2-B66D-48D0FEEA1325}"/>
              </a:ext>
            </a:extLst>
          </p:cNvPr>
          <p:cNvSpPr/>
          <p:nvPr/>
        </p:nvSpPr>
        <p:spPr>
          <a:xfrm>
            <a:off x="3009887" y="1157085"/>
            <a:ext cx="6016552" cy="3736296"/>
          </a:xfrm>
          <a:prstGeom prst="roundRect">
            <a:avLst/>
          </a:prstGeom>
          <a:solidFill>
            <a:srgbClr val="92D050"/>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1600" b="1" u="sng">
                <a:solidFill>
                  <a:schemeClr val="tx1"/>
                </a:solidFill>
                <a:latin typeface="Gabriela"/>
              </a:rPr>
              <a:t>Teaching and Learning </a:t>
            </a:r>
          </a:p>
          <a:p>
            <a:pPr algn="ctr"/>
            <a:endParaRPr lang="en" sz="1600" b="1">
              <a:solidFill>
                <a:schemeClr val="tx1"/>
              </a:solidFill>
              <a:latin typeface="Gabriela"/>
            </a:endParaRPr>
          </a:p>
          <a:p>
            <a:pPr marL="285750" indent="-285750" algn="ctr">
              <a:buFont typeface="Calibri"/>
              <a:buChar char="-"/>
            </a:pPr>
            <a:r>
              <a:rPr lang="en" sz="1200" b="1">
                <a:solidFill>
                  <a:schemeClr val="tx1"/>
                </a:solidFill>
                <a:latin typeface="Gabriela"/>
              </a:rPr>
              <a:t>Ensure the Wyborne Teaching and Learning Toolkit is fully embedded and systematically reviewed.</a:t>
            </a:r>
          </a:p>
          <a:p>
            <a:pPr marL="285750" indent="-285750" algn="ctr">
              <a:buFont typeface="Calibri"/>
              <a:buChar char="-"/>
            </a:pPr>
            <a:endParaRPr lang="en" sz="1200" b="1">
              <a:solidFill>
                <a:schemeClr val="tx1"/>
              </a:solidFill>
              <a:latin typeface="Gabriela"/>
            </a:endParaRPr>
          </a:p>
          <a:p>
            <a:pPr marL="285750" indent="-285750" algn="ctr">
              <a:buFont typeface="Calibri,Sans-Serif"/>
              <a:buChar char="-"/>
            </a:pPr>
            <a:r>
              <a:rPr lang="en" sz="1200" b="1">
                <a:solidFill>
                  <a:schemeClr val="tx1"/>
                </a:solidFill>
                <a:latin typeface="Gabriela"/>
              </a:rPr>
              <a:t>Further develop project based learning and continuous provision to ensure that learning is innovative, purposeful and fosters curiosity. </a:t>
            </a:r>
          </a:p>
          <a:p>
            <a:pPr marL="285750" indent="-285750" algn="ctr">
              <a:buFont typeface="Calibri"/>
              <a:buChar char="-"/>
            </a:pPr>
            <a:endParaRPr lang="en" sz="1200" b="1">
              <a:solidFill>
                <a:schemeClr val="tx1"/>
              </a:solidFill>
              <a:latin typeface="Gabriela"/>
            </a:endParaRPr>
          </a:p>
          <a:p>
            <a:pPr marL="285750" indent="-285750" algn="ctr">
              <a:buFont typeface="Calibri"/>
              <a:buChar char="-"/>
            </a:pPr>
            <a:r>
              <a:rPr lang="en" sz="1200" b="1">
                <a:solidFill>
                  <a:schemeClr val="tx1"/>
                </a:solidFill>
                <a:latin typeface="Gabriela"/>
              </a:rPr>
              <a:t>Enhance our English curriculum to ensure reading initiatives across all age groups foster the love of reading. </a:t>
            </a:r>
          </a:p>
          <a:p>
            <a:pPr marL="285750" indent="-285750" algn="ctr">
              <a:buFont typeface="Calibri"/>
              <a:buChar char="-"/>
            </a:pPr>
            <a:endParaRPr lang="en" sz="1200" b="1">
              <a:solidFill>
                <a:schemeClr val="tx1"/>
              </a:solidFill>
              <a:latin typeface="Gabriela"/>
            </a:endParaRPr>
          </a:p>
          <a:p>
            <a:pPr marL="285750" indent="-285750" algn="ctr">
              <a:buFont typeface="Calibri"/>
              <a:buChar char="-"/>
            </a:pPr>
            <a:r>
              <a:rPr lang="en" sz="1200" b="1">
                <a:solidFill>
                  <a:schemeClr val="tx1"/>
                </a:solidFill>
                <a:latin typeface="Gabriela"/>
              </a:rPr>
              <a:t>Increase access to high-quality oracy education, empowering children to use their voice.</a:t>
            </a:r>
          </a:p>
          <a:p>
            <a:pPr marL="285750" indent="-285750" algn="ctr">
              <a:buFont typeface="Calibri"/>
              <a:buChar char="-"/>
            </a:pPr>
            <a:endParaRPr lang="en" sz="1200" b="1">
              <a:solidFill>
                <a:schemeClr val="tx1"/>
              </a:solidFill>
              <a:latin typeface="Gabriela"/>
            </a:endParaRPr>
          </a:p>
          <a:p>
            <a:pPr marL="285750" indent="-285750" algn="ctr">
              <a:buFont typeface="Calibri"/>
              <a:buChar char="-"/>
            </a:pPr>
            <a:r>
              <a:rPr lang="en" sz="1200" b="1">
                <a:solidFill>
                  <a:schemeClr val="tx1"/>
                </a:solidFill>
                <a:latin typeface="Gabriela"/>
              </a:rPr>
              <a:t>Integrate technology across the curriculum to ensure future readiness and enhance educational experiences. </a:t>
            </a:r>
          </a:p>
        </p:txBody>
      </p:sp>
      <p:pic>
        <p:nvPicPr>
          <p:cNvPr id="2" name="Picture 1" descr="A green box with white speech bubbles&#10;&#10;Description automatically generated">
            <a:extLst>
              <a:ext uri="{FF2B5EF4-FFF2-40B4-BE49-F238E27FC236}">
                <a16:creationId xmlns:a16="http://schemas.microsoft.com/office/drawing/2014/main" id="{8D36D804-C3B8-33B8-32CF-BAABD6836A39}"/>
              </a:ext>
            </a:extLst>
          </p:cNvPr>
          <p:cNvPicPr>
            <a:picLocks noChangeAspect="1"/>
          </p:cNvPicPr>
          <p:nvPr/>
        </p:nvPicPr>
        <p:blipFill>
          <a:blip r:embed="rId4"/>
          <a:stretch>
            <a:fillRect/>
          </a:stretch>
        </p:blipFill>
        <p:spPr>
          <a:xfrm>
            <a:off x="319810" y="1779789"/>
            <a:ext cx="2514479" cy="2488195"/>
          </a:xfrm>
          <a:prstGeom prst="rect">
            <a:avLst/>
          </a:prstGeom>
          <a:effectLst>
            <a:softEdge rad="127000"/>
          </a:effectLst>
        </p:spPr>
      </p:pic>
    </p:spTree>
    <p:extLst>
      <p:ext uri="{BB962C8B-B14F-4D97-AF65-F5344CB8AC3E}">
        <p14:creationId xmlns:p14="http://schemas.microsoft.com/office/powerpoint/2010/main" val="140141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123107" y="251750"/>
            <a:ext cx="6750718" cy="748064"/>
          </a:xfrm>
          <a:prstGeom prst="roundRect">
            <a:avLst>
              <a:gd name="adj" fmla="val 16667"/>
            </a:avLst>
          </a:prstGeom>
          <a:solidFill>
            <a:srgbClr val="0070C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SzPts val="2400"/>
            </a:pPr>
            <a:r>
              <a:rPr lang="en-GB" sz="2400" b="1">
                <a:solidFill>
                  <a:schemeClr val="tx1"/>
                </a:solidFill>
                <a:latin typeface="Gabriela"/>
              </a:rPr>
              <a:t>3 Year Strategic School Improvement Plan 2024/27</a:t>
            </a:r>
            <a:endParaRPr lang="en-US">
              <a:solidFill>
                <a:schemeClr val="tx1"/>
              </a:solidFill>
            </a:endParaRPr>
          </a:p>
        </p:txBody>
      </p:sp>
      <p:sp>
        <p:nvSpPr>
          <p:cNvPr id="7" name="Google Shape;133;p19">
            <a:extLst>
              <a:ext uri="{FF2B5EF4-FFF2-40B4-BE49-F238E27FC236}">
                <a16:creationId xmlns:a16="http://schemas.microsoft.com/office/drawing/2014/main" id="{DA5C5F5F-1F17-41A2-B66D-48D0FEEA1325}"/>
              </a:ext>
            </a:extLst>
          </p:cNvPr>
          <p:cNvSpPr/>
          <p:nvPr/>
        </p:nvSpPr>
        <p:spPr>
          <a:xfrm>
            <a:off x="121771" y="1157085"/>
            <a:ext cx="6077783" cy="3736296"/>
          </a:xfrm>
          <a:prstGeom prst="roundRect">
            <a:avLst/>
          </a:prstGeom>
          <a:solidFill>
            <a:srgbClr val="0070C0"/>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1800" b="1" u="sng">
                <a:solidFill>
                  <a:schemeClr val="tx1"/>
                </a:solidFill>
                <a:latin typeface="Gabriela"/>
              </a:rPr>
              <a:t>Pupil Progress</a:t>
            </a:r>
          </a:p>
          <a:p>
            <a:pPr algn="ctr"/>
            <a:endParaRPr lang="en" sz="1800" b="1">
              <a:solidFill>
                <a:schemeClr val="tx1"/>
              </a:solidFill>
              <a:latin typeface="Gabriela"/>
            </a:endParaRPr>
          </a:p>
          <a:p>
            <a:pPr marL="285750" indent="-285750" algn="ctr">
              <a:buFont typeface="Calibri"/>
              <a:buChar char="-"/>
            </a:pPr>
            <a:r>
              <a:rPr lang="en" err="1">
                <a:solidFill>
                  <a:schemeClr val="tx1"/>
                </a:solidFill>
                <a:latin typeface="Gabriela"/>
              </a:rPr>
              <a:t>Prioritise</a:t>
            </a:r>
            <a:r>
              <a:rPr lang="en">
                <a:solidFill>
                  <a:schemeClr val="tx1"/>
                </a:solidFill>
                <a:latin typeface="Gabriela"/>
              </a:rPr>
              <a:t> personal and holistic development to ensure that all children experience success in their own areas of excellence.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Provide every pupil with the opportunity to achieve academic age related expectations.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Ensure more able pupils are appropriately challenged and supported.</a:t>
            </a:r>
            <a:endParaRPr lang="en">
              <a:solidFill>
                <a:schemeClr val="tx1"/>
              </a:solidFill>
            </a:endParaRP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Refine assessment practices to ensure they are consistently accurate and effective.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Evaluate reporting procedures to ensure they are purposeful for all stakeholders.</a:t>
            </a:r>
          </a:p>
        </p:txBody>
      </p:sp>
      <p:pic>
        <p:nvPicPr>
          <p:cNvPr id="2" name="Picture 1" descr="A blue circle with a paper plane and arrow&#10;&#10;Description automatically generated">
            <a:extLst>
              <a:ext uri="{FF2B5EF4-FFF2-40B4-BE49-F238E27FC236}">
                <a16:creationId xmlns:a16="http://schemas.microsoft.com/office/drawing/2014/main" id="{FA057EEB-E4D3-DC6F-EFCA-6AD5EE8E8BAC}"/>
              </a:ext>
            </a:extLst>
          </p:cNvPr>
          <p:cNvPicPr>
            <a:picLocks noChangeAspect="1"/>
          </p:cNvPicPr>
          <p:nvPr/>
        </p:nvPicPr>
        <p:blipFill>
          <a:blip r:embed="rId3"/>
          <a:stretch>
            <a:fillRect/>
          </a:stretch>
        </p:blipFill>
        <p:spPr>
          <a:xfrm>
            <a:off x="6431666" y="2017794"/>
            <a:ext cx="2451421" cy="2012186"/>
          </a:xfrm>
          <a:prstGeom prst="rect">
            <a:avLst/>
          </a:prstGeom>
          <a:effectLst>
            <a:softEdge rad="127000"/>
          </a:effectLst>
        </p:spPr>
      </p:pic>
      <p:pic>
        <p:nvPicPr>
          <p:cNvPr id="9" name="Picture 8" descr="A logo with birds flying&#10;&#10;Description automatically generated">
            <a:extLst>
              <a:ext uri="{FF2B5EF4-FFF2-40B4-BE49-F238E27FC236}">
                <a16:creationId xmlns:a16="http://schemas.microsoft.com/office/drawing/2014/main" id="{27D72E3C-A49B-2168-6D88-8A9A2AE1E5BC}"/>
              </a:ext>
            </a:extLst>
          </p:cNvPr>
          <p:cNvPicPr>
            <a:picLocks noChangeAspect="1"/>
          </p:cNvPicPr>
          <p:nvPr/>
        </p:nvPicPr>
        <p:blipFill>
          <a:blip r:embed="rId4"/>
          <a:srcRect t="10337" r="602" b="11583"/>
          <a:stretch/>
        </p:blipFill>
        <p:spPr>
          <a:xfrm>
            <a:off x="7535485" y="248681"/>
            <a:ext cx="1192218" cy="741930"/>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137002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263286" y="251750"/>
            <a:ext cx="4495599" cy="748064"/>
          </a:xfrm>
          <a:prstGeom prst="roundRect">
            <a:avLst>
              <a:gd name="adj" fmla="val 16667"/>
            </a:avLst>
          </a:prstGeom>
          <a:solidFill>
            <a:srgbClr val="BF00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2400"/>
            </a:pPr>
            <a:r>
              <a:rPr lang="en-GB" sz="2400" b="1">
                <a:solidFill>
                  <a:schemeClr val="tx1"/>
                </a:solidFill>
                <a:latin typeface="Gabriela"/>
              </a:rPr>
              <a:t>3 Year Strategic School Improvement Plan 2024/27</a:t>
            </a:r>
          </a:p>
        </p:txBody>
      </p:sp>
      <p:sp>
        <p:nvSpPr>
          <p:cNvPr id="7" name="Google Shape;133;p19">
            <a:extLst>
              <a:ext uri="{FF2B5EF4-FFF2-40B4-BE49-F238E27FC236}">
                <a16:creationId xmlns:a16="http://schemas.microsoft.com/office/drawing/2014/main" id="{DA5C5F5F-1F17-41A2-B66D-48D0FEEA1325}"/>
              </a:ext>
            </a:extLst>
          </p:cNvPr>
          <p:cNvSpPr/>
          <p:nvPr/>
        </p:nvSpPr>
        <p:spPr>
          <a:xfrm>
            <a:off x="2956491" y="1195545"/>
            <a:ext cx="6016552" cy="3736296"/>
          </a:xfrm>
          <a:prstGeom prst="roundRect">
            <a:avLst/>
          </a:prstGeom>
          <a:solidFill>
            <a:srgbClr val="BF009F"/>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1800" b="1" u="sng">
                <a:solidFill>
                  <a:schemeClr val="tx1"/>
                </a:solidFill>
                <a:latin typeface="Gabriela"/>
              </a:rPr>
              <a:t>Professional Development</a:t>
            </a:r>
          </a:p>
          <a:p>
            <a:pPr algn="ctr"/>
            <a:endParaRPr lang="en" sz="1800" b="1">
              <a:solidFill>
                <a:schemeClr val="tx1"/>
              </a:solidFill>
              <a:latin typeface="Gabriela"/>
            </a:endParaRPr>
          </a:p>
          <a:p>
            <a:pPr marL="285750" indent="-285750" algn="ctr">
              <a:buFont typeface="Calibri"/>
              <a:buChar char="-"/>
            </a:pPr>
            <a:r>
              <a:rPr lang="en">
                <a:solidFill>
                  <a:schemeClr val="tx1"/>
                </a:solidFill>
                <a:latin typeface="Gabriela"/>
              </a:rPr>
              <a:t>Continue to foster a culture of professional development and reflective practice to empower staff members and school governors.</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Implement succession planning strategies to champion future leaders.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Draw on external experts and research to enhance our own practice and approaches.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Strengthen partnerships and actively share best practice.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Promote ethical leadership principles to guide decision making at all levels of the school. </a:t>
            </a:r>
          </a:p>
        </p:txBody>
      </p:sp>
      <p:pic>
        <p:nvPicPr>
          <p:cNvPr id="2" name="Picture 1">
            <a:extLst>
              <a:ext uri="{FF2B5EF4-FFF2-40B4-BE49-F238E27FC236}">
                <a16:creationId xmlns:a16="http://schemas.microsoft.com/office/drawing/2014/main" id="{4D6D30ED-48AB-C308-5A8A-462938A94A00}"/>
              </a:ext>
            </a:extLst>
          </p:cNvPr>
          <p:cNvPicPr>
            <a:picLocks noChangeAspect="1"/>
          </p:cNvPicPr>
          <p:nvPr/>
        </p:nvPicPr>
        <p:blipFill>
          <a:blip r:embed="rId3"/>
          <a:stretch>
            <a:fillRect/>
          </a:stretch>
        </p:blipFill>
        <p:spPr>
          <a:xfrm>
            <a:off x="265314" y="1768515"/>
            <a:ext cx="2543898" cy="2503507"/>
          </a:xfrm>
          <a:prstGeom prst="rect">
            <a:avLst/>
          </a:prstGeom>
          <a:effectLst>
            <a:softEdge rad="127000"/>
          </a:effectLst>
        </p:spPr>
      </p:pic>
      <p:pic>
        <p:nvPicPr>
          <p:cNvPr id="5" name="Picture 4" descr="A logo with birds flying&#10;&#10;Description automatically generated">
            <a:extLst>
              <a:ext uri="{FF2B5EF4-FFF2-40B4-BE49-F238E27FC236}">
                <a16:creationId xmlns:a16="http://schemas.microsoft.com/office/drawing/2014/main" id="{77ADC156-1B88-8DCF-C6D5-6C1D0BA5436A}"/>
              </a:ext>
            </a:extLst>
          </p:cNvPr>
          <p:cNvPicPr>
            <a:picLocks noChangeAspect="1"/>
          </p:cNvPicPr>
          <p:nvPr/>
        </p:nvPicPr>
        <p:blipFill>
          <a:blip r:embed="rId4"/>
          <a:srcRect t="10337" r="602" b="11583"/>
          <a:stretch/>
        </p:blipFill>
        <p:spPr>
          <a:xfrm>
            <a:off x="7535485" y="248681"/>
            <a:ext cx="1192218" cy="741930"/>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95576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123107" y="251750"/>
            <a:ext cx="6750718" cy="748064"/>
          </a:xfrm>
          <a:prstGeom prst="roundRect">
            <a:avLst>
              <a:gd name="adj" fmla="val 16667"/>
            </a:avLst>
          </a:prstGeom>
          <a:solidFill>
            <a:srgbClr val="FFC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SzPts val="2400"/>
            </a:pPr>
            <a:r>
              <a:rPr lang="en-GB" sz="2400" b="1">
                <a:solidFill>
                  <a:schemeClr val="tx1"/>
                </a:solidFill>
                <a:latin typeface="Gabriela"/>
              </a:rPr>
              <a:t>3 Year Strategic School Improvement Plan 2024/27</a:t>
            </a:r>
            <a:endParaRPr lang="en-US">
              <a:solidFill>
                <a:schemeClr val="tx1"/>
              </a:solidFill>
            </a:endParaRPr>
          </a:p>
        </p:txBody>
      </p:sp>
      <p:sp>
        <p:nvSpPr>
          <p:cNvPr id="7" name="Google Shape;133;p19">
            <a:extLst>
              <a:ext uri="{FF2B5EF4-FFF2-40B4-BE49-F238E27FC236}">
                <a16:creationId xmlns:a16="http://schemas.microsoft.com/office/drawing/2014/main" id="{DA5C5F5F-1F17-41A2-B66D-48D0FEEA1325}"/>
              </a:ext>
            </a:extLst>
          </p:cNvPr>
          <p:cNvSpPr/>
          <p:nvPr/>
        </p:nvSpPr>
        <p:spPr>
          <a:xfrm>
            <a:off x="223050" y="1157085"/>
            <a:ext cx="6077783" cy="3736296"/>
          </a:xfrm>
          <a:prstGeom prst="roundRect">
            <a:avLst/>
          </a:prstGeom>
          <a:solidFill>
            <a:srgbClr val="FFC000"/>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1800" b="1" u="sng">
                <a:solidFill>
                  <a:schemeClr val="tx1"/>
                </a:solidFill>
                <a:latin typeface="Gabriela"/>
              </a:rPr>
              <a:t>Relationships</a:t>
            </a:r>
          </a:p>
          <a:p>
            <a:pPr algn="ctr"/>
            <a:endParaRPr lang="en" sz="1800" b="1">
              <a:solidFill>
                <a:schemeClr val="tx1"/>
              </a:solidFill>
              <a:latin typeface="Gabriela"/>
            </a:endParaRPr>
          </a:p>
          <a:p>
            <a:pPr marL="285750" indent="-285750" algn="ctr">
              <a:buFont typeface="Calibri"/>
              <a:buChar char="-"/>
            </a:pPr>
            <a:r>
              <a:rPr lang="en">
                <a:solidFill>
                  <a:schemeClr val="tx1"/>
                </a:solidFill>
                <a:latin typeface="Gabriela"/>
              </a:rPr>
              <a:t>Continue to promote a culture of well-being to support the mental, emotional and physical health for all stakeholders.</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Launch and embed our new school values to permeate through all aspects of school life.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Review and implement the relationships policy to foster positive interactions and a supportive school environment.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Strengthen community engagement and collaboration.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Develop our brand and identity to continue to be a first choice primary school.  </a:t>
            </a:r>
            <a:endParaRPr lang="en">
              <a:solidFill>
                <a:schemeClr val="tx1"/>
              </a:solidFill>
            </a:endParaRPr>
          </a:p>
        </p:txBody>
      </p:sp>
      <p:pic>
        <p:nvPicPr>
          <p:cNvPr id="5" name="Picture 4" descr="A heart with hands and stars in a circle&#10;&#10;Description automatically generated">
            <a:extLst>
              <a:ext uri="{FF2B5EF4-FFF2-40B4-BE49-F238E27FC236}">
                <a16:creationId xmlns:a16="http://schemas.microsoft.com/office/drawing/2014/main" id="{43B49336-7EDC-74C0-1F70-25A250007C00}"/>
              </a:ext>
            </a:extLst>
          </p:cNvPr>
          <p:cNvPicPr>
            <a:picLocks noChangeAspect="1"/>
          </p:cNvPicPr>
          <p:nvPr/>
        </p:nvPicPr>
        <p:blipFill>
          <a:blip r:embed="rId3"/>
          <a:stretch>
            <a:fillRect/>
          </a:stretch>
        </p:blipFill>
        <p:spPr>
          <a:xfrm>
            <a:off x="6499606" y="1940025"/>
            <a:ext cx="2301072" cy="2167721"/>
          </a:xfrm>
          <a:prstGeom prst="rect">
            <a:avLst/>
          </a:prstGeom>
          <a:effectLst>
            <a:softEdge rad="127000"/>
          </a:effectLst>
        </p:spPr>
      </p:pic>
      <p:pic>
        <p:nvPicPr>
          <p:cNvPr id="4" name="Picture 3" descr="A logo with birds flying&#10;&#10;Description automatically generated">
            <a:extLst>
              <a:ext uri="{FF2B5EF4-FFF2-40B4-BE49-F238E27FC236}">
                <a16:creationId xmlns:a16="http://schemas.microsoft.com/office/drawing/2014/main" id="{EC3D49D0-5BEC-642E-7336-A501F0A16286}"/>
              </a:ext>
            </a:extLst>
          </p:cNvPr>
          <p:cNvPicPr>
            <a:picLocks noChangeAspect="1"/>
          </p:cNvPicPr>
          <p:nvPr/>
        </p:nvPicPr>
        <p:blipFill>
          <a:blip r:embed="rId4"/>
          <a:srcRect t="10337" r="602" b="11583"/>
          <a:stretch/>
        </p:blipFill>
        <p:spPr>
          <a:xfrm>
            <a:off x="7622295" y="248681"/>
            <a:ext cx="1192218" cy="741930"/>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237148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20"/>
          <p:cNvSpPr/>
          <p:nvPr/>
        </p:nvSpPr>
        <p:spPr>
          <a:xfrm>
            <a:off x="0" y="5043857"/>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a:off x="0" y="0"/>
            <a:ext cx="9144000" cy="10140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48;p20">
            <a:extLst>
              <a:ext uri="{FF2B5EF4-FFF2-40B4-BE49-F238E27FC236}">
                <a16:creationId xmlns:a16="http://schemas.microsoft.com/office/drawing/2014/main" id="{2D20A938-C460-A977-FA24-7D187DB76D4E}"/>
              </a:ext>
            </a:extLst>
          </p:cNvPr>
          <p:cNvSpPr/>
          <p:nvPr/>
        </p:nvSpPr>
        <p:spPr>
          <a:xfrm>
            <a:off x="306691" y="170107"/>
            <a:ext cx="6610539" cy="748064"/>
          </a:xfrm>
          <a:prstGeom prst="roundRect">
            <a:avLst>
              <a:gd name="adj" fmla="val 16667"/>
            </a:avLst>
          </a:prstGeom>
          <a:solidFill>
            <a:srgbClr val="F068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2400"/>
            </a:pPr>
            <a:r>
              <a:rPr lang="en-GB" sz="2400" b="1">
                <a:solidFill>
                  <a:schemeClr val="tx1"/>
                </a:solidFill>
                <a:latin typeface="Gabriela"/>
              </a:rPr>
              <a:t>3 Year Strategic School Improvement Plan 2024/27</a:t>
            </a:r>
            <a:endParaRPr lang="en-GB">
              <a:solidFill>
                <a:schemeClr val="tx1"/>
              </a:solidFill>
            </a:endParaRPr>
          </a:p>
        </p:txBody>
      </p:sp>
      <p:sp>
        <p:nvSpPr>
          <p:cNvPr id="7" name="Google Shape;133;p19">
            <a:extLst>
              <a:ext uri="{FF2B5EF4-FFF2-40B4-BE49-F238E27FC236}">
                <a16:creationId xmlns:a16="http://schemas.microsoft.com/office/drawing/2014/main" id="{DA5C5F5F-1F17-41A2-B66D-48D0FEEA1325}"/>
              </a:ext>
            </a:extLst>
          </p:cNvPr>
          <p:cNvSpPr/>
          <p:nvPr/>
        </p:nvSpPr>
        <p:spPr>
          <a:xfrm>
            <a:off x="2850735" y="993799"/>
            <a:ext cx="6016552" cy="3991429"/>
          </a:xfrm>
          <a:prstGeom prst="roundRect">
            <a:avLst/>
          </a:prstGeom>
          <a:solidFill>
            <a:srgbClr val="F06813"/>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1800" b="1" u="sng">
                <a:solidFill>
                  <a:schemeClr val="tx1"/>
                </a:solidFill>
                <a:latin typeface="Gabriela"/>
              </a:rPr>
              <a:t>Equity (Inclusion and Diversity)</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Promote diversity by ensuring that the school workforce reflects the demographics of the local community.</a:t>
            </a:r>
            <a:endParaRPr lang="en">
              <a:solidFill>
                <a:schemeClr val="tx1"/>
              </a:solidFill>
            </a:endParaRP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Continue to provide targeted support for the most vulnerable pupils and groups within our school community.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Review and enhance provisions within the school to effectively support the increasing number of children with complex needs.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Address attendance and punctuality to ensure that all pupils have equal access to learning opportunities. </a:t>
            </a:r>
          </a:p>
          <a:p>
            <a:pPr marL="285750" indent="-285750" algn="ctr">
              <a:buFont typeface="Calibri"/>
              <a:buChar char="-"/>
            </a:pPr>
            <a:endParaRPr lang="en">
              <a:solidFill>
                <a:schemeClr val="tx1"/>
              </a:solidFill>
              <a:latin typeface="Gabriela"/>
            </a:endParaRPr>
          </a:p>
          <a:p>
            <a:pPr marL="285750" indent="-285750" algn="ctr">
              <a:buFont typeface="Calibri"/>
              <a:buChar char="-"/>
            </a:pPr>
            <a:r>
              <a:rPr lang="en">
                <a:solidFill>
                  <a:schemeClr val="tx1"/>
                </a:solidFill>
                <a:latin typeface="Gabriela"/>
              </a:rPr>
              <a:t>Continue to diversify the curriculum to ensure there is an accurate reflection of the diverse cultures and experiences of our school community. </a:t>
            </a:r>
          </a:p>
        </p:txBody>
      </p:sp>
      <p:pic>
        <p:nvPicPr>
          <p:cNvPr id="5" name="Picture 4" descr="A red and orange background with hand prints&#10;&#10;Description automatically generated">
            <a:extLst>
              <a:ext uri="{FF2B5EF4-FFF2-40B4-BE49-F238E27FC236}">
                <a16:creationId xmlns:a16="http://schemas.microsoft.com/office/drawing/2014/main" id="{8A64F5C7-2D34-4727-D7D9-9D86D1D11F27}"/>
              </a:ext>
            </a:extLst>
          </p:cNvPr>
          <p:cNvPicPr>
            <a:picLocks noChangeAspect="1"/>
          </p:cNvPicPr>
          <p:nvPr/>
        </p:nvPicPr>
        <p:blipFill>
          <a:blip r:embed="rId3"/>
          <a:stretch>
            <a:fillRect/>
          </a:stretch>
        </p:blipFill>
        <p:spPr>
          <a:xfrm>
            <a:off x="142875" y="1597066"/>
            <a:ext cx="2528344" cy="2795768"/>
          </a:xfrm>
          <a:prstGeom prst="rect">
            <a:avLst/>
          </a:prstGeom>
          <a:effectLst>
            <a:softEdge rad="127000"/>
          </a:effectLst>
        </p:spPr>
      </p:pic>
      <p:pic>
        <p:nvPicPr>
          <p:cNvPr id="4" name="Picture 3" descr="A logo with birds flying&#10;&#10;Description automatically generated">
            <a:extLst>
              <a:ext uri="{FF2B5EF4-FFF2-40B4-BE49-F238E27FC236}">
                <a16:creationId xmlns:a16="http://schemas.microsoft.com/office/drawing/2014/main" id="{5A620870-D5F2-8A5A-3D28-D36C388E4813}"/>
              </a:ext>
            </a:extLst>
          </p:cNvPr>
          <p:cNvPicPr>
            <a:picLocks noChangeAspect="1"/>
          </p:cNvPicPr>
          <p:nvPr/>
        </p:nvPicPr>
        <p:blipFill>
          <a:blip r:embed="rId4"/>
          <a:srcRect t="10337" r="602" b="11583"/>
          <a:stretch/>
        </p:blipFill>
        <p:spPr>
          <a:xfrm>
            <a:off x="7672934" y="212510"/>
            <a:ext cx="1090940" cy="662355"/>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981973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5D808DE-CEC6-475F-85AB-F9AEFA74FC86}"/>
              </a:ext>
            </a:extLst>
          </p:cNvPr>
          <p:cNvSpPr/>
          <p:nvPr/>
        </p:nvSpPr>
        <p:spPr>
          <a:xfrm>
            <a:off x="527493" y="135822"/>
            <a:ext cx="8096111" cy="488632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D6DF5BE-E409-487A-9FC2-499CE4BAEE39}"/>
              </a:ext>
            </a:extLst>
          </p:cNvPr>
          <p:cNvSpPr>
            <a:spLocks noGrp="1"/>
          </p:cNvSpPr>
          <p:nvPr>
            <p:ph type="title"/>
          </p:nvPr>
        </p:nvSpPr>
        <p:spPr>
          <a:xfrm>
            <a:off x="690201" y="135822"/>
            <a:ext cx="7770019" cy="327908"/>
          </a:xfrm>
        </p:spPr>
        <p:txBody>
          <a:bodyPr rtlCol="0">
            <a:normAutofit fontScale="90000"/>
          </a:bodyPr>
          <a:lstStyle/>
          <a:p>
            <a:pPr>
              <a:defRPr/>
            </a:pPr>
            <a:br>
              <a:rPr lang="en-GB" sz="3000" b="1">
                <a:solidFill>
                  <a:schemeClr val="tx1"/>
                </a:solidFill>
                <a:latin typeface="Gabriela" panose="020B0604020202020204" charset="0"/>
              </a:rPr>
            </a:br>
            <a:r>
              <a:rPr lang="en-GB" sz="3000" b="1">
                <a:solidFill>
                  <a:schemeClr val="tx1"/>
                </a:solidFill>
                <a:latin typeface="Gabriela" panose="020B0604020202020204" charset="0"/>
              </a:rPr>
              <a:t>  High Expectations at </a:t>
            </a:r>
            <a:r>
              <a:rPr lang="en-GB" sz="3000" b="1" err="1">
                <a:solidFill>
                  <a:schemeClr val="tx1"/>
                </a:solidFill>
                <a:latin typeface="Gabriela" panose="020B0604020202020204" charset="0"/>
              </a:rPr>
              <a:t>Wyborne</a:t>
            </a:r>
            <a:br>
              <a:rPr lang="en-GB" sz="3000">
                <a:solidFill>
                  <a:srgbClr val="FF0000"/>
                </a:solidFill>
                <a:latin typeface="Comic Sans MS" pitchFamily="66" charset="0"/>
              </a:rPr>
            </a:br>
            <a:endParaRPr lang="en-GB" sz="2025" i="1">
              <a:solidFill>
                <a:srgbClr val="FFFF00"/>
              </a:solidFill>
              <a:latin typeface="Comic Sans MS" pitchFamily="66" charset="0"/>
            </a:endParaRPr>
          </a:p>
        </p:txBody>
      </p:sp>
      <p:sp>
        <p:nvSpPr>
          <p:cNvPr id="4" name="Rectangle 3">
            <a:extLst>
              <a:ext uri="{FF2B5EF4-FFF2-40B4-BE49-F238E27FC236}">
                <a16:creationId xmlns:a16="http://schemas.microsoft.com/office/drawing/2014/main" id="{30F48C7F-50DD-4136-9DA9-5DE1442AE325}"/>
              </a:ext>
            </a:extLst>
          </p:cNvPr>
          <p:cNvSpPr/>
          <p:nvPr/>
        </p:nvSpPr>
        <p:spPr>
          <a:xfrm>
            <a:off x="793352" y="1043338"/>
            <a:ext cx="7434350" cy="3061992"/>
          </a:xfrm>
          <a:prstGeom prst="rect">
            <a:avLst/>
          </a:prstGeom>
        </p:spPr>
        <p:txBody>
          <a:bodyPr wrap="square" lIns="91440" tIns="45720" rIns="91440" bIns="45720" anchor="t">
            <a:spAutoFit/>
          </a:bodyPr>
          <a:lstStyle/>
          <a:p>
            <a:pPr>
              <a:defRPr/>
            </a:pPr>
            <a:endParaRPr lang="en-GB" sz="2000">
              <a:solidFill>
                <a:schemeClr val="tx1"/>
              </a:solidFill>
              <a:latin typeface="Gabriela" panose="020B0604020202020204" charset="0"/>
            </a:endParaRPr>
          </a:p>
          <a:p>
            <a:pPr>
              <a:defRPr/>
            </a:pPr>
            <a:endParaRPr lang="en-GB">
              <a:solidFill>
                <a:schemeClr val="tx1"/>
              </a:solidFill>
              <a:latin typeface="Gabriela" panose="020B0604020202020204" charset="0"/>
            </a:endParaRPr>
          </a:p>
          <a:p>
            <a:pPr>
              <a:defRPr/>
            </a:pPr>
            <a:r>
              <a:rPr lang="en-GB" b="1">
                <a:solidFill>
                  <a:schemeClr val="tx1"/>
                </a:solidFill>
                <a:latin typeface="Gabriela"/>
              </a:rPr>
              <a:t>We expect:</a:t>
            </a:r>
          </a:p>
          <a:p>
            <a:pPr marL="342900" indent="-342900">
              <a:lnSpc>
                <a:spcPct val="150000"/>
              </a:lnSpc>
              <a:buFont typeface="Arial" panose="020B0604020202020204" pitchFamily="34" charset="0"/>
              <a:buChar char="•"/>
              <a:defRPr/>
            </a:pPr>
            <a:r>
              <a:rPr lang="en-GB" b="1">
                <a:solidFill>
                  <a:schemeClr val="tx1"/>
                </a:solidFill>
                <a:latin typeface="Gabriela"/>
              </a:rPr>
              <a:t>All pupils to behave well – we accept mistakes </a:t>
            </a:r>
          </a:p>
          <a:p>
            <a:pPr marL="342900" indent="-342900">
              <a:lnSpc>
                <a:spcPct val="150000"/>
              </a:lnSpc>
              <a:buFont typeface="Arial" panose="020B0604020202020204" pitchFamily="34" charset="0"/>
              <a:buChar char="•"/>
              <a:defRPr/>
            </a:pPr>
            <a:r>
              <a:rPr lang="en-GB" b="1">
                <a:solidFill>
                  <a:schemeClr val="tx1"/>
                </a:solidFill>
                <a:latin typeface="Gabriela"/>
              </a:rPr>
              <a:t>Zero tolerance to all forms of bullying  </a:t>
            </a:r>
          </a:p>
          <a:p>
            <a:pPr marL="342900" indent="-342900">
              <a:lnSpc>
                <a:spcPct val="150000"/>
              </a:lnSpc>
              <a:buFont typeface="Arial" panose="020B0604020202020204" pitchFamily="34" charset="0"/>
              <a:buChar char="•"/>
              <a:defRPr/>
            </a:pPr>
            <a:r>
              <a:rPr lang="en-GB" b="1">
                <a:solidFill>
                  <a:schemeClr val="tx1"/>
                </a:solidFill>
                <a:latin typeface="Gabriela"/>
              </a:rPr>
              <a:t>All pupils to do their best at all times</a:t>
            </a:r>
          </a:p>
          <a:p>
            <a:pPr marL="342900" indent="-342900">
              <a:lnSpc>
                <a:spcPct val="150000"/>
              </a:lnSpc>
              <a:buFont typeface="Arial" panose="020B0604020202020204" pitchFamily="34" charset="0"/>
              <a:buChar char="•"/>
              <a:defRPr/>
            </a:pPr>
            <a:r>
              <a:rPr lang="en-GB" b="1">
                <a:solidFill>
                  <a:schemeClr val="tx1"/>
                </a:solidFill>
                <a:latin typeface="Gabriela"/>
              </a:rPr>
              <a:t>All pupils to wear school uniform</a:t>
            </a:r>
          </a:p>
          <a:p>
            <a:pPr marL="342900" indent="-342900">
              <a:lnSpc>
                <a:spcPct val="150000"/>
              </a:lnSpc>
              <a:buFont typeface="Arial" panose="020B0604020202020204" pitchFamily="34" charset="0"/>
              <a:buChar char="•"/>
              <a:defRPr/>
            </a:pPr>
            <a:r>
              <a:rPr lang="en-GB" b="1">
                <a:solidFill>
                  <a:schemeClr val="tx1"/>
                </a:solidFill>
                <a:latin typeface="Gabriela"/>
              </a:rPr>
              <a:t>All pupils to attend school every day, on time</a:t>
            </a:r>
          </a:p>
          <a:p>
            <a:pPr marL="342900" indent="-342900">
              <a:lnSpc>
                <a:spcPct val="150000"/>
              </a:lnSpc>
              <a:buFont typeface="Arial" panose="020B0604020202020204" pitchFamily="34" charset="0"/>
              <a:buChar char="•"/>
              <a:defRPr/>
            </a:pPr>
            <a:r>
              <a:rPr lang="en-GB" b="1">
                <a:solidFill>
                  <a:schemeClr val="tx1"/>
                </a:solidFill>
                <a:latin typeface="Gabriela"/>
              </a:rPr>
              <a:t>All pupils to read regularly at home</a:t>
            </a:r>
          </a:p>
          <a:p>
            <a:pPr marL="342900" indent="-342900">
              <a:lnSpc>
                <a:spcPct val="150000"/>
              </a:lnSpc>
              <a:buFont typeface="Arial" panose="020B0604020202020204" pitchFamily="34" charset="0"/>
              <a:buChar char="•"/>
              <a:defRPr/>
            </a:pPr>
            <a:r>
              <a:rPr lang="en-GB" b="1">
                <a:solidFill>
                  <a:schemeClr val="tx1"/>
                </a:solidFill>
                <a:latin typeface="Gabriela"/>
              </a:rPr>
              <a:t>All pupils to be inclusive and respectful of each other</a:t>
            </a:r>
          </a:p>
        </p:txBody>
      </p:sp>
      <p:pic>
        <p:nvPicPr>
          <p:cNvPr id="7" name="Picture 6">
            <a:extLst>
              <a:ext uri="{FF2B5EF4-FFF2-40B4-BE49-F238E27FC236}">
                <a16:creationId xmlns:a16="http://schemas.microsoft.com/office/drawing/2014/main" id="{B3640E24-D8AA-48B5-AF19-6D09AC7745CB}"/>
              </a:ext>
            </a:extLst>
          </p:cNvPr>
          <p:cNvPicPr>
            <a:picLocks noChangeAspect="1"/>
          </p:cNvPicPr>
          <p:nvPr/>
        </p:nvPicPr>
        <p:blipFill>
          <a:blip r:embed="rId3"/>
          <a:stretch>
            <a:fillRect/>
          </a:stretch>
        </p:blipFill>
        <p:spPr>
          <a:xfrm>
            <a:off x="5889275" y="1182853"/>
            <a:ext cx="2466836" cy="327464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10EFEF-C11A-4DE8-92DA-F1D06770B32F}"/>
              </a:ext>
            </a:extLst>
          </p:cNvPr>
          <p:cNvSpPr/>
          <p:nvPr/>
        </p:nvSpPr>
        <p:spPr>
          <a:xfrm>
            <a:off x="168584" y="279250"/>
            <a:ext cx="8816952" cy="4585349"/>
          </a:xfrm>
          <a:prstGeom prst="roundRect">
            <a:avLst/>
          </a:prstGeom>
          <a:solidFill>
            <a:srgbClr val="BF00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86" name="Title 1">
            <a:extLst>
              <a:ext uri="{FF2B5EF4-FFF2-40B4-BE49-F238E27FC236}">
                <a16:creationId xmlns:a16="http://schemas.microsoft.com/office/drawing/2014/main" id="{2AC9F498-8164-4B66-BE51-1CEC8715FD82}"/>
              </a:ext>
            </a:extLst>
          </p:cNvPr>
          <p:cNvSpPr>
            <a:spLocks noGrp="1"/>
          </p:cNvSpPr>
          <p:nvPr>
            <p:ph type="title"/>
          </p:nvPr>
        </p:nvSpPr>
        <p:spPr>
          <a:xfrm>
            <a:off x="914917" y="159423"/>
            <a:ext cx="4344329" cy="754586"/>
          </a:xfrm>
        </p:spPr>
        <p:txBody>
          <a:bodyPr/>
          <a:lstStyle/>
          <a:p>
            <a:pPr eaLnBrk="1" hangingPunct="1"/>
            <a:br>
              <a:rPr lang="en-GB" altLang="en-US" b="1">
                <a:solidFill>
                  <a:schemeClr val="tx1"/>
                </a:solidFill>
                <a:latin typeface="Gabriela" panose="020B0604020202020204" charset="0"/>
              </a:rPr>
            </a:br>
            <a:r>
              <a:rPr lang="en-GB" altLang="en-US" sz="2400" b="1">
                <a:solidFill>
                  <a:schemeClr val="tx1"/>
                </a:solidFill>
                <a:latin typeface="Gabriela" panose="020B0604020202020204" charset="0"/>
              </a:rPr>
              <a:t>Behaviour Management</a:t>
            </a:r>
            <a:endParaRPr lang="en-GB" altLang="en-US" b="1">
              <a:solidFill>
                <a:schemeClr val="tx1"/>
              </a:solidFill>
              <a:latin typeface="Gabriela" panose="020B0604020202020204" charset="0"/>
            </a:endParaRPr>
          </a:p>
        </p:txBody>
      </p:sp>
      <p:sp>
        <p:nvSpPr>
          <p:cNvPr id="16387" name="Rectangle 1">
            <a:extLst>
              <a:ext uri="{FF2B5EF4-FFF2-40B4-BE49-F238E27FC236}">
                <a16:creationId xmlns:a16="http://schemas.microsoft.com/office/drawing/2014/main" id="{88DCC325-2BDC-4A45-B30A-366340B92B73}"/>
              </a:ext>
            </a:extLst>
          </p:cNvPr>
          <p:cNvSpPr>
            <a:spLocks noChangeArrowheads="1"/>
          </p:cNvSpPr>
          <p:nvPr/>
        </p:nvSpPr>
        <p:spPr bwMode="auto">
          <a:xfrm>
            <a:off x="834264" y="914009"/>
            <a:ext cx="4511928" cy="345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pPr>
            <a:endParaRPr lang="en-GB" altLang="en-US" sz="2100">
              <a:latin typeface="Gabriela" panose="020B0604020202020204" charset="0"/>
            </a:endParaRPr>
          </a:p>
          <a:p>
            <a:pPr eaLnBrk="1" hangingPunct="1">
              <a:lnSpc>
                <a:spcPct val="150000"/>
              </a:lnSpc>
              <a:spcBef>
                <a:spcPct val="0"/>
              </a:spcBef>
            </a:pPr>
            <a:r>
              <a:rPr lang="en-GB" altLang="en-US" sz="1400" b="1">
                <a:latin typeface="Gabriela"/>
              </a:rPr>
              <a:t>Positive behaviour management strategies</a:t>
            </a:r>
          </a:p>
          <a:p>
            <a:pPr eaLnBrk="1" hangingPunct="1">
              <a:lnSpc>
                <a:spcPct val="150000"/>
              </a:lnSpc>
              <a:spcBef>
                <a:spcPct val="0"/>
              </a:spcBef>
            </a:pPr>
            <a:r>
              <a:rPr lang="en-GB" altLang="en-US" sz="1400" b="1">
                <a:latin typeface="Gabriela"/>
              </a:rPr>
              <a:t>Rewards </a:t>
            </a:r>
          </a:p>
          <a:p>
            <a:pPr eaLnBrk="1" hangingPunct="1">
              <a:lnSpc>
                <a:spcPct val="150000"/>
              </a:lnSpc>
              <a:spcBef>
                <a:spcPct val="0"/>
              </a:spcBef>
            </a:pPr>
            <a:r>
              <a:rPr lang="en-GB" altLang="en-US" sz="1400" b="1">
                <a:latin typeface="Gabriela"/>
              </a:rPr>
              <a:t>Sanctions</a:t>
            </a:r>
          </a:p>
          <a:p>
            <a:pPr eaLnBrk="1" hangingPunct="1">
              <a:lnSpc>
                <a:spcPct val="150000"/>
              </a:lnSpc>
              <a:spcBef>
                <a:spcPct val="0"/>
              </a:spcBef>
            </a:pPr>
            <a:r>
              <a:rPr lang="en-GB" altLang="en-US" sz="1400" b="1">
                <a:latin typeface="Gabriela"/>
              </a:rPr>
              <a:t>Partnership with Parents/Carers</a:t>
            </a:r>
          </a:p>
          <a:p>
            <a:pPr eaLnBrk="1" hangingPunct="1">
              <a:lnSpc>
                <a:spcPct val="150000"/>
              </a:lnSpc>
              <a:spcBef>
                <a:spcPct val="0"/>
              </a:spcBef>
            </a:pPr>
            <a:r>
              <a:rPr lang="en-GB" altLang="en-US" sz="1400" b="1">
                <a:latin typeface="Gabriela"/>
              </a:rPr>
              <a:t>Restorative justice – </a:t>
            </a:r>
            <a:r>
              <a:rPr lang="en-GB" altLang="en-US" sz="1000" b="1">
                <a:latin typeface="Gabriela"/>
              </a:rPr>
              <a:t>(Respect, Responsibility, Repair and Reintegration)</a:t>
            </a:r>
            <a:r>
              <a:rPr lang="en-GB" altLang="en-US" sz="1400" b="1">
                <a:latin typeface="Gabriela"/>
              </a:rPr>
              <a:t> </a:t>
            </a:r>
          </a:p>
          <a:p>
            <a:pPr eaLnBrk="1" hangingPunct="1">
              <a:lnSpc>
                <a:spcPct val="150000"/>
              </a:lnSpc>
              <a:spcBef>
                <a:spcPct val="0"/>
              </a:spcBef>
            </a:pPr>
            <a:r>
              <a:rPr lang="en-GB" altLang="en-US" sz="1400" b="1">
                <a:latin typeface="Gabriela"/>
              </a:rPr>
              <a:t>Trauma informed approaches</a:t>
            </a:r>
          </a:p>
          <a:p>
            <a:pPr eaLnBrk="1" hangingPunct="1">
              <a:lnSpc>
                <a:spcPct val="150000"/>
              </a:lnSpc>
              <a:spcBef>
                <a:spcPct val="0"/>
              </a:spcBef>
            </a:pPr>
            <a:r>
              <a:rPr lang="en-GB" altLang="en-US" sz="1400" b="1">
                <a:latin typeface="Gabriela"/>
              </a:rPr>
              <a:t>Learning Mentors/Behaviour Support Officers</a:t>
            </a:r>
          </a:p>
        </p:txBody>
      </p:sp>
      <p:pic>
        <p:nvPicPr>
          <p:cNvPr id="3" name="Picture 2">
            <a:extLst>
              <a:ext uri="{FF2B5EF4-FFF2-40B4-BE49-F238E27FC236}">
                <a16:creationId xmlns:a16="http://schemas.microsoft.com/office/drawing/2014/main" id="{A1972028-3E83-488D-9FAB-4D0F40DDE268}"/>
              </a:ext>
            </a:extLst>
          </p:cNvPr>
          <p:cNvPicPr>
            <a:picLocks noChangeAspect="1"/>
          </p:cNvPicPr>
          <p:nvPr/>
        </p:nvPicPr>
        <p:blipFill>
          <a:blip r:embed="rId3"/>
          <a:stretch>
            <a:fillRect/>
          </a:stretch>
        </p:blipFill>
        <p:spPr>
          <a:xfrm>
            <a:off x="5608583" y="670799"/>
            <a:ext cx="2707785" cy="3622522"/>
          </a:xfrm>
          <a:prstGeom prst="rect">
            <a:avLst/>
          </a:prstGeom>
          <a:effectLst>
            <a:softEdge rad="63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7A0A23D-809C-4A8A-84FA-2539D8EEB1BE}"/>
              </a:ext>
            </a:extLst>
          </p:cNvPr>
          <p:cNvSpPr/>
          <p:nvPr/>
        </p:nvSpPr>
        <p:spPr>
          <a:xfrm>
            <a:off x="227532" y="319814"/>
            <a:ext cx="8780721" cy="4712164"/>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434" name="Title 1">
            <a:extLst>
              <a:ext uri="{FF2B5EF4-FFF2-40B4-BE49-F238E27FC236}">
                <a16:creationId xmlns:a16="http://schemas.microsoft.com/office/drawing/2014/main" id="{93336B74-80F7-4DD5-B20A-F765093B7142}"/>
              </a:ext>
            </a:extLst>
          </p:cNvPr>
          <p:cNvSpPr>
            <a:spLocks noGrp="1"/>
          </p:cNvSpPr>
          <p:nvPr>
            <p:ph type="title"/>
          </p:nvPr>
        </p:nvSpPr>
        <p:spPr>
          <a:xfrm>
            <a:off x="627671" y="0"/>
            <a:ext cx="3817144" cy="857250"/>
          </a:xfrm>
        </p:spPr>
        <p:txBody>
          <a:bodyPr/>
          <a:lstStyle/>
          <a:p>
            <a:pPr eaLnBrk="1" hangingPunct="1"/>
            <a:br>
              <a:rPr lang="en-GB" altLang="en-US" sz="3000" b="1">
                <a:solidFill>
                  <a:schemeClr val="tx1"/>
                </a:solidFill>
                <a:latin typeface="Gabriela" panose="020B0604020202020204" charset="0"/>
              </a:rPr>
            </a:br>
            <a:r>
              <a:rPr lang="en-GB" altLang="en-US" sz="3000" b="1">
                <a:solidFill>
                  <a:schemeClr val="tx1"/>
                </a:solidFill>
                <a:latin typeface="Gabriela" panose="020B0604020202020204" charset="0"/>
              </a:rPr>
              <a:t>  Parents/Carers</a:t>
            </a:r>
          </a:p>
        </p:txBody>
      </p:sp>
      <p:sp>
        <p:nvSpPr>
          <p:cNvPr id="18435" name="Rectangle 1">
            <a:extLst>
              <a:ext uri="{FF2B5EF4-FFF2-40B4-BE49-F238E27FC236}">
                <a16:creationId xmlns:a16="http://schemas.microsoft.com/office/drawing/2014/main" id="{4D084244-AB2E-45A0-AA7C-CAC947C8CD71}"/>
              </a:ext>
            </a:extLst>
          </p:cNvPr>
          <p:cNvSpPr>
            <a:spLocks noChangeArrowheads="1"/>
          </p:cNvSpPr>
          <p:nvPr/>
        </p:nvSpPr>
        <p:spPr bwMode="auto">
          <a:xfrm>
            <a:off x="451792" y="621844"/>
            <a:ext cx="7802435" cy="390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pPr>
            <a:endParaRPr lang="en-GB" altLang="en-US" sz="2100">
              <a:latin typeface="Gabriela" panose="020B0604020202020204" charset="0"/>
            </a:endParaRPr>
          </a:p>
          <a:p>
            <a:pPr eaLnBrk="1" hangingPunct="1">
              <a:lnSpc>
                <a:spcPct val="150000"/>
              </a:lnSpc>
              <a:spcBef>
                <a:spcPct val="0"/>
              </a:spcBef>
            </a:pPr>
            <a:r>
              <a:rPr lang="en-GB" altLang="en-US" sz="1800">
                <a:latin typeface="Gabriela" panose="020B0604020202020204" charset="0"/>
              </a:rPr>
              <a:t>Parent/Carer coffee mornings</a:t>
            </a:r>
          </a:p>
          <a:p>
            <a:pPr eaLnBrk="1" hangingPunct="1">
              <a:lnSpc>
                <a:spcPct val="150000"/>
              </a:lnSpc>
              <a:spcBef>
                <a:spcPct val="0"/>
              </a:spcBef>
            </a:pPr>
            <a:r>
              <a:rPr lang="en-GB" altLang="en-US" sz="1800">
                <a:latin typeface="Gabriela" panose="020B0604020202020204" charset="0"/>
              </a:rPr>
              <a:t>Parent/Carer Consultation Days</a:t>
            </a:r>
          </a:p>
          <a:p>
            <a:pPr eaLnBrk="1" hangingPunct="1">
              <a:lnSpc>
                <a:spcPct val="150000"/>
              </a:lnSpc>
              <a:spcBef>
                <a:spcPct val="0"/>
              </a:spcBef>
            </a:pPr>
            <a:r>
              <a:rPr lang="en-GB" altLang="en-US" sz="1800">
                <a:latin typeface="Gabriela" panose="020B0604020202020204" charset="0"/>
              </a:rPr>
              <a:t>Parent/Carer Workshops (phonics/ reading)</a:t>
            </a:r>
          </a:p>
          <a:p>
            <a:pPr eaLnBrk="1" hangingPunct="1">
              <a:lnSpc>
                <a:spcPct val="150000"/>
              </a:lnSpc>
              <a:spcBef>
                <a:spcPct val="0"/>
              </a:spcBef>
            </a:pPr>
            <a:r>
              <a:rPr lang="en-GB" altLang="en-US" sz="1800">
                <a:latin typeface="Gabriela" panose="020B0604020202020204" charset="0"/>
              </a:rPr>
              <a:t>Assemblies and performances</a:t>
            </a:r>
          </a:p>
          <a:p>
            <a:pPr eaLnBrk="1" hangingPunct="1">
              <a:lnSpc>
                <a:spcPct val="150000"/>
              </a:lnSpc>
              <a:spcBef>
                <a:spcPct val="0"/>
              </a:spcBef>
            </a:pPr>
            <a:r>
              <a:rPr lang="en-GB" altLang="en-US" sz="1800">
                <a:latin typeface="Gabriela" panose="020B0604020202020204" charset="0"/>
              </a:rPr>
              <a:t>School trips</a:t>
            </a:r>
          </a:p>
          <a:p>
            <a:pPr eaLnBrk="1" hangingPunct="1">
              <a:lnSpc>
                <a:spcPct val="150000"/>
              </a:lnSpc>
              <a:spcBef>
                <a:spcPct val="0"/>
              </a:spcBef>
            </a:pPr>
            <a:r>
              <a:rPr lang="en-GB" altLang="en-US" sz="1800">
                <a:latin typeface="Gabriela" panose="020B0604020202020204" charset="0"/>
              </a:rPr>
              <a:t>Parents and friends – social fund raisers </a:t>
            </a:r>
          </a:p>
          <a:p>
            <a:pPr eaLnBrk="1" hangingPunct="1">
              <a:lnSpc>
                <a:spcPct val="150000"/>
              </a:lnSpc>
              <a:spcBef>
                <a:spcPct val="0"/>
              </a:spcBef>
            </a:pPr>
            <a:r>
              <a:rPr lang="en-GB" altLang="en-US" sz="1800">
                <a:latin typeface="Gabriela" panose="020B0604020202020204" charset="0"/>
              </a:rPr>
              <a:t>Breakfast/After school Club </a:t>
            </a:r>
            <a:r>
              <a:rPr lang="en-GB" altLang="en-US" sz="1050">
                <a:latin typeface="Gabriela" panose="020B0604020202020204" charset="0"/>
              </a:rPr>
              <a:t>(7.30am – 6.30pm)</a:t>
            </a:r>
          </a:p>
          <a:p>
            <a:pPr eaLnBrk="1" hangingPunct="1">
              <a:lnSpc>
                <a:spcPct val="150000"/>
              </a:lnSpc>
              <a:spcBef>
                <a:spcPct val="0"/>
              </a:spcBef>
            </a:pPr>
            <a:r>
              <a:rPr lang="en-GB" altLang="en-US" sz="1800">
                <a:latin typeface="Gabriela" panose="020B0604020202020204" charset="0"/>
              </a:rPr>
              <a:t>Home visits to all new entrants</a:t>
            </a:r>
          </a:p>
        </p:txBody>
      </p:sp>
      <p:pic>
        <p:nvPicPr>
          <p:cNvPr id="4" name="Picture 3">
            <a:extLst>
              <a:ext uri="{FF2B5EF4-FFF2-40B4-BE49-F238E27FC236}">
                <a16:creationId xmlns:a16="http://schemas.microsoft.com/office/drawing/2014/main" id="{4636CE54-3AD6-4B11-A782-3C46909C1DFA}"/>
              </a:ext>
            </a:extLst>
          </p:cNvPr>
          <p:cNvPicPr>
            <a:picLocks noChangeAspect="1"/>
          </p:cNvPicPr>
          <p:nvPr/>
        </p:nvPicPr>
        <p:blipFill>
          <a:blip r:embed="rId3"/>
          <a:stretch>
            <a:fillRect/>
          </a:stretch>
        </p:blipFill>
        <p:spPr>
          <a:xfrm>
            <a:off x="6046154" y="1378348"/>
            <a:ext cx="2788481" cy="2761481"/>
          </a:xfrm>
          <a:prstGeom prst="rect">
            <a:avLst/>
          </a:prstGeom>
          <a:effectLst>
            <a:softEdge rad="63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457200" y="4949595"/>
            <a:ext cx="8229600" cy="19386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85343" tIns="85343" rIns="85343" bIns="85343" anchor="ctr" anchorCtr="0">
            <a:noAutofit/>
          </a:bodyPr>
          <a:lstStyle/>
          <a:p>
            <a:endParaRPr sz="1260"/>
          </a:p>
        </p:txBody>
      </p:sp>
      <p:sp>
        <p:nvSpPr>
          <p:cNvPr id="55" name="Google Shape;55;p13"/>
          <p:cNvSpPr/>
          <p:nvPr/>
        </p:nvSpPr>
        <p:spPr>
          <a:xfrm>
            <a:off x="677949" y="302812"/>
            <a:ext cx="6141765" cy="567289"/>
          </a:xfrm>
          <a:prstGeom prst="roundRect">
            <a:avLst>
              <a:gd name="adj" fmla="val 16667"/>
            </a:avLst>
          </a:prstGeom>
          <a:solidFill>
            <a:srgbClr val="BF009F"/>
          </a:solidFill>
          <a:ln w="9525" cap="flat" cmpd="sng">
            <a:solidFill>
              <a:srgbClr val="595959"/>
            </a:solidFill>
            <a:prstDash val="solid"/>
            <a:round/>
            <a:headEnd type="none" w="sm" len="sm"/>
            <a:tailEnd type="none" w="sm" len="sm"/>
          </a:ln>
        </p:spPr>
        <p:txBody>
          <a:bodyPr spcFirstLastPara="1" wrap="square" lIns="85343" tIns="85343" rIns="85343" bIns="85343" anchor="ctr" anchorCtr="0">
            <a:noAutofit/>
          </a:bodyPr>
          <a:lstStyle/>
          <a:p>
            <a:pPr algn="ctr">
              <a:lnSpc>
                <a:spcPct val="150000"/>
              </a:lnSpc>
            </a:pPr>
            <a:r>
              <a:rPr lang="en" sz="2520" b="1">
                <a:solidFill>
                  <a:schemeClr val="tx1"/>
                </a:solidFill>
                <a:latin typeface="Gabriela"/>
                <a:ea typeface="Gabriela"/>
                <a:cs typeface="Gabriela"/>
              </a:rPr>
              <a:t>PFA - Dates for the diary</a:t>
            </a:r>
          </a:p>
        </p:txBody>
      </p:sp>
      <p:sp>
        <p:nvSpPr>
          <p:cNvPr id="57" name="Google Shape;57;p13"/>
          <p:cNvSpPr/>
          <p:nvPr/>
        </p:nvSpPr>
        <p:spPr>
          <a:xfrm>
            <a:off x="457200" y="0"/>
            <a:ext cx="8229600" cy="193860"/>
          </a:xfrm>
          <a:prstGeom prst="rect">
            <a:avLst/>
          </a:prstGeom>
          <a:solidFill>
            <a:srgbClr val="1F5B69"/>
          </a:solidFill>
          <a:ln w="9525" cap="flat" cmpd="sng">
            <a:solidFill>
              <a:srgbClr val="1F5B69"/>
            </a:solidFill>
            <a:prstDash val="solid"/>
            <a:round/>
            <a:headEnd type="none" w="sm" len="sm"/>
            <a:tailEnd type="none" w="sm" len="sm"/>
          </a:ln>
        </p:spPr>
        <p:txBody>
          <a:bodyPr spcFirstLastPara="1" wrap="square" lIns="85343" tIns="85343" rIns="85343" bIns="85343" anchor="ctr" anchorCtr="0">
            <a:noAutofit/>
          </a:bodyPr>
          <a:lstStyle/>
          <a:p>
            <a:endParaRPr sz="1260"/>
          </a:p>
        </p:txBody>
      </p:sp>
      <p:sp>
        <p:nvSpPr>
          <p:cNvPr id="12" name="Google Shape;117;p18">
            <a:extLst>
              <a:ext uri="{FF2B5EF4-FFF2-40B4-BE49-F238E27FC236}">
                <a16:creationId xmlns:a16="http://schemas.microsoft.com/office/drawing/2014/main" id="{05DB4AD5-923D-B44E-CFF5-7C1626A686BF}"/>
              </a:ext>
            </a:extLst>
          </p:cNvPr>
          <p:cNvSpPr/>
          <p:nvPr/>
        </p:nvSpPr>
        <p:spPr>
          <a:xfrm>
            <a:off x="677945" y="1004730"/>
            <a:ext cx="4710435" cy="3834464"/>
          </a:xfrm>
          <a:prstGeom prst="roundRect">
            <a:avLst>
              <a:gd name="adj" fmla="val 16667"/>
            </a:avLst>
          </a:prstGeom>
          <a:solidFill>
            <a:srgbClr val="F06813"/>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p>
            <a:pPr marL="154305" indent="-154305">
              <a:spcAft>
                <a:spcPts val="270"/>
              </a:spcAft>
              <a:buFont typeface="Calibri"/>
              <a:buChar char="-"/>
            </a:pPr>
            <a:r>
              <a:rPr lang="en" sz="1080" b="1">
                <a:latin typeface="Gabriela"/>
                <a:ea typeface="Gabriela"/>
                <a:cs typeface="Gabriela"/>
              </a:rPr>
              <a:t>   Coffee morning </a:t>
            </a:r>
            <a:r>
              <a:rPr lang="en" sz="1080">
                <a:latin typeface="Gabriela"/>
                <a:ea typeface="Gabriela"/>
                <a:cs typeface="Gabriela"/>
              </a:rPr>
              <a:t> 23rd September 2024</a:t>
            </a:r>
            <a:endParaRPr lang="en" sz="1260" b="1" u="sng">
              <a:latin typeface="Gabriela"/>
              <a:ea typeface="Gabriela"/>
            </a:endParaRPr>
          </a:p>
          <a:p>
            <a:pPr marL="257175" indent="-257175">
              <a:spcAft>
                <a:spcPts val="270"/>
              </a:spcAft>
              <a:buFont typeface="Calibri"/>
              <a:buChar char="-"/>
            </a:pPr>
            <a:r>
              <a:rPr lang="en" sz="1080" b="1">
                <a:latin typeface="Gabriela"/>
                <a:ea typeface="Gabriela"/>
                <a:cs typeface="Gabriela"/>
              </a:rPr>
              <a:t>Uniform sale</a:t>
            </a:r>
            <a:r>
              <a:rPr lang="en" sz="1080">
                <a:latin typeface="Gabriela"/>
                <a:ea typeface="Gabriela"/>
                <a:cs typeface="Gabriela"/>
              </a:rPr>
              <a:t> 24th and 25th September 2024</a:t>
            </a:r>
            <a:endParaRPr lang="en" sz="1080">
              <a:ea typeface="Gabriela"/>
            </a:endParaRPr>
          </a:p>
          <a:p>
            <a:pPr marL="257175" indent="-257175">
              <a:spcAft>
                <a:spcPts val="270"/>
              </a:spcAft>
              <a:buFont typeface="Calibri"/>
              <a:buChar char="-"/>
            </a:pPr>
            <a:r>
              <a:rPr lang="en" sz="1080" b="1">
                <a:latin typeface="Gabriela"/>
                <a:ea typeface="Gabriela"/>
                <a:cs typeface="Gabriela"/>
              </a:rPr>
              <a:t>Bag2school </a:t>
            </a:r>
            <a:r>
              <a:rPr lang="en" sz="1080">
                <a:latin typeface="Gabriela"/>
                <a:ea typeface="Gabriela"/>
                <a:cs typeface="Gabriela"/>
              </a:rPr>
              <a:t>30th September 2024</a:t>
            </a:r>
          </a:p>
          <a:p>
            <a:pPr marL="257175" indent="-257175">
              <a:spcAft>
                <a:spcPts val="270"/>
              </a:spcAft>
              <a:buFont typeface="Calibri"/>
              <a:buChar char="-"/>
            </a:pPr>
            <a:r>
              <a:rPr lang="en" sz="1080" b="1" err="1">
                <a:latin typeface="Gabriela"/>
                <a:ea typeface="Gabriela"/>
                <a:cs typeface="Gabriela"/>
              </a:rPr>
              <a:t>Pyjama</a:t>
            </a:r>
            <a:r>
              <a:rPr lang="en" sz="1080" b="1">
                <a:latin typeface="Gabriela"/>
                <a:ea typeface="Gabriela"/>
                <a:cs typeface="Gabriela"/>
              </a:rPr>
              <a:t> Day </a:t>
            </a:r>
            <a:r>
              <a:rPr lang="en" sz="1080">
                <a:latin typeface="Gabriela"/>
                <a:ea typeface="Gabriela"/>
                <a:cs typeface="Gabriela"/>
              </a:rPr>
              <a:t>4th October 2024</a:t>
            </a:r>
          </a:p>
          <a:p>
            <a:pPr marL="257175" indent="-257175">
              <a:spcAft>
                <a:spcPts val="270"/>
              </a:spcAft>
              <a:buFont typeface="Calibri"/>
              <a:buChar char="-"/>
            </a:pPr>
            <a:r>
              <a:rPr lang="en" sz="1080" b="1">
                <a:latin typeface="Gabriela"/>
                <a:ea typeface="Gabriela"/>
                <a:cs typeface="Gabriela"/>
              </a:rPr>
              <a:t>AGM </a:t>
            </a:r>
            <a:r>
              <a:rPr lang="en" sz="1080">
                <a:latin typeface="Gabriela"/>
                <a:ea typeface="Gabriela"/>
                <a:cs typeface="Gabriela"/>
              </a:rPr>
              <a:t>24th October 2024</a:t>
            </a:r>
          </a:p>
          <a:p>
            <a:pPr marL="257175" indent="-257175">
              <a:spcAft>
                <a:spcPts val="270"/>
              </a:spcAft>
              <a:buFont typeface="Calibri"/>
              <a:buChar char="-"/>
            </a:pPr>
            <a:r>
              <a:rPr lang="en" sz="1080" b="1">
                <a:latin typeface="Gabriela"/>
                <a:ea typeface="Gabriela"/>
                <a:cs typeface="Gabriela"/>
              </a:rPr>
              <a:t>GB10 fireworks display</a:t>
            </a:r>
            <a:r>
              <a:rPr lang="en" sz="1080">
                <a:latin typeface="Gabriela"/>
                <a:ea typeface="Gabriela"/>
                <a:cs typeface="Gabriela"/>
              </a:rPr>
              <a:t> 27th October 2024</a:t>
            </a:r>
          </a:p>
          <a:p>
            <a:pPr marL="257175" indent="-257175">
              <a:spcAft>
                <a:spcPts val="270"/>
              </a:spcAft>
              <a:buFont typeface="Calibri"/>
              <a:buChar char="-"/>
            </a:pPr>
            <a:r>
              <a:rPr lang="en" sz="1080" b="1">
                <a:latin typeface="Gabriela"/>
                <a:ea typeface="Gabriela"/>
                <a:cs typeface="Gabriela"/>
              </a:rPr>
              <a:t>Winter Disco </a:t>
            </a:r>
            <a:r>
              <a:rPr lang="en" sz="1080">
                <a:latin typeface="Gabriela"/>
                <a:ea typeface="Gabriela"/>
                <a:cs typeface="Gabriela"/>
              </a:rPr>
              <a:t>14th November 2024</a:t>
            </a:r>
          </a:p>
          <a:p>
            <a:pPr marL="257175" indent="-257175">
              <a:spcAft>
                <a:spcPts val="270"/>
              </a:spcAft>
              <a:buFont typeface="Calibri"/>
              <a:buChar char="-"/>
            </a:pPr>
            <a:r>
              <a:rPr lang="en" sz="1080" b="1">
                <a:latin typeface="Gabriela"/>
                <a:ea typeface="Gabriela"/>
                <a:cs typeface="Gabriela"/>
              </a:rPr>
              <a:t>Bag Tombola</a:t>
            </a:r>
            <a:r>
              <a:rPr lang="en" sz="1080">
                <a:latin typeface="Gabriela"/>
                <a:ea typeface="Gabriela"/>
                <a:cs typeface="Gabriela"/>
              </a:rPr>
              <a:t> 22nd November 2024</a:t>
            </a:r>
            <a:endParaRPr lang="en" sz="1080">
              <a:ea typeface="Gabriela"/>
            </a:endParaRPr>
          </a:p>
          <a:p>
            <a:pPr marL="257175" indent="-257175">
              <a:spcAft>
                <a:spcPts val="270"/>
              </a:spcAft>
              <a:buFont typeface="Calibri"/>
              <a:buChar char="-"/>
            </a:pPr>
            <a:r>
              <a:rPr lang="en" sz="1080" b="1">
                <a:latin typeface="Gabriela"/>
                <a:ea typeface="Gabriela"/>
                <a:cs typeface="Gabriela"/>
              </a:rPr>
              <a:t>Christmas Fair</a:t>
            </a:r>
            <a:r>
              <a:rPr lang="en" sz="1080">
                <a:latin typeface="Gabriela"/>
                <a:ea typeface="Gabriela"/>
                <a:cs typeface="Gabriela"/>
              </a:rPr>
              <a:t> 30th November 2024</a:t>
            </a:r>
            <a:endParaRPr lang="en" sz="1080" b="1">
              <a:latin typeface="Gabriela"/>
              <a:ea typeface="Gabriela"/>
              <a:cs typeface="Gabriela"/>
            </a:endParaRPr>
          </a:p>
          <a:p>
            <a:pPr marL="257175" indent="-257175">
              <a:spcAft>
                <a:spcPts val="270"/>
              </a:spcAft>
              <a:buFont typeface="Calibri"/>
              <a:buChar char="-"/>
            </a:pPr>
            <a:r>
              <a:rPr lang="en" sz="1080" b="1">
                <a:latin typeface="Gabriela"/>
                <a:ea typeface="Gabriela"/>
                <a:cs typeface="Gabriela"/>
              </a:rPr>
              <a:t>Magic Show</a:t>
            </a:r>
            <a:r>
              <a:rPr lang="en" sz="1080">
                <a:latin typeface="Gabriela"/>
                <a:ea typeface="Gabriela"/>
                <a:cs typeface="Gabriela"/>
              </a:rPr>
              <a:t> 6th February 2025</a:t>
            </a:r>
            <a:endParaRPr lang="en" sz="1080" b="1">
              <a:latin typeface="Gabriela"/>
              <a:ea typeface="Gabriela"/>
              <a:cs typeface="Gabriela"/>
            </a:endParaRPr>
          </a:p>
          <a:p>
            <a:pPr marL="257175" indent="-257175">
              <a:spcAft>
                <a:spcPts val="270"/>
              </a:spcAft>
              <a:buFont typeface="Calibri"/>
              <a:buChar char="-"/>
            </a:pPr>
            <a:r>
              <a:rPr lang="en" sz="1080" b="1">
                <a:latin typeface="Gabriela"/>
                <a:ea typeface="Gabriela"/>
                <a:cs typeface="Gabriela"/>
              </a:rPr>
              <a:t>Mothers Day sale</a:t>
            </a:r>
            <a:r>
              <a:rPr lang="en" sz="1080">
                <a:latin typeface="Gabriela"/>
                <a:ea typeface="Gabriela"/>
                <a:cs typeface="Gabriela"/>
              </a:rPr>
              <a:t> 27th March 2025</a:t>
            </a:r>
          </a:p>
          <a:p>
            <a:pPr marL="257175" indent="-257175">
              <a:spcAft>
                <a:spcPts val="270"/>
              </a:spcAft>
              <a:buFont typeface="Calibri"/>
              <a:buChar char="-"/>
            </a:pPr>
            <a:r>
              <a:rPr lang="en" sz="1080" b="1">
                <a:latin typeface="Gabriela"/>
              </a:rPr>
              <a:t>Disco </a:t>
            </a:r>
            <a:r>
              <a:rPr lang="en" sz="1080">
                <a:latin typeface="Gabriela"/>
              </a:rPr>
              <a:t>24th April 2025</a:t>
            </a:r>
            <a:endParaRPr lang="en" sz="1260"/>
          </a:p>
          <a:p>
            <a:pPr marL="257175" indent="-257175">
              <a:spcAft>
                <a:spcPts val="270"/>
              </a:spcAft>
              <a:buFont typeface="Calibri"/>
              <a:buChar char="-"/>
            </a:pPr>
            <a:r>
              <a:rPr lang="en" sz="1080" b="1">
                <a:latin typeface="Gabriela"/>
              </a:rPr>
              <a:t>Easter Creation Day</a:t>
            </a:r>
            <a:r>
              <a:rPr lang="en" sz="1080">
                <a:latin typeface="Gabriela"/>
              </a:rPr>
              <a:t> 4th April 2025</a:t>
            </a:r>
            <a:endParaRPr lang="en" sz="1260"/>
          </a:p>
          <a:p>
            <a:pPr marL="257175" indent="-257175">
              <a:spcAft>
                <a:spcPts val="270"/>
              </a:spcAft>
              <a:buFont typeface="Calibri"/>
              <a:buChar char="-"/>
            </a:pPr>
            <a:r>
              <a:rPr lang="en" sz="1080" b="1">
                <a:latin typeface="Gabriela"/>
              </a:rPr>
              <a:t>Break the rules day </a:t>
            </a:r>
            <a:r>
              <a:rPr lang="en" sz="1080">
                <a:latin typeface="Gabriela"/>
              </a:rPr>
              <a:t>2nd May 2025 </a:t>
            </a:r>
            <a:endParaRPr lang="en" sz="1260"/>
          </a:p>
          <a:p>
            <a:pPr marL="257175" indent="-257175">
              <a:spcAft>
                <a:spcPts val="270"/>
              </a:spcAft>
              <a:buFont typeface="Calibri"/>
              <a:buChar char="-"/>
            </a:pPr>
            <a:r>
              <a:rPr lang="en" sz="1080" b="1">
                <a:latin typeface="Gabriela"/>
              </a:rPr>
              <a:t>Cultural Celebration Day </a:t>
            </a:r>
            <a:r>
              <a:rPr lang="en" sz="1080">
                <a:latin typeface="Gabriela"/>
              </a:rPr>
              <a:t>23rd May 2025 </a:t>
            </a:r>
          </a:p>
          <a:p>
            <a:pPr marL="257175" indent="-257175">
              <a:spcAft>
                <a:spcPts val="270"/>
              </a:spcAft>
              <a:buFont typeface="Calibri"/>
              <a:buChar char="-"/>
            </a:pPr>
            <a:r>
              <a:rPr lang="en" sz="1080" b="1" err="1">
                <a:latin typeface="Gabriela"/>
              </a:rPr>
              <a:t>Colour</a:t>
            </a:r>
            <a:r>
              <a:rPr lang="en" sz="1080" b="1">
                <a:latin typeface="Gabriela"/>
              </a:rPr>
              <a:t> Run</a:t>
            </a:r>
            <a:r>
              <a:rPr lang="en" sz="1080">
                <a:latin typeface="Gabriela"/>
              </a:rPr>
              <a:t> 7th June 2025</a:t>
            </a:r>
          </a:p>
          <a:p>
            <a:pPr marL="257175" indent="-257175">
              <a:spcAft>
                <a:spcPts val="270"/>
              </a:spcAft>
              <a:buFont typeface="Calibri"/>
              <a:buChar char="-"/>
            </a:pPr>
            <a:r>
              <a:rPr lang="en" sz="1080" b="1">
                <a:latin typeface="Gabriela"/>
              </a:rPr>
              <a:t>Fathers Day sale</a:t>
            </a:r>
            <a:r>
              <a:rPr lang="en" sz="1080">
                <a:latin typeface="Gabriela"/>
              </a:rPr>
              <a:t> 13th June 2025</a:t>
            </a:r>
          </a:p>
          <a:p>
            <a:pPr marL="257175" indent="-257175">
              <a:spcAft>
                <a:spcPts val="270"/>
              </a:spcAft>
              <a:buFont typeface="Calibri"/>
              <a:buChar char="-"/>
            </a:pPr>
            <a:r>
              <a:rPr lang="en" sz="1080" b="1">
                <a:latin typeface="Gabriela"/>
              </a:rPr>
              <a:t>Family Fun Day</a:t>
            </a:r>
            <a:r>
              <a:rPr lang="en" sz="1080">
                <a:latin typeface="Gabriela"/>
              </a:rPr>
              <a:t> 6th July 2025</a:t>
            </a:r>
          </a:p>
        </p:txBody>
      </p:sp>
      <p:sp>
        <p:nvSpPr>
          <p:cNvPr id="15" name="Google Shape;117;p18">
            <a:extLst>
              <a:ext uri="{FF2B5EF4-FFF2-40B4-BE49-F238E27FC236}">
                <a16:creationId xmlns:a16="http://schemas.microsoft.com/office/drawing/2014/main" id="{BDD8F33D-7193-E07E-D38A-8CAF3116A53C}"/>
              </a:ext>
            </a:extLst>
          </p:cNvPr>
          <p:cNvSpPr/>
          <p:nvPr/>
        </p:nvSpPr>
        <p:spPr>
          <a:xfrm>
            <a:off x="5533763" y="3519414"/>
            <a:ext cx="2940715" cy="1319781"/>
          </a:xfrm>
          <a:prstGeom prst="roundRect">
            <a:avLst>
              <a:gd name="adj" fmla="val 16667"/>
            </a:avLst>
          </a:prstGeom>
          <a:solidFill>
            <a:schemeClr val="accent5">
              <a:lumMod val="75000"/>
              <a:alpha val="39000"/>
            </a:schemeClr>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p>
            <a:pPr algn="ctr"/>
            <a:r>
              <a:rPr lang="en-US" sz="1170" b="1">
                <a:latin typeface="Gabriela"/>
                <a:ea typeface="Gabriela"/>
              </a:rPr>
              <a:t>The PFA are always looking for more helpers and volunteers. Please do get in contact if there is anything you can do to support!</a:t>
            </a:r>
            <a:endParaRPr lang="en-US" sz="1170" b="1"/>
          </a:p>
        </p:txBody>
      </p:sp>
      <p:sp>
        <p:nvSpPr>
          <p:cNvPr id="4" name="Google Shape;132;p19">
            <a:extLst>
              <a:ext uri="{FF2B5EF4-FFF2-40B4-BE49-F238E27FC236}">
                <a16:creationId xmlns:a16="http://schemas.microsoft.com/office/drawing/2014/main" id="{8879EC5A-16A8-D817-3DB6-A1A461822E8B}"/>
              </a:ext>
            </a:extLst>
          </p:cNvPr>
          <p:cNvSpPr/>
          <p:nvPr/>
        </p:nvSpPr>
        <p:spPr>
          <a:xfrm>
            <a:off x="5533764" y="1058217"/>
            <a:ext cx="2939344" cy="2350796"/>
          </a:xfrm>
          <a:prstGeom prst="roundRect">
            <a:avLst>
              <a:gd name="adj" fmla="val 16667"/>
            </a:avLst>
          </a:prstGeom>
          <a:solidFill>
            <a:srgbClr val="92D050"/>
          </a:solidFill>
          <a:ln w="9525" cap="flat" cmpd="sng">
            <a:solidFill>
              <a:schemeClr val="dk2"/>
            </a:solidFill>
            <a:prstDash val="solid"/>
            <a:round/>
            <a:headEnd type="none" w="sm" len="sm"/>
            <a:tailEnd type="none" w="sm" len="sm"/>
          </a:ln>
        </p:spPr>
        <p:txBody>
          <a:bodyPr spcFirstLastPara="1" wrap="square" lIns="82283" tIns="82283" rIns="82283" bIns="82283" anchor="ctr" anchorCtr="0">
            <a:noAutofit/>
          </a:bodyPr>
          <a:lstStyle/>
          <a:p>
            <a:pPr algn="ctr"/>
            <a:r>
              <a:rPr lang="en-US" sz="1080">
                <a:latin typeface="Gabriela"/>
                <a:ea typeface="Calibri"/>
              </a:rPr>
              <a:t>Throughout the year, the PFA </a:t>
            </a:r>
            <a:r>
              <a:rPr lang="en-US" sz="1080" err="1">
                <a:latin typeface="Gabriela"/>
                <a:ea typeface="Calibri"/>
              </a:rPr>
              <a:t>organise</a:t>
            </a:r>
            <a:r>
              <a:rPr lang="en-US" sz="1080">
                <a:latin typeface="Gabriela"/>
                <a:ea typeface="Calibri"/>
              </a:rPr>
              <a:t> multiple events to support the school and raise money for the school. There will be a focus on raising money for playground equipment this year. </a:t>
            </a:r>
          </a:p>
          <a:p>
            <a:pPr algn="ctr"/>
            <a:endParaRPr lang="en-US" sz="1080">
              <a:latin typeface="Gabriela"/>
              <a:ea typeface="Calibri"/>
            </a:endParaRPr>
          </a:p>
          <a:p>
            <a:pPr algn="ctr"/>
            <a:r>
              <a:rPr lang="en-US" sz="1080">
                <a:latin typeface="Gabriela"/>
                <a:ea typeface="Calibri"/>
              </a:rPr>
              <a:t>The PFA will communicate more details about each event in the run up to them.</a:t>
            </a:r>
          </a:p>
          <a:p>
            <a:pPr algn="ctr"/>
            <a:endParaRPr lang="en-US" sz="1080">
              <a:latin typeface="Gabriela"/>
              <a:ea typeface="Calibri"/>
            </a:endParaRPr>
          </a:p>
          <a:p>
            <a:pPr algn="ctr"/>
            <a:r>
              <a:rPr lang="en-US" sz="1080">
                <a:latin typeface="Gabriela"/>
                <a:ea typeface="Calibri"/>
              </a:rPr>
              <a:t>All dates are subject to change.</a:t>
            </a:r>
            <a:endParaRPr lang="en-US" sz="1080"/>
          </a:p>
        </p:txBody>
      </p:sp>
    </p:spTree>
    <p:extLst>
      <p:ext uri="{BB962C8B-B14F-4D97-AF65-F5344CB8AC3E}">
        <p14:creationId xmlns:p14="http://schemas.microsoft.com/office/powerpoint/2010/main" val="2294266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59FAE87-0FEC-4CA5-811C-31FF8C4F0179}"/>
              </a:ext>
            </a:extLst>
          </p:cNvPr>
          <p:cNvSpPr/>
          <p:nvPr/>
        </p:nvSpPr>
        <p:spPr>
          <a:xfrm>
            <a:off x="190844" y="305906"/>
            <a:ext cx="8756881" cy="453195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82" name="Title 1">
            <a:extLst>
              <a:ext uri="{FF2B5EF4-FFF2-40B4-BE49-F238E27FC236}">
                <a16:creationId xmlns:a16="http://schemas.microsoft.com/office/drawing/2014/main" id="{828B6B9B-17F9-4C28-B771-9DC938B8D27B}"/>
              </a:ext>
            </a:extLst>
          </p:cNvPr>
          <p:cNvSpPr>
            <a:spLocks noGrp="1"/>
          </p:cNvSpPr>
          <p:nvPr>
            <p:ph type="title"/>
          </p:nvPr>
        </p:nvSpPr>
        <p:spPr>
          <a:xfrm>
            <a:off x="469619" y="303887"/>
            <a:ext cx="5524500" cy="857250"/>
          </a:xfrm>
        </p:spPr>
        <p:txBody>
          <a:bodyPr/>
          <a:lstStyle/>
          <a:p>
            <a:pPr eaLnBrk="1" hangingPunct="1"/>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Our Nursery at </a:t>
            </a:r>
            <a:r>
              <a:rPr lang="en-GB" altLang="en-US" b="1" err="1">
                <a:solidFill>
                  <a:schemeClr val="tx1"/>
                </a:solidFill>
                <a:latin typeface="Gabriela" panose="020B0604020202020204" charset="0"/>
              </a:rPr>
              <a:t>Wyborne</a:t>
            </a:r>
            <a:r>
              <a:rPr lang="en-GB" altLang="en-US" b="1">
                <a:solidFill>
                  <a:schemeClr val="tx1"/>
                </a:solidFill>
                <a:latin typeface="Gabriela" panose="020B0604020202020204" charset="0"/>
              </a:rPr>
              <a:t> </a:t>
            </a:r>
          </a:p>
        </p:txBody>
      </p:sp>
      <p:sp>
        <p:nvSpPr>
          <p:cNvPr id="20483" name="Rectangle 1">
            <a:extLst>
              <a:ext uri="{FF2B5EF4-FFF2-40B4-BE49-F238E27FC236}">
                <a16:creationId xmlns:a16="http://schemas.microsoft.com/office/drawing/2014/main" id="{FC499ED0-8D7C-4C5B-8FB6-34D1C0C5B3E7}"/>
              </a:ext>
            </a:extLst>
          </p:cNvPr>
          <p:cNvSpPr>
            <a:spLocks noChangeArrowheads="1"/>
          </p:cNvSpPr>
          <p:nvPr/>
        </p:nvSpPr>
        <p:spPr bwMode="auto">
          <a:xfrm>
            <a:off x="472977" y="1034636"/>
            <a:ext cx="8038761" cy="153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pPr>
            <a:endParaRPr lang="en-GB" altLang="en-US" sz="1600">
              <a:latin typeface="Gabriela" panose="020B0604020202020204" charset="0"/>
            </a:endParaRPr>
          </a:p>
          <a:p>
            <a:pPr>
              <a:lnSpc>
                <a:spcPct val="150000"/>
              </a:lnSpc>
              <a:spcBef>
                <a:spcPct val="0"/>
              </a:spcBef>
            </a:pPr>
            <a:r>
              <a:rPr lang="en-GB" altLang="en-US" sz="1600">
                <a:latin typeface="Gabriela"/>
              </a:rPr>
              <a:t>We admit a mixture of part-time and full-time places – (15 or 30 hours)</a:t>
            </a:r>
            <a:endParaRPr lang="en-GB">
              <a:latin typeface="Gabriela"/>
            </a:endParaRPr>
          </a:p>
          <a:p>
            <a:pPr eaLnBrk="1" hangingPunct="1">
              <a:lnSpc>
                <a:spcPct val="150000"/>
              </a:lnSpc>
              <a:spcBef>
                <a:spcPct val="0"/>
              </a:spcBef>
            </a:pPr>
            <a:r>
              <a:rPr lang="en-GB" altLang="en-US" sz="1600">
                <a:latin typeface="Gabriela" panose="020B0604020202020204" charset="0"/>
              </a:rPr>
              <a:t>The morning session is 8.45-11.45 am.</a:t>
            </a:r>
          </a:p>
          <a:p>
            <a:pPr eaLnBrk="1" hangingPunct="1">
              <a:lnSpc>
                <a:spcPct val="150000"/>
              </a:lnSpc>
              <a:spcBef>
                <a:spcPct val="0"/>
              </a:spcBef>
            </a:pPr>
            <a:r>
              <a:rPr lang="en-GB" altLang="en-US" sz="1600">
                <a:latin typeface="Gabriela" panose="020B0604020202020204" charset="0"/>
              </a:rPr>
              <a:t>The afternoon session is 12.30-15.30 pm.</a:t>
            </a:r>
          </a:p>
        </p:txBody>
      </p:sp>
      <p:sp>
        <p:nvSpPr>
          <p:cNvPr id="20485" name="Rectangle 2">
            <a:extLst>
              <a:ext uri="{FF2B5EF4-FFF2-40B4-BE49-F238E27FC236}">
                <a16:creationId xmlns:a16="http://schemas.microsoft.com/office/drawing/2014/main" id="{E8F6A02E-E71D-4F13-A3CC-CE9A59083B31}"/>
              </a:ext>
            </a:extLst>
          </p:cNvPr>
          <p:cNvSpPr>
            <a:spLocks noChangeArrowheads="1"/>
          </p:cNvSpPr>
          <p:nvPr/>
        </p:nvSpPr>
        <p:spPr bwMode="auto">
          <a:xfrm>
            <a:off x="472977" y="2123241"/>
            <a:ext cx="7182034" cy="190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pPr>
            <a:endParaRPr lang="en-GB" altLang="en-US" sz="1600">
              <a:latin typeface="Gabriela" panose="020B0604020202020204" charset="0"/>
            </a:endParaRPr>
          </a:p>
          <a:p>
            <a:pPr eaLnBrk="1" hangingPunct="1">
              <a:lnSpc>
                <a:spcPct val="150000"/>
              </a:lnSpc>
              <a:spcBef>
                <a:spcPct val="0"/>
              </a:spcBef>
            </a:pPr>
            <a:r>
              <a:rPr lang="en-GB" altLang="en-US" sz="1600">
                <a:latin typeface="Gabriela" panose="020B0604020202020204" charset="0"/>
              </a:rPr>
              <a:t>Full time places 8.45am-15.30pm </a:t>
            </a:r>
          </a:p>
          <a:p>
            <a:pPr eaLnBrk="1" hangingPunct="1">
              <a:lnSpc>
                <a:spcPct val="150000"/>
              </a:lnSpc>
              <a:spcBef>
                <a:spcPct val="0"/>
              </a:spcBef>
            </a:pPr>
            <a:r>
              <a:rPr lang="en-GB" altLang="en-US" sz="1600">
                <a:latin typeface="Gabriela" panose="020B0604020202020204" charset="0"/>
              </a:rPr>
              <a:t>Excellent Provision and setting</a:t>
            </a:r>
          </a:p>
          <a:p>
            <a:pPr eaLnBrk="1" hangingPunct="1">
              <a:lnSpc>
                <a:spcPct val="150000"/>
              </a:lnSpc>
              <a:spcBef>
                <a:spcPct val="0"/>
              </a:spcBef>
            </a:pPr>
            <a:r>
              <a:rPr lang="en-GB" altLang="en-US" sz="1600">
                <a:latin typeface="Gabriela" panose="020B0604020202020204" charset="0"/>
              </a:rPr>
              <a:t>Experienced and talented staff</a:t>
            </a:r>
          </a:p>
          <a:p>
            <a:pPr eaLnBrk="1" hangingPunct="1">
              <a:lnSpc>
                <a:spcPct val="150000"/>
              </a:lnSpc>
              <a:spcBef>
                <a:spcPct val="0"/>
              </a:spcBef>
            </a:pPr>
            <a:r>
              <a:rPr lang="en-GB" altLang="en-US" sz="1600">
                <a:latin typeface="Gabriela" panose="020B0604020202020204" charset="0"/>
              </a:rPr>
              <a:t>Weekly Forest School Sessions </a:t>
            </a:r>
          </a:p>
        </p:txBody>
      </p:sp>
      <p:pic>
        <p:nvPicPr>
          <p:cNvPr id="3" name="Picture 2" descr="A group of children in a forest&#10;&#10;Description automatically generated">
            <a:extLst>
              <a:ext uri="{FF2B5EF4-FFF2-40B4-BE49-F238E27FC236}">
                <a16:creationId xmlns:a16="http://schemas.microsoft.com/office/drawing/2014/main" id="{135B78C5-8C1C-E088-9FFB-2ED804C7B9E1}"/>
              </a:ext>
            </a:extLst>
          </p:cNvPr>
          <p:cNvPicPr>
            <a:picLocks noChangeAspect="1"/>
          </p:cNvPicPr>
          <p:nvPr/>
        </p:nvPicPr>
        <p:blipFill>
          <a:blip r:embed="rId3"/>
          <a:stretch>
            <a:fillRect/>
          </a:stretch>
        </p:blipFill>
        <p:spPr>
          <a:xfrm>
            <a:off x="5426901" y="2022954"/>
            <a:ext cx="3081403" cy="236585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CD9BD6D-6DFD-4218-B85B-22D3D7259C71}"/>
              </a:ext>
            </a:extLst>
          </p:cNvPr>
          <p:cNvSpPr/>
          <p:nvPr/>
        </p:nvSpPr>
        <p:spPr>
          <a:xfrm>
            <a:off x="147440" y="260304"/>
            <a:ext cx="8843546" cy="4738861"/>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30" name="Title 1">
            <a:extLst>
              <a:ext uri="{FF2B5EF4-FFF2-40B4-BE49-F238E27FC236}">
                <a16:creationId xmlns:a16="http://schemas.microsoft.com/office/drawing/2014/main" id="{DB24820B-132F-409A-9A14-5167249CC801}"/>
              </a:ext>
            </a:extLst>
          </p:cNvPr>
          <p:cNvSpPr>
            <a:spLocks noGrp="1"/>
          </p:cNvSpPr>
          <p:nvPr>
            <p:ph type="title"/>
          </p:nvPr>
        </p:nvSpPr>
        <p:spPr>
          <a:xfrm>
            <a:off x="253302" y="79576"/>
            <a:ext cx="6172200" cy="857250"/>
          </a:xfrm>
        </p:spPr>
        <p:txBody>
          <a:bodyPr/>
          <a:lstStyle/>
          <a:p>
            <a:pPr eaLnBrk="1" hangingPunct="1"/>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 Our Reception at </a:t>
            </a:r>
            <a:r>
              <a:rPr lang="en-GB" altLang="en-US" b="1" err="1">
                <a:solidFill>
                  <a:schemeClr val="tx1"/>
                </a:solidFill>
                <a:latin typeface="Gabriela" panose="020B0604020202020204" charset="0"/>
              </a:rPr>
              <a:t>Wyborne</a:t>
            </a:r>
            <a:endParaRPr lang="en-GB" altLang="en-US" b="1">
              <a:solidFill>
                <a:schemeClr val="tx1"/>
              </a:solidFill>
              <a:latin typeface="Gabriela" panose="020B0604020202020204" charset="0"/>
            </a:endParaRPr>
          </a:p>
        </p:txBody>
      </p:sp>
      <p:sp>
        <p:nvSpPr>
          <p:cNvPr id="4" name="Rectangle 3">
            <a:extLst>
              <a:ext uri="{FF2B5EF4-FFF2-40B4-BE49-F238E27FC236}">
                <a16:creationId xmlns:a16="http://schemas.microsoft.com/office/drawing/2014/main" id="{E5EE160A-16B7-40AE-8C2E-18DB6BD9A774}"/>
              </a:ext>
            </a:extLst>
          </p:cNvPr>
          <p:cNvSpPr/>
          <p:nvPr/>
        </p:nvSpPr>
        <p:spPr>
          <a:xfrm>
            <a:off x="509828" y="939930"/>
            <a:ext cx="8378429" cy="3462230"/>
          </a:xfrm>
          <a:prstGeom prst="rect">
            <a:avLst/>
          </a:prstGeom>
        </p:spPr>
        <p:txBody>
          <a:bodyPr>
            <a:spAutoFit/>
          </a:bodyPr>
          <a:lstStyle/>
          <a:p>
            <a:pPr marL="214313" indent="-214313">
              <a:lnSpc>
                <a:spcPct val="150000"/>
              </a:lnSpc>
              <a:buFont typeface="Arial" panose="020B0604020202020204" pitchFamily="34" charset="0"/>
              <a:buChar char="•"/>
              <a:defRPr/>
            </a:pPr>
            <a:endParaRPr lang="en-GB" sz="1050">
              <a:solidFill>
                <a:schemeClr val="tx1"/>
              </a:solidFill>
              <a:latin typeface="Gabriela" panose="020B0604020202020204" charset="0"/>
            </a:endParaRP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60 children - Reception Classes</a:t>
            </a: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Learning through play, whole class teaching and group work.</a:t>
            </a: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Indoors and outdoor learning plus Forest School.</a:t>
            </a: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Learning Areas include ; </a:t>
            </a:r>
          </a:p>
          <a:p>
            <a:pPr>
              <a:defRPr/>
            </a:pPr>
            <a:r>
              <a:rPr lang="en-GB" sz="1050">
                <a:solidFill>
                  <a:schemeClr val="tx1"/>
                </a:solidFill>
                <a:latin typeface="Gabriela" panose="020B0604020202020204" charset="0"/>
              </a:rPr>
              <a:t>                  </a:t>
            </a:r>
          </a:p>
          <a:p>
            <a:pPr>
              <a:defRPr/>
            </a:pPr>
            <a:r>
              <a:rPr lang="en-GB" sz="1050">
                <a:solidFill>
                  <a:schemeClr val="tx1"/>
                </a:solidFill>
                <a:latin typeface="Gabriela" panose="020B0604020202020204" charset="0"/>
              </a:rPr>
              <a:t>             - Communication and Language</a:t>
            </a:r>
          </a:p>
          <a:p>
            <a:pPr>
              <a:defRPr/>
            </a:pPr>
            <a:r>
              <a:rPr lang="en-GB" sz="1050">
                <a:solidFill>
                  <a:schemeClr val="tx1"/>
                </a:solidFill>
                <a:latin typeface="Gabriela" panose="020B0604020202020204" charset="0"/>
              </a:rPr>
              <a:t>             - Physical Development </a:t>
            </a:r>
          </a:p>
          <a:p>
            <a:pPr>
              <a:defRPr/>
            </a:pPr>
            <a:r>
              <a:rPr lang="en-GB" sz="1050">
                <a:solidFill>
                  <a:schemeClr val="tx1"/>
                </a:solidFill>
                <a:latin typeface="Gabriela" panose="020B0604020202020204" charset="0"/>
              </a:rPr>
              <a:t>             - Personal, Social, Emotional  Development</a:t>
            </a:r>
          </a:p>
          <a:p>
            <a:pPr>
              <a:defRPr/>
            </a:pPr>
            <a:r>
              <a:rPr lang="en-GB" sz="1050">
                <a:solidFill>
                  <a:schemeClr val="tx1"/>
                </a:solidFill>
                <a:latin typeface="Gabriela" panose="020B0604020202020204" charset="0"/>
              </a:rPr>
              <a:t>             - Literacy</a:t>
            </a:r>
          </a:p>
          <a:p>
            <a:pPr>
              <a:defRPr/>
            </a:pPr>
            <a:r>
              <a:rPr lang="en-GB" sz="1050">
                <a:solidFill>
                  <a:schemeClr val="tx1"/>
                </a:solidFill>
                <a:latin typeface="Gabriela" panose="020B0604020202020204" charset="0"/>
              </a:rPr>
              <a:t>             - Mathematics </a:t>
            </a:r>
          </a:p>
          <a:p>
            <a:pPr>
              <a:defRPr/>
            </a:pPr>
            <a:r>
              <a:rPr lang="en-GB" sz="1050">
                <a:solidFill>
                  <a:schemeClr val="tx1"/>
                </a:solidFill>
                <a:latin typeface="Gabriela" panose="020B0604020202020204" charset="0"/>
              </a:rPr>
              <a:t>             - Understanding the World </a:t>
            </a:r>
          </a:p>
          <a:p>
            <a:pPr>
              <a:defRPr/>
            </a:pPr>
            <a:r>
              <a:rPr lang="en-GB" sz="1050">
                <a:solidFill>
                  <a:schemeClr val="tx1"/>
                </a:solidFill>
                <a:latin typeface="Gabriela" panose="020B0604020202020204" charset="0"/>
              </a:rPr>
              <a:t>             - Expressive Arts and Design </a:t>
            </a:r>
          </a:p>
          <a:p>
            <a:pPr>
              <a:defRPr/>
            </a:pPr>
            <a:endParaRPr lang="en-GB" sz="1050">
              <a:solidFill>
                <a:schemeClr val="tx1"/>
              </a:solidFill>
              <a:latin typeface="Gabriela" panose="020B0604020202020204" charset="0"/>
            </a:endParaRP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We encourage independence, cooperation and confidence </a:t>
            </a: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We develop a desire to learn</a:t>
            </a:r>
          </a:p>
          <a:p>
            <a:pPr marL="214313" indent="-214313">
              <a:lnSpc>
                <a:spcPct val="150000"/>
              </a:lnSpc>
              <a:buFont typeface="Arial" panose="020B0604020202020204" pitchFamily="34" charset="0"/>
              <a:buChar char="•"/>
              <a:defRPr/>
            </a:pPr>
            <a:r>
              <a:rPr lang="en-GB" sz="1050">
                <a:solidFill>
                  <a:schemeClr val="tx1"/>
                </a:solidFill>
                <a:latin typeface="Gabriela" panose="020B0604020202020204" charset="0"/>
              </a:rPr>
              <a:t>Strong focus on reading, phonics and number-work.</a:t>
            </a:r>
          </a:p>
        </p:txBody>
      </p:sp>
      <p:pic>
        <p:nvPicPr>
          <p:cNvPr id="6" name="Picture 5">
            <a:extLst>
              <a:ext uri="{FF2B5EF4-FFF2-40B4-BE49-F238E27FC236}">
                <a16:creationId xmlns:a16="http://schemas.microsoft.com/office/drawing/2014/main" id="{7947FD7F-0884-47BD-8016-9F4A14FC9424}"/>
              </a:ext>
            </a:extLst>
          </p:cNvPr>
          <p:cNvPicPr>
            <a:picLocks noChangeAspect="1"/>
          </p:cNvPicPr>
          <p:nvPr/>
        </p:nvPicPr>
        <p:blipFill>
          <a:blip r:embed="rId3"/>
          <a:stretch>
            <a:fillRect/>
          </a:stretch>
        </p:blipFill>
        <p:spPr>
          <a:xfrm>
            <a:off x="5231723" y="553866"/>
            <a:ext cx="3115326" cy="41517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5EA207E-2F0E-4F7E-92C7-06827C901DA6}"/>
              </a:ext>
            </a:extLst>
          </p:cNvPr>
          <p:cNvSpPr/>
          <p:nvPr/>
        </p:nvSpPr>
        <p:spPr>
          <a:xfrm>
            <a:off x="220257" y="100117"/>
            <a:ext cx="8343066" cy="4836214"/>
          </a:xfrm>
          <a:prstGeom prst="roundRect">
            <a:avLst/>
          </a:prstGeom>
          <a:solidFill>
            <a:srgbClr val="BF00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46" name="Title 1">
            <a:extLst>
              <a:ext uri="{FF2B5EF4-FFF2-40B4-BE49-F238E27FC236}">
                <a16:creationId xmlns:a16="http://schemas.microsoft.com/office/drawing/2014/main" id="{9ADB11A7-22A4-4E53-8951-D799D4FC20DB}"/>
              </a:ext>
            </a:extLst>
          </p:cNvPr>
          <p:cNvSpPr>
            <a:spLocks noGrp="1"/>
          </p:cNvSpPr>
          <p:nvPr>
            <p:ph type="title"/>
          </p:nvPr>
        </p:nvSpPr>
        <p:spPr>
          <a:xfrm>
            <a:off x="-300038" y="207169"/>
            <a:ext cx="6497241" cy="994172"/>
          </a:xfrm>
        </p:spPr>
        <p:txBody>
          <a:bodyPr/>
          <a:lstStyle/>
          <a:p>
            <a:pPr algn="ctr" eaLnBrk="1" hangingPunct="1"/>
            <a:r>
              <a:rPr lang="en-GB" altLang="en-US" sz="3600" b="1">
                <a:solidFill>
                  <a:schemeClr val="tx1"/>
                </a:solidFill>
                <a:latin typeface="Gabriela" panose="020B0604020202020204" charset="0"/>
                <a:cs typeface="Calibri" panose="020F0502020204030204" pitchFamily="34" charset="0"/>
              </a:rPr>
              <a:t>OFSTED</a:t>
            </a:r>
            <a:r>
              <a:rPr lang="en-GB" altLang="en-US" b="1">
                <a:solidFill>
                  <a:schemeClr val="tx1"/>
                </a:solidFill>
                <a:latin typeface="Gabriela" panose="020B0604020202020204" charset="0"/>
                <a:cs typeface="Calibri" panose="020F0502020204030204" pitchFamily="34" charset="0"/>
              </a:rPr>
              <a:t> December 2022</a:t>
            </a:r>
          </a:p>
        </p:txBody>
      </p:sp>
      <p:sp>
        <p:nvSpPr>
          <p:cNvPr id="3" name="Content Placeholder 2">
            <a:extLst>
              <a:ext uri="{FF2B5EF4-FFF2-40B4-BE49-F238E27FC236}">
                <a16:creationId xmlns:a16="http://schemas.microsoft.com/office/drawing/2014/main" id="{B91FC45C-2942-479E-BD54-5F578181F339}"/>
              </a:ext>
            </a:extLst>
          </p:cNvPr>
          <p:cNvSpPr>
            <a:spLocks noGrp="1"/>
          </p:cNvSpPr>
          <p:nvPr>
            <p:ph idx="1"/>
          </p:nvPr>
        </p:nvSpPr>
        <p:spPr>
          <a:xfrm>
            <a:off x="627399" y="874354"/>
            <a:ext cx="7542131" cy="3808376"/>
          </a:xfrm>
        </p:spPr>
        <p:txBody>
          <a:bodyPr rtlCol="0">
            <a:normAutofit fontScale="25000" lnSpcReduction="20000"/>
          </a:bodyPr>
          <a:lstStyle/>
          <a:p>
            <a:pPr marL="0" indent="0">
              <a:buNone/>
              <a:defRPr/>
            </a:pPr>
            <a:r>
              <a:rPr lang="en-GB" sz="6400">
                <a:solidFill>
                  <a:schemeClr val="tx1"/>
                </a:solidFill>
                <a:latin typeface="Gabriela" panose="020B0604020202020204" charset="0"/>
              </a:rPr>
              <a:t>About </a:t>
            </a:r>
            <a:r>
              <a:rPr lang="en-GB" sz="6400" err="1">
                <a:solidFill>
                  <a:schemeClr val="tx1"/>
                </a:solidFill>
                <a:latin typeface="Gabriela" panose="020B0604020202020204" charset="0"/>
              </a:rPr>
              <a:t>Wyborne</a:t>
            </a:r>
            <a:r>
              <a:rPr lang="en-GB" sz="6400">
                <a:solidFill>
                  <a:schemeClr val="tx1"/>
                </a:solidFill>
                <a:latin typeface="Gabriela" panose="020B0604020202020204" charset="0"/>
              </a:rPr>
              <a:t>…</a:t>
            </a:r>
          </a:p>
          <a:p>
            <a:pPr marL="0" indent="0">
              <a:buNone/>
              <a:defRPr/>
            </a:pPr>
            <a:endParaRPr lang="en-GB" sz="6400">
              <a:solidFill>
                <a:schemeClr val="tx1"/>
              </a:solidFill>
              <a:latin typeface="Gabriela" panose="020B0604020202020204" charset="0"/>
            </a:endParaRPr>
          </a:p>
          <a:p>
            <a:pPr>
              <a:buFont typeface="Wingdings" panose="05000000000000000000" pitchFamily="2" charset="2"/>
              <a:buChar char="§"/>
              <a:defRPr/>
            </a:pPr>
            <a:r>
              <a:rPr lang="en-GB" sz="6400">
                <a:solidFill>
                  <a:schemeClr val="tx1"/>
                </a:solidFill>
                <a:latin typeface="Gabriela" panose="020B0604020202020204" charset="0"/>
              </a:rPr>
              <a:t>Pupils, staff and families are proud of their school.</a:t>
            </a:r>
          </a:p>
          <a:p>
            <a:pPr>
              <a:buFont typeface="Wingdings" panose="05000000000000000000" pitchFamily="2" charset="2"/>
              <a:buChar char="§"/>
              <a:defRPr/>
            </a:pPr>
            <a:r>
              <a:rPr lang="en-GB" sz="6400">
                <a:solidFill>
                  <a:schemeClr val="tx1"/>
                </a:solidFill>
                <a:latin typeface="Gabriela" panose="020B0604020202020204" charset="0"/>
              </a:rPr>
              <a:t>Parents and carers are positive about the school, with many commenting that ‘the school has a feeling of community and coming together’.</a:t>
            </a:r>
          </a:p>
          <a:p>
            <a:pPr>
              <a:buFont typeface="Wingdings" panose="05000000000000000000" pitchFamily="2" charset="2"/>
              <a:buChar char="§"/>
              <a:defRPr/>
            </a:pPr>
            <a:r>
              <a:rPr lang="en-GB" sz="6400">
                <a:solidFill>
                  <a:schemeClr val="tx1"/>
                </a:solidFill>
                <a:latin typeface="Gabriela" panose="020B0604020202020204" charset="0"/>
              </a:rPr>
              <a:t>Pupils work hard and enjoy their learning. Staff know them and care for them very well.</a:t>
            </a:r>
          </a:p>
          <a:p>
            <a:pPr>
              <a:buFont typeface="Wingdings" panose="05000000000000000000" pitchFamily="2" charset="2"/>
              <a:buChar char="§"/>
              <a:defRPr/>
            </a:pPr>
            <a:r>
              <a:rPr lang="en-GB" sz="6400">
                <a:solidFill>
                  <a:schemeClr val="tx1"/>
                </a:solidFill>
                <a:latin typeface="Gabriela" panose="020B0604020202020204" charset="0"/>
              </a:rPr>
              <a:t>Pupils behave well and are respectful to each other and to adults. </a:t>
            </a:r>
            <a:r>
              <a:rPr lang="en-GB" sz="6400" err="1">
                <a:solidFill>
                  <a:schemeClr val="tx1"/>
                </a:solidFill>
                <a:latin typeface="Gabriela" panose="020B0604020202020204" charset="0"/>
              </a:rPr>
              <a:t>Wyborne</a:t>
            </a:r>
            <a:r>
              <a:rPr lang="en-GB" sz="6400">
                <a:solidFill>
                  <a:schemeClr val="tx1"/>
                </a:solidFill>
                <a:latin typeface="Gabriela" panose="020B0604020202020204" charset="0"/>
              </a:rPr>
              <a:t> is a safe and happy place to be.</a:t>
            </a:r>
          </a:p>
          <a:p>
            <a:pPr>
              <a:buFont typeface="Wingdings" panose="05000000000000000000" pitchFamily="2" charset="2"/>
              <a:buChar char="§"/>
              <a:defRPr/>
            </a:pPr>
            <a:r>
              <a:rPr lang="en-GB" sz="6400">
                <a:solidFill>
                  <a:schemeClr val="tx1"/>
                </a:solidFill>
                <a:latin typeface="Gabriela" panose="020B0604020202020204" charset="0"/>
              </a:rPr>
              <a:t>Staff actively promote a love of reading.</a:t>
            </a:r>
          </a:p>
          <a:p>
            <a:pPr>
              <a:buFont typeface="Wingdings" panose="05000000000000000000" pitchFamily="2" charset="2"/>
              <a:buChar char="§"/>
              <a:defRPr/>
            </a:pPr>
            <a:r>
              <a:rPr lang="en-GB" sz="6400">
                <a:solidFill>
                  <a:schemeClr val="tx1"/>
                </a:solidFill>
                <a:latin typeface="Gabriela" panose="020B0604020202020204" charset="0"/>
              </a:rPr>
              <a:t>Pupils are taught to respect and celebrate differences between them.</a:t>
            </a:r>
          </a:p>
          <a:p>
            <a:pPr>
              <a:buFont typeface="Wingdings" panose="05000000000000000000" pitchFamily="2" charset="2"/>
              <a:buChar char="§"/>
              <a:defRPr/>
            </a:pPr>
            <a:r>
              <a:rPr lang="en-GB" sz="6400">
                <a:solidFill>
                  <a:schemeClr val="tx1"/>
                </a:solidFill>
                <a:latin typeface="Gabriela" panose="020B0604020202020204" charset="0"/>
              </a:rPr>
              <a:t>This is a respectful, harmonious community.</a:t>
            </a:r>
          </a:p>
          <a:p>
            <a:pPr>
              <a:buFont typeface="Wingdings" panose="05000000000000000000" pitchFamily="2" charset="2"/>
              <a:buChar char="§"/>
              <a:defRPr/>
            </a:pPr>
            <a:r>
              <a:rPr lang="en-GB" sz="6400">
                <a:solidFill>
                  <a:schemeClr val="tx1"/>
                </a:solidFill>
                <a:latin typeface="Gabriela" panose="020B0604020202020204" charset="0"/>
              </a:rPr>
              <a:t>Leaders and staff know pupils well. They do everything they possibly can to keep pupils safe in school and protect them from harm when they are out of school.</a:t>
            </a:r>
          </a:p>
          <a:p>
            <a:pPr>
              <a:buFontTx/>
              <a:buChar char="-"/>
              <a:defRPr/>
            </a:pPr>
            <a:endParaRPr lang="en-GB" sz="1600">
              <a:solidFill>
                <a:schemeClr val="tx1"/>
              </a:solidFill>
              <a:latin typeface="Gabriela" panose="020B0604020202020204" charset="0"/>
            </a:endParaRPr>
          </a:p>
          <a:p>
            <a:pPr>
              <a:buFontTx/>
              <a:buChar char="-"/>
              <a:defRPr/>
            </a:pPr>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905E08A-E659-4A02-9AD8-21EC010067E6}"/>
              </a:ext>
            </a:extLst>
          </p:cNvPr>
          <p:cNvSpPr/>
          <p:nvPr/>
        </p:nvSpPr>
        <p:spPr>
          <a:xfrm>
            <a:off x="259828" y="267580"/>
            <a:ext cx="8621315" cy="461872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03" name="Title 1">
            <a:extLst>
              <a:ext uri="{FF2B5EF4-FFF2-40B4-BE49-F238E27FC236}">
                <a16:creationId xmlns:a16="http://schemas.microsoft.com/office/drawing/2014/main" id="{59334464-A99D-4425-9D68-1445659BC9C0}"/>
              </a:ext>
            </a:extLst>
          </p:cNvPr>
          <p:cNvSpPr>
            <a:spLocks noGrp="1"/>
          </p:cNvSpPr>
          <p:nvPr>
            <p:ph type="title"/>
          </p:nvPr>
        </p:nvSpPr>
        <p:spPr>
          <a:xfrm>
            <a:off x="524494" y="151918"/>
            <a:ext cx="7841727" cy="857250"/>
          </a:xfrm>
        </p:spPr>
        <p:txBody>
          <a:bodyPr/>
          <a:lstStyle/>
          <a:p>
            <a:pPr eaLnBrk="1" hangingPunct="1"/>
            <a:br>
              <a:rPr lang="en-GB" altLang="en-US" sz="2400" b="1" u="sng">
                <a:solidFill>
                  <a:schemeClr val="tx1"/>
                </a:solidFill>
                <a:latin typeface="Gabriela" panose="020B0604020202020204" charset="0"/>
              </a:rPr>
            </a:br>
            <a:r>
              <a:rPr lang="en-GB" altLang="en-US" sz="2400" b="1" u="sng">
                <a:solidFill>
                  <a:schemeClr val="tx1"/>
                </a:solidFill>
                <a:latin typeface="Gabriela" panose="020B0604020202020204" charset="0"/>
              </a:rPr>
              <a:t>Applying for a place in Reception September 2025</a:t>
            </a:r>
          </a:p>
        </p:txBody>
      </p:sp>
      <p:sp>
        <p:nvSpPr>
          <p:cNvPr id="5" name="Content Placeholder 4">
            <a:extLst>
              <a:ext uri="{FF2B5EF4-FFF2-40B4-BE49-F238E27FC236}">
                <a16:creationId xmlns:a16="http://schemas.microsoft.com/office/drawing/2014/main" id="{E117E67E-10FE-42D2-94BF-A4830F5BA907}"/>
              </a:ext>
            </a:extLst>
          </p:cNvPr>
          <p:cNvSpPr>
            <a:spLocks noGrp="1"/>
          </p:cNvSpPr>
          <p:nvPr>
            <p:ph idx="1"/>
          </p:nvPr>
        </p:nvSpPr>
        <p:spPr>
          <a:xfrm>
            <a:off x="524494" y="665560"/>
            <a:ext cx="8621315" cy="4413647"/>
          </a:xfrm>
        </p:spPr>
        <p:txBody>
          <a:bodyPr rtlCol="0">
            <a:normAutofit fontScale="32500" lnSpcReduction="20000"/>
          </a:bodyPr>
          <a:lstStyle/>
          <a:p>
            <a:pPr marL="0" indent="0">
              <a:lnSpc>
                <a:spcPct val="170000"/>
              </a:lnSpc>
              <a:buNone/>
              <a:defRPr/>
            </a:pPr>
            <a:endParaRPr lang="en-GB" sz="6000">
              <a:solidFill>
                <a:schemeClr val="tx1"/>
              </a:solidFill>
              <a:latin typeface="Gabriela" panose="020B0604020202020204" charset="0"/>
            </a:endParaRPr>
          </a:p>
          <a:p>
            <a:pPr marL="0" indent="0">
              <a:lnSpc>
                <a:spcPct val="170000"/>
              </a:lnSpc>
              <a:buNone/>
              <a:defRPr/>
            </a:pPr>
            <a:r>
              <a:rPr lang="en-GB" sz="6000">
                <a:solidFill>
                  <a:schemeClr val="tx1"/>
                </a:solidFill>
                <a:latin typeface="Gabriela" panose="020B0604020202020204" charset="0"/>
              </a:rPr>
              <a:t>You must apply for a place at a primary school by </a:t>
            </a:r>
          </a:p>
          <a:p>
            <a:pPr marL="0" indent="0">
              <a:lnSpc>
                <a:spcPct val="170000"/>
              </a:lnSpc>
              <a:buNone/>
              <a:defRPr/>
            </a:pPr>
            <a:r>
              <a:rPr lang="en-GB" sz="8000" u="sng">
                <a:solidFill>
                  <a:schemeClr val="tx1"/>
                </a:solidFill>
                <a:latin typeface="Gabriela" panose="020B0604020202020204" charset="0"/>
              </a:rPr>
              <a:t>15</a:t>
            </a:r>
            <a:r>
              <a:rPr lang="en-GB" sz="8000" u="sng" baseline="30000">
                <a:solidFill>
                  <a:schemeClr val="tx1"/>
                </a:solidFill>
                <a:latin typeface="Gabriela" panose="020B0604020202020204" charset="0"/>
              </a:rPr>
              <a:t>th</a:t>
            </a:r>
            <a:r>
              <a:rPr lang="en-GB" sz="8000" u="sng">
                <a:solidFill>
                  <a:schemeClr val="tx1"/>
                </a:solidFill>
                <a:latin typeface="Gabriela" panose="020B0604020202020204" charset="0"/>
              </a:rPr>
              <a:t> January 2025. </a:t>
            </a:r>
          </a:p>
          <a:p>
            <a:pPr marL="0" indent="0">
              <a:lnSpc>
                <a:spcPct val="170000"/>
              </a:lnSpc>
              <a:buNone/>
              <a:defRPr/>
            </a:pPr>
            <a:r>
              <a:rPr lang="en-GB" sz="6000">
                <a:solidFill>
                  <a:schemeClr val="tx1"/>
                </a:solidFill>
                <a:latin typeface="Gabriela" panose="020B0604020202020204" charset="0"/>
              </a:rPr>
              <a:t>You must apply through the borough </a:t>
            </a:r>
          </a:p>
          <a:p>
            <a:pPr marL="0" indent="0">
              <a:lnSpc>
                <a:spcPct val="170000"/>
              </a:lnSpc>
              <a:buNone/>
              <a:defRPr/>
            </a:pPr>
            <a:r>
              <a:rPr lang="en-GB" sz="6000">
                <a:solidFill>
                  <a:schemeClr val="tx1"/>
                </a:solidFill>
                <a:latin typeface="Gabriela" panose="020B0604020202020204" charset="0"/>
              </a:rPr>
              <a:t>in which you live. Applications should</a:t>
            </a:r>
          </a:p>
          <a:p>
            <a:pPr marL="0" indent="0">
              <a:lnSpc>
                <a:spcPct val="170000"/>
              </a:lnSpc>
              <a:buNone/>
              <a:defRPr/>
            </a:pPr>
            <a:r>
              <a:rPr lang="en-GB" sz="6000">
                <a:solidFill>
                  <a:schemeClr val="tx1"/>
                </a:solidFill>
                <a:latin typeface="Gabriela" panose="020B0604020202020204" charset="0"/>
              </a:rPr>
              <a:t>be made online via</a:t>
            </a:r>
          </a:p>
          <a:p>
            <a:pPr marL="0" indent="0">
              <a:buNone/>
              <a:defRPr/>
            </a:pPr>
            <a:r>
              <a:rPr lang="en-GB" sz="7000">
                <a:solidFill>
                  <a:schemeClr val="tx1"/>
                </a:solidFill>
                <a:latin typeface="Gabriela" panose="020B0604020202020204" charset="0"/>
                <a:hlinkClick r:id="rId3">
                  <a:extLst>
                    <a:ext uri="{A12FA001-AC4F-418D-AE19-62706E023703}">
                      <ahyp:hlinkClr xmlns:ahyp="http://schemas.microsoft.com/office/drawing/2018/hyperlinkcolor" val="tx"/>
                    </a:ext>
                  </a:extLst>
                </a:hlinkClick>
              </a:rPr>
              <a:t>www.eadmissions.org.uk</a:t>
            </a:r>
            <a:r>
              <a:rPr lang="en-GB" sz="7000">
                <a:solidFill>
                  <a:schemeClr val="tx1"/>
                </a:solidFill>
                <a:latin typeface="Gabriela" panose="020B0604020202020204" charset="0"/>
              </a:rPr>
              <a:t>  </a:t>
            </a:r>
            <a:endParaRPr lang="en-GB" sz="7000">
              <a:solidFill>
                <a:schemeClr val="bg1"/>
              </a:solidFill>
              <a:latin typeface="Berlin Sans FB Demi" panose="020E0802020502020306" pitchFamily="34" charset="0"/>
            </a:endParaRPr>
          </a:p>
          <a:p>
            <a:pPr marL="0" indent="0">
              <a:buNone/>
              <a:defRPr/>
            </a:pPr>
            <a:endParaRPr lang="en-GB" sz="3000" i="1">
              <a:solidFill>
                <a:schemeClr val="tx1"/>
              </a:solidFill>
              <a:latin typeface="Berlin Sans FB Demi" panose="020E0802020502020306" pitchFamily="34" charset="0"/>
            </a:endParaRPr>
          </a:p>
          <a:p>
            <a:pPr marL="0" indent="0">
              <a:buNone/>
              <a:defRPr/>
            </a:pPr>
            <a:r>
              <a:rPr lang="en-GB" sz="3700" i="1">
                <a:solidFill>
                  <a:schemeClr val="tx1"/>
                </a:solidFill>
                <a:latin typeface="Berlin Sans FB Demi" panose="020E0802020502020306" pitchFamily="34" charset="0"/>
              </a:rPr>
              <a:t>**Please remember that you do not automatically gain you a place in Reception if your child attends the Nursery at </a:t>
            </a:r>
            <a:r>
              <a:rPr lang="en-GB" sz="3700" i="1" err="1">
                <a:solidFill>
                  <a:schemeClr val="tx1"/>
                </a:solidFill>
                <a:latin typeface="Berlin Sans FB Demi" panose="020E0802020502020306" pitchFamily="34" charset="0"/>
              </a:rPr>
              <a:t>Wyborne</a:t>
            </a:r>
            <a:r>
              <a:rPr lang="en-GB" sz="3700" i="1">
                <a:solidFill>
                  <a:schemeClr val="tx1"/>
                </a:solidFill>
                <a:latin typeface="Berlin Sans FB Demi" panose="020E0802020502020306" pitchFamily="34" charset="0"/>
              </a:rPr>
              <a:t>.**</a:t>
            </a:r>
          </a:p>
          <a:p>
            <a:pPr>
              <a:buFont typeface="Wingdings 3" charset="2"/>
              <a:buChar char=""/>
              <a:defRPr/>
            </a:pPr>
            <a:endParaRPr lang="en-GB" sz="1000">
              <a:solidFill>
                <a:srgbClr val="00B0F0"/>
              </a:solidFill>
              <a:latin typeface="Berlin Sans FB Demi" panose="020E0802020502020306" pitchFamily="34" charset="0"/>
            </a:endParaRPr>
          </a:p>
          <a:p>
            <a:pPr>
              <a:buFont typeface="Wingdings 3" charset="2"/>
              <a:buChar char=""/>
              <a:defRPr/>
            </a:pPr>
            <a:endParaRPr lang="en-GB" sz="1500">
              <a:solidFill>
                <a:srgbClr val="00B0F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23355AE-84D9-47E8-9A18-A65A4B4FC1C5}"/>
              </a:ext>
            </a:extLst>
          </p:cNvPr>
          <p:cNvSpPr/>
          <p:nvPr/>
        </p:nvSpPr>
        <p:spPr>
          <a:xfrm>
            <a:off x="113466" y="205747"/>
            <a:ext cx="8810358" cy="4406943"/>
          </a:xfrm>
          <a:prstGeom prst="roundRect">
            <a:avLst/>
          </a:prstGeom>
          <a:solidFill>
            <a:srgbClr val="BF00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650" name="Title 1">
            <a:extLst>
              <a:ext uri="{FF2B5EF4-FFF2-40B4-BE49-F238E27FC236}">
                <a16:creationId xmlns:a16="http://schemas.microsoft.com/office/drawing/2014/main" id="{0FAD69AE-2077-459D-BB30-E1BDD803E550}"/>
              </a:ext>
            </a:extLst>
          </p:cNvPr>
          <p:cNvSpPr>
            <a:spLocks noGrp="1"/>
          </p:cNvSpPr>
          <p:nvPr>
            <p:ph type="title"/>
          </p:nvPr>
        </p:nvSpPr>
        <p:spPr>
          <a:xfrm>
            <a:off x="227410" y="0"/>
            <a:ext cx="4227909" cy="857250"/>
          </a:xfrm>
        </p:spPr>
        <p:txBody>
          <a:bodyPr/>
          <a:lstStyle/>
          <a:p>
            <a:pPr eaLnBrk="1" hangingPunct="1"/>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Entrance Criteria</a:t>
            </a:r>
          </a:p>
        </p:txBody>
      </p:sp>
      <p:sp>
        <p:nvSpPr>
          <p:cNvPr id="26627" name="Content Placeholder 2">
            <a:extLst>
              <a:ext uri="{FF2B5EF4-FFF2-40B4-BE49-F238E27FC236}">
                <a16:creationId xmlns:a16="http://schemas.microsoft.com/office/drawing/2014/main" id="{D207D2F2-730E-4B1D-8519-4F1D1B566A25}"/>
              </a:ext>
            </a:extLst>
          </p:cNvPr>
          <p:cNvSpPr>
            <a:spLocks noGrp="1"/>
          </p:cNvSpPr>
          <p:nvPr>
            <p:ph idx="1"/>
          </p:nvPr>
        </p:nvSpPr>
        <p:spPr>
          <a:xfrm>
            <a:off x="227410" y="873919"/>
            <a:ext cx="8695134" cy="3394472"/>
          </a:xfrm>
        </p:spPr>
        <p:txBody>
          <a:bodyPr rtlCol="0">
            <a:normAutofit fontScale="25000" lnSpcReduction="20000"/>
          </a:bodyPr>
          <a:lstStyle/>
          <a:p>
            <a:pPr>
              <a:lnSpc>
                <a:spcPct val="150000"/>
              </a:lnSpc>
              <a:defRPr/>
            </a:pPr>
            <a:r>
              <a:rPr lang="en-GB" altLang="en-US" sz="8400">
                <a:solidFill>
                  <a:schemeClr val="tx1"/>
                </a:solidFill>
                <a:latin typeface="Gabriela" panose="020B0604020202020204" charset="0"/>
              </a:rPr>
              <a:t>Diagnosed Special Need/existing EHC Plan – naming the school</a:t>
            </a:r>
          </a:p>
          <a:p>
            <a:pPr>
              <a:lnSpc>
                <a:spcPct val="150000"/>
              </a:lnSpc>
              <a:defRPr/>
            </a:pPr>
            <a:r>
              <a:rPr lang="en-GB" altLang="en-US" sz="8400">
                <a:solidFill>
                  <a:schemeClr val="tx1"/>
                </a:solidFill>
                <a:latin typeface="Gabriela" panose="020B0604020202020204" charset="0"/>
              </a:rPr>
              <a:t>Looked After Children – Children in care</a:t>
            </a:r>
          </a:p>
          <a:p>
            <a:pPr>
              <a:lnSpc>
                <a:spcPct val="150000"/>
              </a:lnSpc>
              <a:defRPr/>
            </a:pPr>
            <a:r>
              <a:rPr lang="en-GB" altLang="en-US" sz="8400">
                <a:solidFill>
                  <a:schemeClr val="tx1"/>
                </a:solidFill>
                <a:latin typeface="Gabriela" panose="020B0604020202020204" charset="0"/>
              </a:rPr>
              <a:t>Family needs (medical/social)</a:t>
            </a:r>
          </a:p>
          <a:p>
            <a:pPr>
              <a:lnSpc>
                <a:spcPct val="150000"/>
              </a:lnSpc>
              <a:defRPr/>
            </a:pPr>
            <a:r>
              <a:rPr lang="en-GB" altLang="en-US" sz="8400">
                <a:solidFill>
                  <a:schemeClr val="tx1"/>
                </a:solidFill>
                <a:latin typeface="Gabriela" panose="020B0604020202020204" charset="0"/>
              </a:rPr>
              <a:t>Siblings currently at </a:t>
            </a:r>
            <a:r>
              <a:rPr lang="en-GB" altLang="en-US" sz="8400" err="1">
                <a:solidFill>
                  <a:schemeClr val="tx1"/>
                </a:solidFill>
                <a:latin typeface="Gabriela" panose="020B0604020202020204" charset="0"/>
              </a:rPr>
              <a:t>Wyborne</a:t>
            </a:r>
            <a:r>
              <a:rPr lang="en-GB" altLang="en-US" sz="8400">
                <a:solidFill>
                  <a:schemeClr val="tx1"/>
                </a:solidFill>
                <a:latin typeface="Gabriela" panose="020B0604020202020204" charset="0"/>
              </a:rPr>
              <a:t> (apart from current Year 6)</a:t>
            </a:r>
          </a:p>
          <a:p>
            <a:pPr>
              <a:lnSpc>
                <a:spcPct val="150000"/>
              </a:lnSpc>
              <a:defRPr/>
            </a:pPr>
            <a:r>
              <a:rPr lang="en-GB" altLang="en-US" sz="8400">
                <a:solidFill>
                  <a:schemeClr val="tx1"/>
                </a:solidFill>
                <a:latin typeface="Gabriela" panose="020B0604020202020204" charset="0"/>
              </a:rPr>
              <a:t>Home to School distance – straight line from centre of home to centre of school site</a:t>
            </a:r>
          </a:p>
          <a:p>
            <a:pPr>
              <a:lnSpc>
                <a:spcPct val="150000"/>
              </a:lnSpc>
              <a:defRPr/>
            </a:pPr>
            <a:r>
              <a:rPr lang="en-GB" altLang="en-US" sz="8400">
                <a:solidFill>
                  <a:schemeClr val="tx1"/>
                </a:solidFill>
                <a:latin typeface="Gabriela" panose="020B0604020202020204" charset="0"/>
              </a:rPr>
              <a:t>Child Care arrangements </a:t>
            </a:r>
            <a:r>
              <a:rPr lang="en-GB" altLang="en-US" sz="8400" u="sng">
                <a:solidFill>
                  <a:schemeClr val="tx1"/>
                </a:solidFill>
                <a:latin typeface="Gabriela" panose="020B0604020202020204" charset="0"/>
              </a:rPr>
              <a:t>ARE NOT </a:t>
            </a:r>
            <a:r>
              <a:rPr lang="en-GB" altLang="en-US" sz="8400">
                <a:solidFill>
                  <a:schemeClr val="tx1"/>
                </a:solidFill>
                <a:latin typeface="Gabriela" panose="020B0604020202020204" charset="0"/>
              </a:rPr>
              <a:t>taken into account</a:t>
            </a:r>
          </a:p>
          <a:p>
            <a:pPr>
              <a:buFont typeface="Wingdings 3" charset="2"/>
              <a:buChar char=""/>
              <a:defRPr/>
            </a:pPr>
            <a:endParaRPr lang="en-GB" altLang="en-US" b="1">
              <a:solidFill>
                <a:schemeClr val="tx1">
                  <a:lumMod val="75000"/>
                  <a:lumOff val="25000"/>
                </a:schemeClr>
              </a:solidFill>
              <a:latin typeface="Comic Sans MS" panose="030F0702030302020204" pitchFamily="66"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92663A-7020-454C-AED5-DC05124EFFDF}"/>
              </a:ext>
            </a:extLst>
          </p:cNvPr>
          <p:cNvSpPr/>
          <p:nvPr/>
        </p:nvSpPr>
        <p:spPr>
          <a:xfrm>
            <a:off x="218103" y="379884"/>
            <a:ext cx="8716835" cy="4317461"/>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98" name="Title 1">
            <a:extLst>
              <a:ext uri="{FF2B5EF4-FFF2-40B4-BE49-F238E27FC236}">
                <a16:creationId xmlns:a16="http://schemas.microsoft.com/office/drawing/2014/main" id="{CD24533C-1911-400D-884C-908FB884C748}"/>
              </a:ext>
            </a:extLst>
          </p:cNvPr>
          <p:cNvSpPr>
            <a:spLocks noGrp="1"/>
          </p:cNvSpPr>
          <p:nvPr>
            <p:ph type="title"/>
          </p:nvPr>
        </p:nvSpPr>
        <p:spPr>
          <a:xfrm>
            <a:off x="518510" y="102123"/>
            <a:ext cx="7886700" cy="994172"/>
          </a:xfrm>
        </p:spPr>
        <p:txBody>
          <a:bodyPr/>
          <a:lstStyle/>
          <a:p>
            <a:pPr eaLnBrk="1" hangingPunct="1"/>
            <a:r>
              <a:rPr lang="en-US" altLang="en-US" b="1">
                <a:solidFill>
                  <a:schemeClr val="tx1"/>
                </a:solidFill>
                <a:latin typeface="Gabriela" panose="020B0604020202020204" charset="0"/>
              </a:rPr>
              <a:t>  </a:t>
            </a:r>
            <a:br>
              <a:rPr lang="en-US" altLang="en-US" b="1">
                <a:solidFill>
                  <a:schemeClr val="tx1"/>
                </a:solidFill>
                <a:latin typeface="Gabriela" panose="020B0604020202020204" charset="0"/>
              </a:rPr>
            </a:br>
            <a:r>
              <a:rPr lang="en-US" altLang="en-US" b="1">
                <a:solidFill>
                  <a:schemeClr val="tx1"/>
                </a:solidFill>
                <a:latin typeface="Gabriela" panose="020B0604020202020204" charset="0"/>
              </a:rPr>
              <a:t>Tips on using your preferences wisely</a:t>
            </a:r>
            <a:br>
              <a:rPr lang="en-US" altLang="en-US">
                <a:solidFill>
                  <a:srgbClr val="FFC000"/>
                </a:solidFill>
                <a:latin typeface="Comic Sans MS" panose="030F0702030302020204" pitchFamily="66" charset="0"/>
              </a:rPr>
            </a:br>
            <a:endParaRPr lang="en-GB" altLang="en-US">
              <a:solidFill>
                <a:srgbClr val="FFC000"/>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CE85F98B-74FB-4FBC-B20C-48B4AF0A2BB7}"/>
              </a:ext>
            </a:extLst>
          </p:cNvPr>
          <p:cNvSpPr>
            <a:spLocks noGrp="1"/>
          </p:cNvSpPr>
          <p:nvPr>
            <p:ph idx="1"/>
          </p:nvPr>
        </p:nvSpPr>
        <p:spPr>
          <a:xfrm>
            <a:off x="520607" y="810817"/>
            <a:ext cx="8109044" cy="4201715"/>
          </a:xfrm>
        </p:spPr>
        <p:txBody>
          <a:bodyPr rtlCol="0">
            <a:normAutofit fontScale="47500" lnSpcReduction="20000"/>
          </a:bodyPr>
          <a:lstStyle/>
          <a:p>
            <a:pPr marL="0" indent="0">
              <a:lnSpc>
                <a:spcPct val="170000"/>
              </a:lnSpc>
              <a:buNone/>
              <a:defRPr/>
            </a:pPr>
            <a:endParaRPr lang="en-US" sz="3300">
              <a:solidFill>
                <a:schemeClr val="tx1"/>
              </a:solidFill>
              <a:latin typeface="Gabriela" panose="020B0604020202020204" charset="0"/>
            </a:endParaRPr>
          </a:p>
          <a:p>
            <a:pPr marL="0" indent="0">
              <a:lnSpc>
                <a:spcPct val="170000"/>
              </a:lnSpc>
              <a:buNone/>
              <a:defRPr/>
            </a:pPr>
            <a:r>
              <a:rPr lang="en-US" sz="3300">
                <a:solidFill>
                  <a:schemeClr val="tx1"/>
                </a:solidFill>
                <a:latin typeface="Gabriela" panose="020B0604020202020204" charset="0"/>
              </a:rPr>
              <a:t>Your preferences are up to you, but do be realistic. There's no guarantee you'll be offered a place at a preference school, but here are some recommendations:</a:t>
            </a:r>
          </a:p>
          <a:p>
            <a:pPr>
              <a:lnSpc>
                <a:spcPct val="160000"/>
              </a:lnSpc>
              <a:defRPr/>
            </a:pPr>
            <a:r>
              <a:rPr lang="en-US" sz="3300">
                <a:solidFill>
                  <a:schemeClr val="tx1"/>
                </a:solidFill>
                <a:latin typeface="Gabriela" panose="020B0604020202020204" charset="0"/>
              </a:rPr>
              <a:t>Don't 'waste' a preference by naming a school where your child is unlikely to be offered a place.</a:t>
            </a:r>
          </a:p>
          <a:p>
            <a:pPr>
              <a:lnSpc>
                <a:spcPct val="160000"/>
              </a:lnSpc>
              <a:defRPr/>
            </a:pPr>
            <a:r>
              <a:rPr lang="en-US" sz="3300">
                <a:solidFill>
                  <a:schemeClr val="tx1"/>
                </a:solidFill>
                <a:latin typeface="Gabriela" panose="020B0604020202020204" charset="0"/>
              </a:rPr>
              <a:t>Don't name a school that you'd not wish your child to attend - any preference may be offered.</a:t>
            </a:r>
          </a:p>
          <a:p>
            <a:pPr>
              <a:lnSpc>
                <a:spcPct val="160000"/>
              </a:lnSpc>
              <a:defRPr/>
            </a:pPr>
            <a:r>
              <a:rPr lang="en-US" sz="3300">
                <a:solidFill>
                  <a:schemeClr val="tx1"/>
                </a:solidFill>
                <a:latin typeface="Gabriela" panose="020B0604020202020204" charset="0"/>
              </a:rPr>
              <a:t>Don't list the same school more than once as duplicates will be deleted.</a:t>
            </a:r>
          </a:p>
          <a:p>
            <a:pPr>
              <a:lnSpc>
                <a:spcPct val="160000"/>
              </a:lnSpc>
              <a:defRPr/>
            </a:pPr>
            <a:r>
              <a:rPr lang="en-US" sz="3300">
                <a:solidFill>
                  <a:schemeClr val="tx1"/>
                </a:solidFill>
                <a:latin typeface="Gabriela" panose="020B0604020202020204" charset="0"/>
              </a:rPr>
              <a:t>Include schools nearest to your home address - otherwise, your child may end up being allocated to a school much further away.</a:t>
            </a:r>
          </a:p>
          <a:p>
            <a:pPr>
              <a:defRPr/>
            </a:pPr>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0D32913-BB66-438A-91DF-13317066E331}"/>
              </a:ext>
            </a:extLst>
          </p:cNvPr>
          <p:cNvSpPr/>
          <p:nvPr/>
        </p:nvSpPr>
        <p:spPr>
          <a:xfrm>
            <a:off x="173536" y="3784415"/>
            <a:ext cx="8856998" cy="1214750"/>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Rounded Corners 1">
            <a:extLst>
              <a:ext uri="{FF2B5EF4-FFF2-40B4-BE49-F238E27FC236}">
                <a16:creationId xmlns:a16="http://schemas.microsoft.com/office/drawing/2014/main" id="{CE9E4736-7348-4611-83F7-BBCC6C29FB58}"/>
              </a:ext>
            </a:extLst>
          </p:cNvPr>
          <p:cNvSpPr/>
          <p:nvPr/>
        </p:nvSpPr>
        <p:spPr>
          <a:xfrm>
            <a:off x="1535124" y="213583"/>
            <a:ext cx="6100450" cy="3419016"/>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722" name="Title 1">
            <a:extLst>
              <a:ext uri="{FF2B5EF4-FFF2-40B4-BE49-F238E27FC236}">
                <a16:creationId xmlns:a16="http://schemas.microsoft.com/office/drawing/2014/main" id="{93A2E2FE-691D-42A3-A695-5C7F67815E97}"/>
              </a:ext>
            </a:extLst>
          </p:cNvPr>
          <p:cNvSpPr>
            <a:spLocks noGrp="1"/>
          </p:cNvSpPr>
          <p:nvPr>
            <p:ph type="title"/>
          </p:nvPr>
        </p:nvSpPr>
        <p:spPr>
          <a:xfrm>
            <a:off x="280327" y="3632598"/>
            <a:ext cx="8791045" cy="538936"/>
          </a:xfrm>
        </p:spPr>
        <p:txBody>
          <a:bodyPr/>
          <a:lstStyle/>
          <a:p>
            <a:pPr eaLnBrk="1" hangingPunct="1"/>
            <a:br>
              <a:rPr lang="en-US" altLang="en-US" sz="1400">
                <a:solidFill>
                  <a:schemeClr val="tx1"/>
                </a:solidFill>
                <a:latin typeface="Gabriela" panose="020B0604020202020204" charset="0"/>
              </a:rPr>
            </a:br>
            <a:r>
              <a:rPr lang="en-US" altLang="en-US" sz="1200">
                <a:solidFill>
                  <a:schemeClr val="tx1"/>
                </a:solidFill>
                <a:latin typeface="Gabriela" panose="020B0604020202020204" charset="0"/>
              </a:rPr>
              <a:t>You can apply for up to six primary schools, listing them in order of preference.</a:t>
            </a:r>
            <a:br>
              <a:rPr lang="en-US" altLang="en-US" sz="1200">
                <a:solidFill>
                  <a:schemeClr val="tx1"/>
                </a:solidFill>
                <a:latin typeface="Gabriela" panose="020B0604020202020204" charset="0"/>
              </a:rPr>
            </a:br>
            <a:r>
              <a:rPr lang="en-US" altLang="en-US" sz="1200">
                <a:solidFill>
                  <a:schemeClr val="tx1"/>
                </a:solidFill>
                <a:latin typeface="Gabriela" panose="020B0604020202020204" charset="0"/>
              </a:rPr>
              <a:t>Consider each school's admissions policies and previous years' application rates to see whether your child is likely to be offered a place.</a:t>
            </a:r>
            <a:br>
              <a:rPr lang="en-US" altLang="en-US" sz="1200">
                <a:solidFill>
                  <a:schemeClr val="tx1"/>
                </a:solidFill>
                <a:latin typeface="Gabriela" panose="020B0604020202020204" charset="0"/>
              </a:rPr>
            </a:br>
            <a:r>
              <a:rPr lang="en-US" altLang="en-US" sz="1200">
                <a:solidFill>
                  <a:schemeClr val="tx1"/>
                </a:solidFill>
                <a:latin typeface="Gabriela" panose="020B0604020202020204" charset="0"/>
              </a:rPr>
              <a:t>For an indication of addresses offered by each school in the previous admission. Check out the Primary Schools Offer Map. </a:t>
            </a:r>
            <a:br>
              <a:rPr lang="en-US" altLang="en-US" sz="1200">
                <a:solidFill>
                  <a:srgbClr val="FFC000"/>
                </a:solidFill>
                <a:latin typeface="Berlin Sans FB Demi" panose="020E0802020502020306" pitchFamily="34" charset="0"/>
              </a:rPr>
            </a:br>
            <a:br>
              <a:rPr lang="en-US" altLang="en-US" sz="1100">
                <a:solidFill>
                  <a:srgbClr val="FFC000"/>
                </a:solidFill>
              </a:rPr>
            </a:br>
            <a:endParaRPr lang="en-GB" altLang="en-US" sz="1800" u="sng">
              <a:solidFill>
                <a:srgbClr val="FFC000"/>
              </a:solidFill>
            </a:endParaRPr>
          </a:p>
        </p:txBody>
      </p:sp>
      <p:pic>
        <p:nvPicPr>
          <p:cNvPr id="30723" name="Picture 3">
            <a:extLst>
              <a:ext uri="{FF2B5EF4-FFF2-40B4-BE49-F238E27FC236}">
                <a16:creationId xmlns:a16="http://schemas.microsoft.com/office/drawing/2014/main" id="{6C5D461E-DA59-4BA2-8BCF-86926DA8C9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5597" y="526072"/>
            <a:ext cx="4812806" cy="2812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A35D414-75C4-48DF-A40A-A20515E2F68C}"/>
              </a:ext>
            </a:extLst>
          </p:cNvPr>
          <p:cNvSpPr/>
          <p:nvPr/>
        </p:nvSpPr>
        <p:spPr>
          <a:xfrm>
            <a:off x="66745" y="327048"/>
            <a:ext cx="8696255" cy="45653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746" name="Title 1">
            <a:extLst>
              <a:ext uri="{FF2B5EF4-FFF2-40B4-BE49-F238E27FC236}">
                <a16:creationId xmlns:a16="http://schemas.microsoft.com/office/drawing/2014/main" id="{E18BEB5C-8E02-411D-A723-707A97994854}"/>
              </a:ext>
            </a:extLst>
          </p:cNvPr>
          <p:cNvSpPr>
            <a:spLocks noGrp="1"/>
          </p:cNvSpPr>
          <p:nvPr>
            <p:ph type="title"/>
          </p:nvPr>
        </p:nvSpPr>
        <p:spPr>
          <a:xfrm>
            <a:off x="171450" y="19050"/>
            <a:ext cx="6468666" cy="770335"/>
          </a:xfrm>
        </p:spPr>
        <p:txBody>
          <a:bodyPr/>
          <a:lstStyle/>
          <a:p>
            <a:pPr eaLnBrk="1" hangingPunct="1"/>
            <a:br>
              <a:rPr lang="en-GB" altLang="en-US" b="1">
                <a:solidFill>
                  <a:schemeClr val="tx1"/>
                </a:solidFill>
                <a:latin typeface="Gabriela" panose="020B0604020202020204" charset="0"/>
              </a:rPr>
            </a:br>
            <a:r>
              <a:rPr lang="en-GB" altLang="en-US" b="1">
                <a:solidFill>
                  <a:schemeClr val="tx1"/>
                </a:solidFill>
                <a:latin typeface="Gabriela" panose="020B0604020202020204" charset="0"/>
              </a:rPr>
              <a:t>Applying for a place in Reception</a:t>
            </a:r>
          </a:p>
        </p:txBody>
      </p:sp>
      <p:sp>
        <p:nvSpPr>
          <p:cNvPr id="3" name="Rectangle 2">
            <a:extLst>
              <a:ext uri="{FF2B5EF4-FFF2-40B4-BE49-F238E27FC236}">
                <a16:creationId xmlns:a16="http://schemas.microsoft.com/office/drawing/2014/main" id="{E81F42E9-BFEE-45E4-8CE6-ED0A82F6A869}"/>
              </a:ext>
            </a:extLst>
          </p:cNvPr>
          <p:cNvSpPr/>
          <p:nvPr/>
        </p:nvSpPr>
        <p:spPr>
          <a:xfrm>
            <a:off x="305991" y="789385"/>
            <a:ext cx="8457009" cy="3924151"/>
          </a:xfrm>
          <a:prstGeom prst="rect">
            <a:avLst/>
          </a:prstGeom>
        </p:spPr>
        <p:txBody>
          <a:bodyPr>
            <a:spAutoFit/>
          </a:bodyPr>
          <a:lstStyle/>
          <a:p>
            <a:pPr marL="342900" indent="-342900">
              <a:buFont typeface="Arial" panose="020B0604020202020204" pitchFamily="34" charset="0"/>
              <a:buChar char="•"/>
              <a:defRPr/>
            </a:pPr>
            <a:endParaRPr lang="en-GB" altLang="en-US" sz="2400">
              <a:solidFill>
                <a:schemeClr val="tx1"/>
              </a:solidFill>
              <a:latin typeface="Gabriela" panose="020B0604020202020204" charset="0"/>
            </a:endParaRPr>
          </a:p>
          <a:p>
            <a:pPr marL="342900" indent="-342900">
              <a:buFont typeface="Arial" panose="020B0604020202020204" pitchFamily="34" charset="0"/>
              <a:buChar char="•"/>
              <a:defRPr/>
            </a:pPr>
            <a:r>
              <a:rPr lang="en-GB" altLang="en-US" sz="2400">
                <a:solidFill>
                  <a:schemeClr val="tx1"/>
                </a:solidFill>
                <a:latin typeface="Gabriela" panose="020B0604020202020204" charset="0"/>
              </a:rPr>
              <a:t>Preferences- 6 Choices of Schools</a:t>
            </a:r>
          </a:p>
          <a:p>
            <a:pPr>
              <a:defRPr/>
            </a:pPr>
            <a:r>
              <a:rPr lang="en-GB" altLang="en-US" sz="1050">
                <a:solidFill>
                  <a:schemeClr val="tx1"/>
                </a:solidFill>
                <a:latin typeface="Gabriela" panose="020B0604020202020204" charset="0"/>
              </a:rPr>
              <a:t>      -If you need any assistance speak to the school office </a:t>
            </a:r>
          </a:p>
          <a:p>
            <a:pPr>
              <a:defRPr/>
            </a:pPr>
            <a:endParaRPr lang="en-GB" altLang="en-US" sz="1050">
              <a:solidFill>
                <a:schemeClr val="tx1"/>
              </a:solidFill>
              <a:latin typeface="Gabriela" panose="020B0604020202020204" charset="0"/>
            </a:endParaRPr>
          </a:p>
          <a:p>
            <a:pPr marL="342900" indent="-342900">
              <a:buFont typeface="Arial" panose="020B0604020202020204" pitchFamily="34" charset="0"/>
              <a:buChar char="•"/>
              <a:defRPr/>
            </a:pPr>
            <a:r>
              <a:rPr lang="en-GB" altLang="en-US" sz="2400">
                <a:solidFill>
                  <a:schemeClr val="tx1"/>
                </a:solidFill>
                <a:latin typeface="Gabriela" panose="020B0604020202020204" charset="0"/>
              </a:rPr>
              <a:t>Allocation of School - April 2025 </a:t>
            </a:r>
          </a:p>
          <a:p>
            <a:pPr>
              <a:defRPr/>
            </a:pPr>
            <a:r>
              <a:rPr lang="en-GB" altLang="en-US" sz="1050">
                <a:solidFill>
                  <a:schemeClr val="tx1"/>
                </a:solidFill>
                <a:latin typeface="Gabriela" panose="020B0604020202020204" charset="0"/>
              </a:rPr>
              <a:t>      -Admissions will inform you of which school your child will be attending.</a:t>
            </a:r>
          </a:p>
          <a:p>
            <a:pPr>
              <a:defRPr/>
            </a:pPr>
            <a:endParaRPr lang="en-GB" altLang="en-US" sz="1050">
              <a:solidFill>
                <a:schemeClr val="tx1"/>
              </a:solidFill>
              <a:latin typeface="Gabriela" panose="020B0604020202020204" charset="0"/>
            </a:endParaRPr>
          </a:p>
          <a:p>
            <a:pPr marL="342900" indent="-342900">
              <a:buFont typeface="Arial" panose="020B0604020202020204" pitchFamily="34" charset="0"/>
              <a:buChar char="•"/>
              <a:defRPr/>
            </a:pPr>
            <a:r>
              <a:rPr lang="en-GB" altLang="en-US" sz="2400" err="1">
                <a:solidFill>
                  <a:schemeClr val="tx1"/>
                </a:solidFill>
                <a:latin typeface="Gabriela" panose="020B0604020202020204" charset="0"/>
              </a:rPr>
              <a:t>Wyborne</a:t>
            </a:r>
            <a:r>
              <a:rPr lang="en-GB" altLang="en-US" sz="2400">
                <a:solidFill>
                  <a:schemeClr val="tx1"/>
                </a:solidFill>
                <a:latin typeface="Gabriela" panose="020B0604020202020204" charset="0"/>
              </a:rPr>
              <a:t> Entrants</a:t>
            </a:r>
          </a:p>
          <a:p>
            <a:pPr>
              <a:defRPr/>
            </a:pPr>
            <a:r>
              <a:rPr lang="en-GB" altLang="en-US" sz="1050">
                <a:solidFill>
                  <a:schemeClr val="tx1"/>
                </a:solidFill>
                <a:latin typeface="Gabriela" panose="020B0604020202020204" charset="0"/>
              </a:rPr>
              <a:t>       - Invited to a ‘new entrants’ meeting in the summer term</a:t>
            </a:r>
          </a:p>
          <a:p>
            <a:pPr>
              <a:defRPr/>
            </a:pPr>
            <a:endParaRPr lang="en-GB" altLang="en-US" sz="1050">
              <a:solidFill>
                <a:schemeClr val="tx1"/>
              </a:solidFill>
              <a:latin typeface="Gabriela" panose="020B0604020202020204" charset="0"/>
            </a:endParaRPr>
          </a:p>
          <a:p>
            <a:pPr marL="342900" indent="-342900">
              <a:buFont typeface="Arial" panose="020B0604020202020204" pitchFamily="34" charset="0"/>
              <a:buChar char="•"/>
              <a:defRPr/>
            </a:pPr>
            <a:r>
              <a:rPr lang="en-GB" altLang="en-US" sz="2400">
                <a:solidFill>
                  <a:schemeClr val="tx1"/>
                </a:solidFill>
                <a:latin typeface="Gabriela" panose="020B0604020202020204" charset="0"/>
              </a:rPr>
              <a:t>Home Visits for Families new to </a:t>
            </a:r>
            <a:r>
              <a:rPr lang="en-GB" altLang="en-US" sz="2400" err="1">
                <a:solidFill>
                  <a:schemeClr val="tx1"/>
                </a:solidFill>
                <a:latin typeface="Gabriela" panose="020B0604020202020204" charset="0"/>
              </a:rPr>
              <a:t>Wyborne</a:t>
            </a:r>
            <a:r>
              <a:rPr lang="en-GB" altLang="en-US" sz="2400">
                <a:solidFill>
                  <a:schemeClr val="tx1"/>
                </a:solidFill>
                <a:latin typeface="Gabriela" panose="020B0604020202020204" charset="0"/>
              </a:rPr>
              <a:t> </a:t>
            </a:r>
          </a:p>
          <a:p>
            <a:pPr>
              <a:defRPr/>
            </a:pPr>
            <a:r>
              <a:rPr lang="en-GB" altLang="en-US" sz="1050">
                <a:solidFill>
                  <a:schemeClr val="tx1"/>
                </a:solidFill>
                <a:latin typeface="Gabriela" panose="020B0604020202020204" charset="0"/>
              </a:rPr>
              <a:t>       - This will be an opportunity for your child to meet the new teacher in your home setting and for you to discuss any settling in issues. </a:t>
            </a:r>
          </a:p>
          <a:p>
            <a:pPr>
              <a:defRPr/>
            </a:pPr>
            <a:endParaRPr lang="en-GB" altLang="en-US" sz="1050">
              <a:solidFill>
                <a:schemeClr val="tx1"/>
              </a:solidFill>
              <a:latin typeface="Gabriela" panose="020B0604020202020204" charset="0"/>
            </a:endParaRPr>
          </a:p>
          <a:p>
            <a:pPr marL="342900" indent="-342900">
              <a:buFont typeface="Arial" panose="020B0604020202020204" pitchFamily="34" charset="0"/>
              <a:buChar char="•"/>
              <a:defRPr/>
            </a:pPr>
            <a:r>
              <a:rPr lang="en-GB" altLang="en-US" sz="2400">
                <a:solidFill>
                  <a:schemeClr val="tx1"/>
                </a:solidFill>
                <a:latin typeface="Gabriela" panose="020B0604020202020204" charset="0"/>
              </a:rPr>
              <a:t>Applications Online </a:t>
            </a:r>
          </a:p>
          <a:p>
            <a:pPr>
              <a:defRPr/>
            </a:pPr>
            <a:r>
              <a:rPr lang="en-GB" altLang="en-US" sz="1050">
                <a:solidFill>
                  <a:schemeClr val="tx1"/>
                </a:solidFill>
                <a:latin typeface="Gabriela" panose="020B0604020202020204" charset="0"/>
              </a:rPr>
              <a:t>       - you will receive confirmation of your application – notified earlier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D4136E5-1874-43B1-9DE2-F4CFE5BEA6BB}"/>
              </a:ext>
            </a:extLst>
          </p:cNvPr>
          <p:cNvSpPr/>
          <p:nvPr/>
        </p:nvSpPr>
        <p:spPr>
          <a:xfrm>
            <a:off x="86768" y="160187"/>
            <a:ext cx="8997162" cy="4932420"/>
          </a:xfrm>
          <a:prstGeom prst="roundRect">
            <a:avLst/>
          </a:prstGeom>
          <a:solidFill>
            <a:srgbClr val="F068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795" name="Title 1">
            <a:extLst>
              <a:ext uri="{FF2B5EF4-FFF2-40B4-BE49-F238E27FC236}">
                <a16:creationId xmlns:a16="http://schemas.microsoft.com/office/drawing/2014/main" id="{C8DD811A-59B4-46FC-A9BC-1C2A1744DA79}"/>
              </a:ext>
            </a:extLst>
          </p:cNvPr>
          <p:cNvSpPr>
            <a:spLocks noGrp="1"/>
          </p:cNvSpPr>
          <p:nvPr>
            <p:ph type="title"/>
          </p:nvPr>
        </p:nvSpPr>
        <p:spPr>
          <a:xfrm>
            <a:off x="194073" y="0"/>
            <a:ext cx="5022056" cy="990600"/>
          </a:xfrm>
        </p:spPr>
        <p:txBody>
          <a:bodyPr/>
          <a:lstStyle/>
          <a:p>
            <a:pPr algn="ctr" eaLnBrk="1" hangingPunct="1"/>
            <a:br>
              <a:rPr lang="en-GB" altLang="en-US" sz="4000" b="1">
                <a:solidFill>
                  <a:schemeClr val="tx1"/>
                </a:solidFill>
                <a:latin typeface="Gabriela" panose="020B0604020202020204" charset="0"/>
              </a:rPr>
            </a:br>
            <a:r>
              <a:rPr lang="en-GB" altLang="en-US" sz="4000" b="1">
                <a:solidFill>
                  <a:schemeClr val="tx1"/>
                </a:solidFill>
                <a:latin typeface="Gabriela" panose="020B0604020202020204" charset="0"/>
              </a:rPr>
              <a:t>Website</a:t>
            </a:r>
            <a:r>
              <a:rPr lang="en-GB" altLang="en-US" b="1">
                <a:solidFill>
                  <a:srgbClr val="FFC000"/>
                </a:solidFill>
                <a:latin typeface="Comic Sans MS" panose="030F0702030302020204" pitchFamily="66" charset="0"/>
              </a:rPr>
              <a:t> </a:t>
            </a:r>
          </a:p>
        </p:txBody>
      </p:sp>
      <p:sp>
        <p:nvSpPr>
          <p:cNvPr id="33796" name="Content Placeholder 2">
            <a:extLst>
              <a:ext uri="{FF2B5EF4-FFF2-40B4-BE49-F238E27FC236}">
                <a16:creationId xmlns:a16="http://schemas.microsoft.com/office/drawing/2014/main" id="{4C01B15F-EFF1-4EF8-B5DB-230117FDF0F0}"/>
              </a:ext>
            </a:extLst>
          </p:cNvPr>
          <p:cNvSpPr>
            <a:spLocks noGrp="1"/>
          </p:cNvSpPr>
          <p:nvPr>
            <p:ph idx="1"/>
          </p:nvPr>
        </p:nvSpPr>
        <p:spPr>
          <a:xfrm>
            <a:off x="194072" y="990600"/>
            <a:ext cx="6913959" cy="2909888"/>
          </a:xfrm>
        </p:spPr>
        <p:txBody>
          <a:bodyPr/>
          <a:lstStyle/>
          <a:p>
            <a:pPr marL="114300" indent="0" eaLnBrk="1" hangingPunct="1">
              <a:buNone/>
            </a:pPr>
            <a:endParaRPr lang="en-GB" altLang="en-US" sz="2700">
              <a:solidFill>
                <a:srgbClr val="FFC000"/>
              </a:solidFill>
              <a:hlinkClick r:id="rId3"/>
            </a:endParaRPr>
          </a:p>
          <a:p>
            <a:pPr marL="114300" indent="0" eaLnBrk="1" hangingPunct="1">
              <a:buNone/>
            </a:pPr>
            <a:r>
              <a:rPr lang="en-GB" altLang="en-US" sz="2700">
                <a:solidFill>
                  <a:srgbClr val="FFC000"/>
                </a:solidFill>
                <a:hlinkClick r:id="rId3"/>
              </a:rPr>
              <a:t>http://www.wyborne.greenwich.sch.uk/</a:t>
            </a:r>
            <a:endParaRPr lang="en-GB" altLang="en-US" sz="2700">
              <a:solidFill>
                <a:srgbClr val="FFC000"/>
              </a:solidFill>
            </a:endParaRPr>
          </a:p>
          <a:p>
            <a:pPr eaLnBrk="1" hangingPunct="1"/>
            <a:endParaRPr lang="en-GB" altLang="en-US"/>
          </a:p>
          <a:p>
            <a:pPr eaLnBrk="1" hangingPunct="1"/>
            <a:endParaRPr lang="en-GB" altLang="en-US"/>
          </a:p>
        </p:txBody>
      </p:sp>
      <p:pic>
        <p:nvPicPr>
          <p:cNvPr id="33797" name="Picture 2">
            <a:extLst>
              <a:ext uri="{FF2B5EF4-FFF2-40B4-BE49-F238E27FC236}">
                <a16:creationId xmlns:a16="http://schemas.microsoft.com/office/drawing/2014/main" id="{6F8240C8-4120-44A4-9814-864423D55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159" y="2287694"/>
            <a:ext cx="4928510" cy="255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2112</Words>
  <Application>Microsoft Office PowerPoint</Application>
  <PresentationFormat>On-screen Show (16:9)</PresentationFormat>
  <Paragraphs>304</Paragraphs>
  <Slides>29</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Wingdings</vt:lpstr>
      <vt:lpstr>Comic Sans MS</vt:lpstr>
      <vt:lpstr>Calibri,Sans-Serif</vt:lpstr>
      <vt:lpstr>Roboto</vt:lpstr>
      <vt:lpstr>Arial</vt:lpstr>
      <vt:lpstr>Calibri</vt:lpstr>
      <vt:lpstr>Wingdings 3</vt:lpstr>
      <vt:lpstr>Gabriela</vt:lpstr>
      <vt:lpstr>Berlin Sans FB Demi</vt:lpstr>
      <vt:lpstr>Simple Light</vt:lpstr>
      <vt:lpstr>PowerPoint Presentation</vt:lpstr>
      <vt:lpstr>PowerPoint Presentation</vt:lpstr>
      <vt:lpstr>PowerPoint Presentation</vt:lpstr>
      <vt:lpstr>PowerPoint Presentation</vt:lpstr>
      <vt:lpstr>PowerPoint Presentation</vt:lpstr>
      <vt:lpstr> Why Wyborne?</vt:lpstr>
      <vt:lpstr>PowerPoint Presentation</vt:lpstr>
      <vt:lpstr>Outstanding  Forest School Provision </vt:lpstr>
      <vt:lpstr> About Our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High Expectations at Wyborne </vt:lpstr>
      <vt:lpstr> Behaviour Management</vt:lpstr>
      <vt:lpstr>   Parents/Carers</vt:lpstr>
      <vt:lpstr>PowerPoint Presentation</vt:lpstr>
      <vt:lpstr> Our Nursery at Wyborne </vt:lpstr>
      <vt:lpstr>  Our Reception at Wyborne</vt:lpstr>
      <vt:lpstr>OFSTED December 2022</vt:lpstr>
      <vt:lpstr> Applying for a place in Reception September 2025</vt:lpstr>
      <vt:lpstr> Entrance Criteria</vt:lpstr>
      <vt:lpstr>   Tips on using your preferences wisely </vt:lpstr>
      <vt:lpstr> You can apply for up to six primary schools, listing them in order of preference. Consider each school's admissions policies and previous years' application rates to see whether your child is likely to be offered a place. For an indication of addresses offered by each school in the previous admission. Check out the Primary Schools Offer Map.   </vt:lpstr>
      <vt:lpstr> Applying for a place in Reception</vt:lpstr>
      <vt:lpstr> Website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Searjeant</dc:creator>
  <cp:lastModifiedBy>James Searjeant</cp:lastModifiedBy>
  <cp:revision>3</cp:revision>
  <dcterms:modified xsi:type="dcterms:W3CDTF">2024-09-25T15:58:56Z</dcterms:modified>
</cp:coreProperties>
</file>