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7" r:id="rId2"/>
    <p:sldId id="259" r:id="rId3"/>
    <p:sldId id="274" r:id="rId4"/>
    <p:sldId id="276" r:id="rId5"/>
    <p:sldId id="258" r:id="rId6"/>
    <p:sldId id="275" r:id="rId7"/>
    <p:sldId id="265" r:id="rId8"/>
    <p:sldId id="260" r:id="rId9"/>
    <p:sldId id="261" r:id="rId10"/>
    <p:sldId id="262" r:id="rId11"/>
    <p:sldId id="278" r:id="rId12"/>
    <p:sldId id="263" r:id="rId13"/>
    <p:sldId id="264" r:id="rId14"/>
    <p:sldId id="279" r:id="rId15"/>
    <p:sldId id="266" r:id="rId16"/>
    <p:sldId id="267" r:id="rId17"/>
    <p:sldId id="268" r:id="rId18"/>
    <p:sldId id="269" r:id="rId19"/>
    <p:sldId id="270" r:id="rId20"/>
    <p:sldId id="271" r:id="rId21"/>
    <p:sldId id="256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91E17-A2BC-49DA-87E2-205C3FE08ACE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52EDC-69F4-4AE2-8638-E263B1580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600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E7B4579-FCAF-56B2-4A95-35C9F1A098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4EBEBB7A-1ADD-0BCD-F6C6-05F6F47D68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3AE0505-517C-ADD8-766B-61149561EC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8F98605-F561-4F6F-991B-9B0E46BC6EAA}" type="slidenum">
              <a:rPr lang="en-GB" altLang="en-US">
                <a:cs typeface="Arial" panose="020B0604020202020204" pitchFamily="34" charset="0"/>
              </a:rPr>
              <a:pPr/>
              <a:t>1</a:t>
            </a:fld>
            <a:endParaRPr lang="en-GB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James</a:t>
            </a: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James</a:t>
            </a: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197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James</a:t>
            </a: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Marcel</a:t>
            </a: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Marcel</a:t>
            </a:r>
            <a:endParaRPr/>
          </a:p>
        </p:txBody>
      </p:sp>
      <p:sp>
        <p:nvSpPr>
          <p:cNvPr id="150" name="Google Shape;1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320af99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e320af99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4344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Marcel</a:t>
            </a: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4EB9E35A-2EA2-00FE-FCA1-F1859471A3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02A8441-74E8-D112-7451-7D738C6964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1F9FA758-2990-A965-5CCF-41CBF5A9E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83B3D8-8630-4907-BECA-75F57B76779D}" type="slidenum">
              <a:rPr lang="en-GB" altLang="en-US">
                <a:cs typeface="Arial" panose="020B0604020202020204" pitchFamily="34" charset="0"/>
              </a:rPr>
              <a:pPr/>
              <a:t>14</a:t>
            </a:fld>
            <a:endParaRPr lang="en-GB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James</a:t>
            </a: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James</a:t>
            </a: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James</a:t>
            </a:r>
            <a:endParaRPr/>
          </a:p>
        </p:txBody>
      </p:sp>
      <p:sp>
        <p:nvSpPr>
          <p:cNvPr id="172" name="Google Shape;1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James</a:t>
            </a:r>
            <a:endParaRPr/>
          </a:p>
        </p:txBody>
      </p:sp>
      <p:sp>
        <p:nvSpPr>
          <p:cNvPr id="180" name="Google Shape;1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Marcel</a:t>
            </a:r>
            <a:endParaRPr/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86191-A269-4A5C-A4C6-A86950CC3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5B92F-FDE9-4B0F-9B47-C32E9D317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093AA-8ECC-41A9-AC1E-C8C61D05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D897D-F3D0-477D-B5D4-7BAE23571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6B5DD-B968-481B-AB7D-B7E31CE8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34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BC2FD-1D62-47CC-8474-4C52E0D3B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10A84-7E8A-4D26-A4BC-DD5E7C14B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BDFD7-88A1-421D-A18C-AE502156F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F544A-9F29-4B6D-AE9B-56DD9B36E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39496-91C8-4350-9A0B-5DC5D87E9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68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E242F-D9D1-4E5F-A101-C655BFD1F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655EF-9A0F-42D1-BDA5-9BC23B3F2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A9A6F-76A3-414E-B302-4EA6BE70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D45B0-2628-4A7B-A930-BDC310043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CF995-0062-40F7-B9CC-215AE9037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5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3E7C6-593B-4C79-BB63-E91E451A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AD34E-6A16-4AE3-AFBF-9A0A74833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9FA20-4E03-46FA-8BD0-156FC23EE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7620F4-0725-4C41-B004-7BAD03C58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25E20-E3A5-4FF5-BCBE-6BC67C046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37E1F-6DE3-4F25-8071-E44C1B9A9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94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49CAA-FDE0-43C7-ADDB-FCD7D347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CC90A-0EC2-44DC-A3DC-7DAC62FC5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796DA-806E-4887-9972-67E07B8BF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ABE910-060E-4936-BB91-2E59BF9D1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26201B-C736-4018-89C2-089F78221E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95A7D-AEEE-4AD8-921D-45929150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ED1D38-4065-4A50-B422-2D1073063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A8D971-36A6-4B3A-BFBF-4CE55E5B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753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1314-3A2D-48D0-8FFC-04534F367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A26F8B-CDBC-41F6-8DF7-147FB733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EA816-AADA-4A62-9CDC-C55D32995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7511D-D0B7-45F2-A8AE-265A844F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01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BC5000-1447-486B-A757-C89ADDC1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D94128-F559-4436-B20E-0FEC62F6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B588D-09F6-4377-8569-61514E1F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248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99E1-2D83-4708-B5C1-F0EA40ACE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7BDAF-1951-4ABF-BDF7-FAB0810E2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98D18-66FE-470D-A4C0-6ABD53BDB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BD121-185F-4164-9A75-3F257FFB0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13A79-D8B3-4B10-AFE8-F3EC4189A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7D594-A99F-4524-9D1B-64839A0B1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19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E9DA-1782-4D5B-B816-13495DE2A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118F6B-013A-400F-846A-AD96E4C5E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AC7AD-45B8-4B32-9E32-9CC2002B6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C31CE-2B9B-47FB-B895-7DE2D0A7F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ACB66-092E-447C-92AC-E13248A6E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6389A-58BC-409B-A3B1-25202597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7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3486-A8AD-4512-B7CF-59B5A27A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78A3DC-7A6C-4099-B65E-0675DCFFE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E1118-2139-4823-85ED-05EF5F482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A5F2E-F401-4916-A0CE-30A9698A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EBE13-A7E7-4959-AC77-5A7AB07D8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37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E777E5-EBCB-4498-A1DF-8544F8597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72E86-D22C-4F8F-8229-037E64389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D7604-09C0-40BF-A449-1BA74FEF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175F4-11F7-4E80-8A83-1D12AB42F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E91C1-528D-41B9-892C-2F04A0626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58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8D212-E5D8-4197-8F5B-9A048C0FA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7BA26-C370-4315-A56D-7846FEB55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19CB7-E693-4B6F-B206-FD27C31FB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3C6FB-CE83-4B03-B6C9-250F6C95E87A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D37E2-AEFD-44B9-A985-263A02BC41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241C3-D36D-4AFD-898B-EC2950156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540B6-8245-4A12-8E3E-BC8A8FA74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28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>
            <a:extLst>
              <a:ext uri="{FF2B5EF4-FFF2-40B4-BE49-F238E27FC236}">
                <a16:creationId xmlns:a16="http://schemas.microsoft.com/office/drawing/2014/main" id="{10D62C76-7CA0-0D3D-75E2-0E6A5BE56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0883" y="3113088"/>
            <a:ext cx="4776788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n-US" b="1" i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n-US" b="1" i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n-US" b="1" i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n-US" b="1" i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n-US" b="1" i="1" dirty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n-US" sz="3200" b="1" i="1" dirty="0">
              <a:solidFill>
                <a:srgbClr val="FFC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90DEAC-0DD0-49DF-BF35-E99FD6B04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559" y="4499"/>
            <a:ext cx="8472881" cy="48778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FF9A18-EB6F-4CCF-8499-0314CCE47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331" y="4949505"/>
            <a:ext cx="735533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7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192087" y="330200"/>
            <a:ext cx="9082087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rben"/>
              <a:buNone/>
            </a:pPr>
            <a:r>
              <a:rPr lang="en-US" sz="4800" b="1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</a:t>
            </a:r>
            <a:r>
              <a:rPr lang="en-US" sz="4800" b="1" i="0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ims of the </a:t>
            </a:r>
            <a:r>
              <a:rPr lang="en-US" sz="4800" b="1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morning</a:t>
            </a:r>
            <a:endParaRPr b="1" u="sng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192075" y="1601775"/>
            <a:ext cx="10884900" cy="51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Clr>
                <a:srgbClr val="002060"/>
              </a:buClr>
              <a:buSzPts val="3900"/>
            </a:pPr>
            <a:r>
              <a:rPr lang="en-US" sz="39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Welcome and introduction.</a:t>
            </a:r>
            <a:endParaRPr sz="35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buClr>
                <a:srgbClr val="002060"/>
              </a:buClr>
              <a:buSzPts val="3900"/>
            </a:pPr>
            <a:r>
              <a:rPr lang="en-US" sz="39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</a:t>
            </a:r>
            <a:r>
              <a:rPr lang="en-US" sz="39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eet new teachers</a:t>
            </a:r>
            <a:r>
              <a:rPr lang="en-US" sz="39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sz="39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buClr>
                <a:srgbClr val="002060"/>
              </a:buClr>
              <a:buSzPts val="3900"/>
            </a:pPr>
            <a:r>
              <a:rPr lang="en-US" sz="39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Sharing information about the new year– there will be lots</a:t>
            </a:r>
            <a:r>
              <a:rPr lang="en-US" sz="39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! (This </a:t>
            </a:r>
            <a:r>
              <a:rPr lang="en-US" sz="39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PowerPoint will be available on </a:t>
            </a:r>
            <a:r>
              <a:rPr lang="en-US" sz="3900" i="0" u="none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</a:t>
            </a:r>
            <a:r>
              <a:rPr lang="en-US" sz="3900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duc</a:t>
            </a:r>
            <a:r>
              <a:rPr lang="en-US" sz="39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and the website</a:t>
            </a:r>
            <a:r>
              <a:rPr lang="en-US" sz="39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).</a:t>
            </a:r>
            <a:endParaRPr sz="35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buClr>
                <a:srgbClr val="002060"/>
              </a:buClr>
              <a:buSzPts val="3900"/>
            </a:pPr>
            <a:r>
              <a:rPr lang="en-US" sz="39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There will be a chance to</a:t>
            </a:r>
            <a:r>
              <a:rPr lang="en-US" sz="39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ask any questions</a:t>
            </a:r>
            <a:r>
              <a:rPr lang="en-US" sz="39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39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at the end</a:t>
            </a:r>
            <a:r>
              <a:rPr lang="en-US" sz="39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sz="35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82B9F0-F600-4F86-AE71-39E904035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4506" y="148627"/>
            <a:ext cx="1602469" cy="26253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BEB5A-6FE0-4F41-BF06-90F8CDA4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8000" b="1" dirty="0">
                <a:solidFill>
                  <a:srgbClr val="002060"/>
                </a:solidFill>
              </a:rPr>
            </a:br>
            <a:br>
              <a:rPr lang="en-US" sz="8000" b="1" dirty="0">
                <a:solidFill>
                  <a:srgbClr val="002060"/>
                </a:solidFill>
              </a:rPr>
            </a:br>
            <a:br>
              <a:rPr lang="en-US" sz="8000" b="1" dirty="0">
                <a:solidFill>
                  <a:srgbClr val="002060"/>
                </a:solidFill>
              </a:rPr>
            </a:br>
            <a:br>
              <a:rPr lang="en-US" sz="8000" b="1" dirty="0">
                <a:solidFill>
                  <a:srgbClr val="002060"/>
                </a:solidFill>
              </a:rPr>
            </a:br>
            <a:r>
              <a:rPr lang="en-US" sz="128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Meet new teachers</a:t>
            </a:r>
            <a:endParaRPr lang="en-GB" sz="80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7FB25D-7145-46A0-A849-BF3CA500D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5860" y="365125"/>
            <a:ext cx="1295880" cy="212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61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0" y="-409575"/>
            <a:ext cx="11336337" cy="15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rben"/>
              <a:buNone/>
            </a:pPr>
            <a:br>
              <a:rPr lang="en-US" sz="5400" b="1" u="sng" dirty="0"/>
            </a:br>
            <a:r>
              <a:rPr lang="en-US" sz="6600" b="1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Sharks – F2S</a:t>
            </a:r>
            <a:endParaRPr u="sng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104775" y="722300"/>
            <a:ext cx="10020600" cy="57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b="1" i="0" u="none" strike="noStrike" cap="none" dirty="0">
              <a:solidFill>
                <a:schemeClr val="dk1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endParaRPr lang="en-US" b="1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600" b="1" i="0" u="none" strike="noStrike" cap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Class Teacher:  </a:t>
            </a:r>
            <a:r>
              <a:rPr lang="en-US" sz="36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Mr</a:t>
            </a:r>
            <a:r>
              <a:rPr lang="en-US" sz="36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Cook </a:t>
            </a:r>
            <a:endParaRPr sz="3600" b="1" i="0" u="none" strike="noStrike" cap="none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b="1" dirty="0">
              <a:solidFill>
                <a:srgbClr val="0070C0"/>
              </a:solidFill>
            </a:endParaRPr>
          </a:p>
        </p:txBody>
      </p:sp>
      <p:pic>
        <p:nvPicPr>
          <p:cNvPr id="2" name="Picture 1" descr="A shark with paint splashes&#10;&#10;Description automatically generated">
            <a:extLst>
              <a:ext uri="{FF2B5EF4-FFF2-40B4-BE49-F238E27FC236}">
                <a16:creationId xmlns:a16="http://schemas.microsoft.com/office/drawing/2014/main" id="{3603CE6B-F948-4B05-805B-7B87A382C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42" y="893530"/>
            <a:ext cx="3295916" cy="2307612"/>
          </a:xfrm>
          <a:prstGeom prst="rect">
            <a:avLst/>
          </a:prstGeom>
        </p:spPr>
      </p:pic>
      <p:pic>
        <p:nvPicPr>
          <p:cNvPr id="3" name="Picture 2" descr="A person standing in front of a lit candle&#10;&#10;Description automatically generated">
            <a:extLst>
              <a:ext uri="{FF2B5EF4-FFF2-40B4-BE49-F238E27FC236}">
                <a16:creationId xmlns:a16="http://schemas.microsoft.com/office/drawing/2014/main" id="{8DBC605E-FFD8-F27A-1153-BC07B5B13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120" y="2219501"/>
            <a:ext cx="2564156" cy="43448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E60023-1D68-4B3E-9D52-6E29734AB984}"/>
              </a:ext>
            </a:extLst>
          </p:cNvPr>
          <p:cNvSpPr txBox="1"/>
          <p:nvPr/>
        </p:nvSpPr>
        <p:spPr>
          <a:xfrm>
            <a:off x="5235795" y="4034672"/>
            <a:ext cx="43229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Support Staff: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Mrs Sullivan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Miss Kaley McCarthy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Ms Boyle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Mrs Hassan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Ms </a:t>
            </a:r>
            <a:r>
              <a:rPr lang="en-GB" sz="2800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Beaney</a:t>
            </a:r>
            <a:endParaRPr lang="en-GB" sz="28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248414" y="-572088"/>
            <a:ext cx="11336337" cy="121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rben"/>
              <a:buNone/>
            </a:pPr>
            <a:br>
              <a:rPr lang="en-US" sz="5400" b="1" i="0" u="sng" dirty="0">
                <a:solidFill>
                  <a:schemeClr val="dk1"/>
                </a:solidFill>
              </a:rPr>
            </a:br>
            <a:br>
              <a:rPr lang="en-US" sz="6000" b="1" u="sng" dirty="0">
                <a:latin typeface="NTPreCursive" panose="03000400000000000000" pitchFamily="66" charset="0"/>
              </a:rPr>
            </a:br>
            <a:r>
              <a:rPr lang="en-US" sz="6000" b="1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Turtles – F2T</a:t>
            </a:r>
            <a:endParaRPr b="1" u="sng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104775" y="1275126"/>
            <a:ext cx="10020600" cy="516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endParaRPr lang="en-US" sz="2800" i="0" u="none" strike="noStrike" cap="none" dirty="0">
              <a:solidFill>
                <a:schemeClr val="dk1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endParaRPr lang="en-US" b="1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600" b="1" i="0" u="none" strike="noStrike" cap="none" dirty="0">
                <a:solidFill>
                  <a:srgbClr val="00B050"/>
                </a:solidFill>
                <a:latin typeface="NTPreCursive" panose="03000400000000000000" pitchFamily="66" charset="0"/>
              </a:rPr>
              <a:t>Class Teacher: </a:t>
            </a:r>
            <a:r>
              <a:rPr lang="en-US" sz="3600" b="1" dirty="0">
                <a:solidFill>
                  <a:srgbClr val="00B050"/>
                </a:solidFill>
                <a:latin typeface="NTPreCursive" panose="03000400000000000000" pitchFamily="66" charset="0"/>
              </a:rPr>
              <a:t>Miss McCarthy</a:t>
            </a:r>
            <a:r>
              <a:rPr lang="en-US" b="1" dirty="0"/>
              <a:t> </a:t>
            </a:r>
            <a:endParaRPr sz="2800" b="1" dirty="0"/>
          </a:p>
          <a:p>
            <a:pPr marL="2286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rgbClr val="FF0000"/>
              </a:solidFill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dirty="0">
              <a:solidFill>
                <a:srgbClr val="FF0000"/>
              </a:solidFill>
              <a:latin typeface="Corben"/>
              <a:ea typeface="Corben"/>
              <a:cs typeface="Corben"/>
              <a:sym typeface="Corben"/>
            </a:endParaRPr>
          </a:p>
        </p:txBody>
      </p:sp>
      <p:pic>
        <p:nvPicPr>
          <p:cNvPr id="94" name="Google Shape;94;p14" descr="A sea turtle with a brown shell&#10;&#10;Description automatically generated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7013196" y="890126"/>
            <a:ext cx="3699545" cy="22875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18731F-B582-4B15-A675-1826250407AC}"/>
              </a:ext>
            </a:extLst>
          </p:cNvPr>
          <p:cNvSpPr txBox="1"/>
          <p:nvPr/>
        </p:nvSpPr>
        <p:spPr>
          <a:xfrm>
            <a:off x="5536734" y="3429000"/>
            <a:ext cx="48822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Support Staff: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Ms </a:t>
            </a:r>
            <a:r>
              <a:rPr lang="en-GB" sz="2800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Gumeni</a:t>
            </a:r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Ms Boyle</a:t>
            </a:r>
          </a:p>
          <a:p>
            <a:r>
              <a:rPr lang="en-GB" sz="2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Mrs Hassan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D82119-B154-41BC-962A-BB10BFB21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941" y="2941670"/>
            <a:ext cx="2262089" cy="34801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0" y="280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Start Dates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93750" y="1172850"/>
            <a:ext cx="10893300" cy="55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SzPct val="25387"/>
              <a:buNone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Whole School (not Reception) First day of academic year – Wednesday 3</a:t>
            </a:r>
            <a:r>
              <a:rPr lang="en-US" baseline="300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rd 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September 2025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387"/>
              <a:buFont typeface="Arial"/>
              <a:buNone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  –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Week beginning: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>
              <a:lnSpc>
                <a:spcPct val="100000"/>
              </a:lnSpc>
              <a:buClr>
                <a:srgbClr val="FF0000"/>
              </a:buClr>
              <a:buSzPct val="25637"/>
              <a:buNone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Monday 1</a:t>
            </a:r>
            <a:r>
              <a:rPr lang="en-US" baseline="300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September – Home Visits by Class Teacher and another member of staff – by Friday 18</a:t>
            </a:r>
            <a:r>
              <a:rPr lang="en-US" baseline="300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July by email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637"/>
              <a:buFont typeface="Arial"/>
              <a:buNone/>
            </a:pPr>
            <a:r>
              <a:rPr lang="en-US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Reception Start School Monday 8</a:t>
            </a:r>
            <a:r>
              <a:rPr lang="en-US" u="sng" baseline="300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</a:t>
            </a:r>
            <a:r>
              <a:rPr lang="en-US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September 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- Morning session (09:00- 1pm)*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>
              <a:lnSpc>
                <a:spcPct val="100000"/>
              </a:lnSpc>
              <a:buClr>
                <a:srgbClr val="FF0000"/>
              </a:buClr>
              <a:buSzPct val="25637"/>
              <a:buNone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Monday 15</a:t>
            </a:r>
            <a:r>
              <a:rPr lang="en-US" baseline="300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 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September -  ALL DAY (08:50 - 3:20)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637"/>
              <a:buFont typeface="Arial"/>
              <a:buNone/>
            </a:pPr>
            <a:endParaRPr dirty="0">
              <a:solidFill>
                <a:srgbClr val="00B050"/>
              </a:solidFill>
              <a:latin typeface="NTPreCursive" panose="03000400000000000000" pitchFamily="66" charset="0"/>
            </a:endParaRPr>
          </a:p>
          <a:p>
            <a:pPr marL="0" indent="0">
              <a:lnSpc>
                <a:spcPct val="100000"/>
              </a:lnSpc>
              <a:buClr>
                <a:srgbClr val="FF0000"/>
              </a:buClr>
              <a:buSzPct val="25637"/>
              <a:buNone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*Nursery children who were full-time last year at Wyborne can start Reception (if they choose) full time from the week beginning Monday 8th September.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>
              <a:lnSpc>
                <a:spcPct val="100000"/>
              </a:lnSpc>
              <a:buClr>
                <a:srgbClr val="FF0000"/>
              </a:buClr>
              <a:buSzPct val="25637"/>
              <a:buNone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**Hot meals will begin from Monday 8th September. A hot meal is free for all Reception children. It's a good idea to let all children try a hot meal for the first week and they are shorter days and then make a decision between packed lunch and school dinner after that time.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61904"/>
              <a:buFont typeface="Arial"/>
              <a:buNone/>
            </a:pPr>
            <a:endParaRPr sz="12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86666"/>
              <a:buFont typeface="Arial"/>
              <a:buNone/>
            </a:pPr>
            <a:endParaRPr sz="9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92857"/>
              <a:buFont typeface="Arial"/>
              <a:buNone/>
            </a:pPr>
            <a:endParaRPr sz="8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endParaRPr sz="800" i="0" u="none" dirty="0">
              <a:solidFill>
                <a:srgbClr val="002060"/>
              </a:solidFill>
              <a:latin typeface="NTPreCursive" panose="03000400000000000000" pitchFamily="66" charset="0"/>
              <a:ea typeface="Corben"/>
              <a:cs typeface="Corben"/>
              <a:sym typeface="Corbe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800" i="0" u="none" dirty="0">
              <a:solidFill>
                <a:srgbClr val="002060"/>
              </a:solidFill>
              <a:latin typeface="NTPreCursive" panose="03000400000000000000" pitchFamily="66" charset="0"/>
              <a:ea typeface="Corben"/>
              <a:cs typeface="Corben"/>
              <a:sym typeface="Corben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800" i="0" u="none" dirty="0">
              <a:solidFill>
                <a:srgbClr val="002060"/>
              </a:solidFill>
              <a:latin typeface="NTPreCursive" panose="03000400000000000000" pitchFamily="66" charset="0"/>
              <a:ea typeface="Arial"/>
              <a:cs typeface="Arial"/>
              <a:sym typeface="Arial"/>
            </a:endParaRPr>
          </a:p>
          <a:p>
            <a:pPr marL="228600" marR="0" lvl="0" indent="-63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800" i="0" u="none" dirty="0">
              <a:solidFill>
                <a:srgbClr val="002060"/>
              </a:solidFill>
              <a:latin typeface="NTPreCursive" panose="03000400000000000000" pitchFamily="66" charset="0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87050" y="4471333"/>
            <a:ext cx="1032426" cy="2257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0662E8C-5022-424D-96C2-18E5F5FF8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350" y="388646"/>
            <a:ext cx="1219571" cy="19980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285226" y="117446"/>
            <a:ext cx="11068574" cy="1573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80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Uniform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53" name="Google Shape;153;p22"/>
          <p:cNvSpPr txBox="1">
            <a:spLocks noGrp="1"/>
          </p:cNvSpPr>
          <p:nvPr>
            <p:ph type="body" idx="1"/>
          </p:nvPr>
        </p:nvSpPr>
        <p:spPr>
          <a:xfrm>
            <a:off x="380303" y="1651305"/>
            <a:ext cx="10267219" cy="4650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228600" marR="0" lvl="0" indent="-2044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White Polo and </a:t>
            </a:r>
            <a:r>
              <a:rPr lang="en-US" i="0" u="none" dirty="0" err="1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Wyborne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Jumper/cardigan (or black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jumper/cardigan)</a:t>
            </a: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marL="228600" marR="0" lvl="0" indent="-20447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Black 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t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racksuit bottoms or leggings (shorts in the summer) – best for 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R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eception children – both girls and boys (outdoor learning/climbing, dresses not suitable!).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marL="228600" marR="0" lvl="0" indent="-20447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Day to day footwear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– Black 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Shoes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should be </a:t>
            </a:r>
            <a:r>
              <a:rPr lang="en-US" dirty="0" err="1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v</a:t>
            </a:r>
            <a:r>
              <a:rPr lang="en-US" i="0" u="none" dirty="0" err="1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elcro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fastening (no laces)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and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no open toe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d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sandals.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indent="-204470">
              <a:lnSpc>
                <a:spcPct val="100000"/>
              </a:lnSpc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Everything 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n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amed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- including water bottles, bags and packed lunch boxes. </a:t>
            </a:r>
          </a:p>
          <a:p>
            <a:pPr indent="-204470">
              <a:lnSpc>
                <a:spcPct val="100000"/>
              </a:lnSpc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Hair tied back.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indent="-204470">
              <a:lnSpc>
                <a:spcPct val="100000"/>
              </a:lnSpc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No </a:t>
            </a:r>
            <a:r>
              <a:rPr lang="en-US" i="0" u="none" dirty="0" err="1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jewellery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please.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 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indent="-204470">
              <a:lnSpc>
                <a:spcPct val="100000"/>
              </a:lnSpc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P.E. Kit –Black shorts or jogging bottoms – </a:t>
            </a:r>
            <a:r>
              <a:rPr lang="en-US" i="0" u="none" dirty="0" err="1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coloured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house T-shirt -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PE times will be shared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marL="228600" marR="0" lvl="0" indent="-20447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Roboto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Trainers are</a:t>
            </a:r>
            <a:r>
              <a:rPr lang="en-US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not needed until the summer ter</a:t>
            </a: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m.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marL="228600" marR="0" lvl="0" indent="-69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i="0" u="none" dirty="0">
              <a:solidFill>
                <a:srgbClr val="002060"/>
              </a:solidFill>
              <a:latin typeface="NTPreCursive" panose="03000400000000000000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217487" y="174625"/>
            <a:ext cx="11687175" cy="4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br>
              <a:rPr lang="en-US" sz="7200" b="0" i="0" u="none" dirty="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</a:br>
            <a:br>
              <a:rPr lang="en-US" sz="7200" b="0" i="0" u="none" dirty="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</a:br>
            <a:r>
              <a:rPr lang="en-US" sz="60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Parent/Carer and School Communication - </a:t>
            </a:r>
            <a:r>
              <a:rPr lang="en-US" sz="6000" b="1" i="0" u="none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</a:t>
            </a:r>
            <a:r>
              <a:rPr lang="en-US" sz="60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</a:t>
            </a:r>
            <a:r>
              <a:rPr lang="en-US" sz="6000" b="1" i="0" u="none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uc</a:t>
            </a:r>
            <a:endParaRPr b="1" dirty="0" err="1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87172" y="2325600"/>
            <a:ext cx="2217490" cy="4443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5150" y="2038350"/>
            <a:ext cx="1420812" cy="9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475" y="2325600"/>
            <a:ext cx="8867641" cy="422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419450" y="1"/>
            <a:ext cx="10934350" cy="1593908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Weduc</a:t>
            </a:r>
            <a:endParaRPr sz="7200" b="1" dirty="0" err="1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184558" y="1199627"/>
            <a:ext cx="11543251" cy="497719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1000"/>
              </a:spcBef>
              <a:spcAft>
                <a:spcPts val="0"/>
              </a:spcAft>
            </a:pPr>
            <a:r>
              <a:rPr lang="en-US" dirty="0">
                <a:solidFill>
                  <a:srgbClr val="00B050"/>
                </a:solidFill>
                <a:highlight>
                  <a:srgbClr val="FFFFFF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Once your child has started with us in September you will receive an invitation via email giving instructions on how to sign up for </a:t>
            </a:r>
            <a:r>
              <a:rPr lang="en-US" dirty="0" err="1">
                <a:solidFill>
                  <a:srgbClr val="00B050"/>
                </a:solidFill>
                <a:highlight>
                  <a:srgbClr val="FFFFFF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Weduc</a:t>
            </a:r>
            <a:endParaRPr lang="en-US" dirty="0">
              <a:solidFill>
                <a:srgbClr val="00B050"/>
              </a:solidFill>
              <a:highlight>
                <a:srgbClr val="FFFFFF"/>
              </a:highlight>
              <a:latin typeface="Cavolini" panose="03000502040302020204" pitchFamily="66" charset="0"/>
              <a:ea typeface="Calibri" panose="020F0502020204030204"/>
              <a:cs typeface="Cavolini" panose="03000502040302020204" pitchFamily="66" charset="0"/>
            </a:endParaRPr>
          </a:p>
          <a:p>
            <a:pPr marL="457200" indent="-457200"/>
            <a:r>
              <a:rPr lang="en-US" dirty="0">
                <a:solidFill>
                  <a:srgbClr val="00B050"/>
                </a:solidFill>
                <a:highlight>
                  <a:srgbClr val="FFFFFF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(this will include an enrolment code -  you will also receive a text).   </a:t>
            </a:r>
            <a:endParaRPr lang="en-US" dirty="0">
              <a:solidFill>
                <a:srgbClr val="00B050"/>
              </a:solidFill>
              <a:highlight>
                <a:srgbClr val="FFFFFF"/>
              </a:highlight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marL="457200" indent="-457200"/>
            <a:r>
              <a:rPr lang="en-US" dirty="0">
                <a:solidFill>
                  <a:srgbClr val="00B050"/>
                </a:solidFill>
                <a:highlight>
                  <a:srgbClr val="FFFFFF"/>
                </a:highlight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 </a:t>
            </a:r>
            <a:r>
              <a:rPr lang="en-US" dirty="0">
                <a:solidFill>
                  <a:srgbClr val="00B050"/>
                </a:solidFill>
                <a:highlight>
                  <a:srgbClr val="FFFFFF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IT IS VERY IMPORTANT as it is the Parent/School Communication system  where all details of any events, etc. will be immediately notified.</a:t>
            </a:r>
            <a:endParaRPr dirty="0">
              <a:solidFill>
                <a:srgbClr val="00B050"/>
              </a:solidFill>
              <a:highlight>
                <a:srgbClr val="FFFFFF"/>
              </a:highlight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marL="457200" lvl="0" indent="-457200" algn="l" rtl="0">
              <a:spcBef>
                <a:spcPts val="1000"/>
              </a:spcBef>
              <a:spcAft>
                <a:spcPts val="0"/>
              </a:spcAft>
            </a:pPr>
            <a:r>
              <a:rPr lang="en-US" dirty="0">
                <a:solidFill>
                  <a:srgbClr val="00B050"/>
                </a:solidFill>
                <a:highlight>
                  <a:srgbClr val="FFFFFF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It is also a chance to see photos of what your child and their class are doing that day/week. Star of the Week photos are normally posted on Weduc.</a:t>
            </a:r>
            <a:endParaRPr dirty="0">
              <a:solidFill>
                <a:srgbClr val="00B050"/>
              </a:solidFill>
              <a:highlight>
                <a:srgbClr val="FFFFFF"/>
              </a:highlight>
              <a:latin typeface="Cavolini" panose="03000502040302020204" pitchFamily="66" charset="0"/>
              <a:ea typeface="Calibri" panose="020F0502020204030204"/>
              <a:cs typeface="Cavolini" panose="03000502040302020204" pitchFamily="66" charset="0"/>
            </a:endParaRPr>
          </a:p>
        </p:txBody>
      </p:sp>
      <p:pic>
        <p:nvPicPr>
          <p:cNvPr id="2" name="Picture 1" descr="A logo with red and grey letters&#10;&#10;Description automatically generated">
            <a:extLst>
              <a:ext uri="{FF2B5EF4-FFF2-40B4-BE49-F238E27FC236}">
                <a16:creationId xmlns:a16="http://schemas.microsoft.com/office/drawing/2014/main" id="{C9744CC3-29C4-F728-9BBF-C896696F7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887" y="364736"/>
            <a:ext cx="3209925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Curriculum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>
            <a:off x="838200" y="1494946"/>
            <a:ext cx="10884900" cy="5093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413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6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It is a continuation of the </a:t>
            </a:r>
            <a:r>
              <a:rPr lang="en-US" sz="36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Early Years Foundation Stage (started in Nurser</a:t>
            </a:r>
            <a:r>
              <a:rPr lang="en-US" sz="36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y) following the EYFS Curriculum</a:t>
            </a:r>
            <a:endParaRPr sz="36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6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Working towards Early Learning Goals and a Good Level of Development</a:t>
            </a:r>
            <a:r>
              <a:rPr lang="en-US" sz="36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 </a:t>
            </a:r>
            <a:endParaRPr sz="36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6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Continued Learning through play and inquiry and direct teaching</a:t>
            </a:r>
            <a:r>
              <a:rPr lang="en-US" sz="36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(</a:t>
            </a:r>
            <a:r>
              <a:rPr lang="en-US" sz="3600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Maths</a:t>
            </a:r>
            <a:r>
              <a:rPr lang="en-US" sz="36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, English, phonics and topics)</a:t>
            </a:r>
          </a:p>
          <a:p>
            <a:pPr indent="-241300">
              <a:lnSpc>
                <a:spcPct val="70000"/>
              </a:lnSpc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6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Lots of outdoor learning and Forest School.  </a:t>
            </a:r>
            <a:endParaRPr sz="36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7200"/>
            </a:pPr>
            <a:r>
              <a:rPr lang="en-US" sz="60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Phonics and Reading</a:t>
            </a:r>
            <a:endParaRPr lang="en-US" sz="3600"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>
            <a:off x="838200" y="1494946"/>
            <a:ext cx="6779004" cy="5093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endParaRPr lang="en-US" dirty="0">
              <a:solidFill>
                <a:srgbClr val="002060"/>
              </a:solidFill>
              <a:latin typeface="NTPreCursive" panose="03000400000000000000" pitchFamily="66" charset="0"/>
              <a:ea typeface="Calibri"/>
              <a:cs typeface="Calibri"/>
            </a:endParaRP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We follow a scheme call Little Wandle.</a:t>
            </a: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Each term we will share what new learning will happen via WEDUC.</a:t>
            </a: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In the first term children learn initial sounds and letter formation.</a:t>
            </a: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Each letter and sound has a rhyme and mnemonic</a:t>
            </a: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At the end of each half term children are assessed and this informs what book children will read during guided reading sessions.</a:t>
            </a: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Children will read with a school adult a number of times a week. </a:t>
            </a: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indent="-241300">
              <a:lnSpc>
                <a:spcPct val="70000"/>
              </a:lnSpc>
              <a:spcBef>
                <a:spcPts val="0"/>
              </a:spcBef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dirty="0">
                <a:solidFill>
                  <a:srgbClr val="00B050"/>
                </a:solidFill>
                <a:latin typeface="Cavolini" panose="03000502040302020204" pitchFamily="66" charset="0"/>
                <a:ea typeface="Calibri"/>
                <a:cs typeface="Cavolini" panose="03000502040302020204" pitchFamily="66" charset="0"/>
              </a:rPr>
              <a:t>Children will then have the Opportunity to practice the skills learnt at home.</a:t>
            </a:r>
          </a:p>
        </p:txBody>
      </p:sp>
      <p:pic>
        <p:nvPicPr>
          <p:cNvPr id="2" name="Picture 1" descr="An orange circle with white text and a bird&#10;&#10;Description automatically generated">
            <a:extLst>
              <a:ext uri="{FF2B5EF4-FFF2-40B4-BE49-F238E27FC236}">
                <a16:creationId xmlns:a16="http://schemas.microsoft.com/office/drawing/2014/main" id="{9C3CE7DF-68BC-FED1-FB02-421DB5002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411" y="2020389"/>
            <a:ext cx="1793717" cy="1453010"/>
          </a:xfrm>
          <a:prstGeom prst="rect">
            <a:avLst/>
          </a:prstGeom>
        </p:spPr>
      </p:pic>
      <p:pic>
        <p:nvPicPr>
          <p:cNvPr id="3" name="Picture 2" descr="A group of cartoon animals&#10;&#10;Description automatically generated">
            <a:extLst>
              <a:ext uri="{FF2B5EF4-FFF2-40B4-BE49-F238E27FC236}">
                <a16:creationId xmlns:a16="http://schemas.microsoft.com/office/drawing/2014/main" id="{3B8CBE18-BEA7-DAC9-F27D-71824D3DA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204" y="3927788"/>
            <a:ext cx="4103477" cy="236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47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427037" y="0"/>
            <a:ext cx="10926762" cy="169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rben"/>
              <a:buNone/>
            </a:pPr>
            <a:r>
              <a:rPr lang="en-US" sz="54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Tapestry</a:t>
            </a:r>
            <a:r>
              <a:rPr lang="en-US" sz="5400" b="1" i="0" u="none" dirty="0">
                <a:solidFill>
                  <a:srgbClr val="00B050"/>
                </a:solidFill>
                <a:latin typeface="Cavolini" panose="03000502040302020204" pitchFamily="66" charset="0"/>
                <a:ea typeface="Corben"/>
                <a:cs typeface="Cavolini" panose="03000502040302020204" pitchFamily="66" charset="0"/>
                <a:sym typeface="Corben"/>
              </a:rPr>
              <a:t> 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3984771" y="679508"/>
            <a:ext cx="8128486" cy="61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8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+mj-lt"/>
              <a:buAutoNum type="arabicPeriod"/>
            </a:pPr>
            <a:r>
              <a:rPr lang="en-US" sz="18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Tapestry is our Online Learning Journey</a:t>
            </a:r>
            <a:endParaRPr sz="24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318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+mj-lt"/>
              <a:buAutoNum type="arabicPeriod"/>
            </a:pPr>
            <a:r>
              <a:rPr lang="en-US" sz="18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 communication tool to strengthen home/school relationships</a:t>
            </a:r>
            <a:endParaRPr sz="24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31800" indent="-457200">
              <a:lnSpc>
                <a:spcPct val="100000"/>
              </a:lnSpc>
              <a:buClr>
                <a:srgbClr val="002060"/>
              </a:buClr>
              <a:buSzPts val="2400"/>
              <a:buFont typeface="+mj-lt"/>
              <a:buAutoNum type="arabicPeriod"/>
            </a:pPr>
            <a:r>
              <a:rPr lang="en-US" sz="18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It is a tool to share </a:t>
            </a:r>
            <a:r>
              <a:rPr lang="en-US" sz="1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 evidence work </a:t>
            </a:r>
            <a:r>
              <a:rPr lang="en-US" sz="18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 experiences at school and at home</a:t>
            </a:r>
            <a:r>
              <a:rPr lang="en-US" sz="1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</a:t>
            </a:r>
            <a:endParaRPr sz="24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31800" indent="-457200">
              <a:lnSpc>
                <a:spcPct val="100000"/>
              </a:lnSpc>
              <a:buClr>
                <a:srgbClr val="002060"/>
              </a:buClr>
              <a:buSzPts val="2400"/>
              <a:buFont typeface="+mj-lt"/>
              <a:buAutoNum type="arabicPeriod"/>
            </a:pPr>
            <a:r>
              <a:rPr lang="en-US" sz="18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 ‘app’ style, you can access from you mobile device or the Tapestry website, you’re given log in details, there’s only access for your child.</a:t>
            </a:r>
            <a:r>
              <a:rPr lang="en-US" sz="1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You will be sent a joining email through the email you have supplied on your contact details so please make sure these are up to date</a:t>
            </a:r>
            <a:endParaRPr sz="24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318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+mj-lt"/>
              <a:buAutoNum type="arabicPeriod"/>
            </a:pPr>
            <a:r>
              <a:rPr lang="en-US" sz="18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Opportunities to view photographs, videos, examples of work</a:t>
            </a:r>
            <a:endParaRPr sz="24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318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+mj-lt"/>
              <a:buAutoNum type="arabicPeriod"/>
            </a:pPr>
            <a:r>
              <a:rPr lang="en-US" sz="18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Opportunities to make comments, share feedback about school and special occasions at home etc.</a:t>
            </a:r>
            <a:endParaRPr sz="1800" i="0" u="none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318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+mj-lt"/>
              <a:buAutoNum type="arabicPeriod"/>
            </a:pPr>
            <a:r>
              <a:rPr lang="en-US" sz="18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Tapestry is used to inform our assessments of your children through the observations we make.</a:t>
            </a:r>
            <a:endParaRPr sz="24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84200" marR="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j-lt"/>
              <a:buAutoNum type="arabicPeriod"/>
            </a:pPr>
            <a:endParaRPr sz="2000" i="0" u="none" dirty="0">
              <a:solidFill>
                <a:srgbClr val="002060"/>
              </a:solidFill>
              <a:latin typeface="NTPreCursive" panose="03000400000000000000" pitchFamily="66" charset="0"/>
              <a:ea typeface="Corben"/>
              <a:cs typeface="Corben"/>
              <a:sym typeface="Corben"/>
            </a:endParaRPr>
          </a:p>
        </p:txBody>
      </p:sp>
      <p:pic>
        <p:nvPicPr>
          <p:cNvPr id="138" name="Google Shape;13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861" y="4941509"/>
            <a:ext cx="2808050" cy="1787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40" name="Google Shape;14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980" y="1289939"/>
            <a:ext cx="2483500" cy="397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4309913" y="98125"/>
            <a:ext cx="110583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rben"/>
              <a:buNone/>
            </a:pPr>
            <a:br>
              <a:rPr lang="en-US" sz="5400" b="0" i="0" u="none" dirty="0">
                <a:latin typeface="Corben"/>
                <a:ea typeface="Corben"/>
                <a:cs typeface="Corben"/>
              </a:rPr>
            </a:br>
            <a:r>
              <a:rPr lang="en-US" sz="54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Forest School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1"/>
          </p:nvPr>
        </p:nvSpPr>
        <p:spPr>
          <a:xfrm>
            <a:off x="310010" y="889740"/>
            <a:ext cx="5899795" cy="2849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952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600" i="0" u="none" dirty="0">
              <a:solidFill>
                <a:srgbClr val="002060"/>
              </a:solidFill>
              <a:latin typeface="NTPreCursive" panose="03000400000000000000" pitchFamily="66" charset="0"/>
              <a:ea typeface="Corben"/>
              <a:cs typeface="Corben"/>
              <a:sym typeface="Corben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Roboto"/>
              <a:buChar char="•"/>
            </a:pP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Forest School will start after the October half term.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  <a:sym typeface="Roboto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Roboto"/>
              <a:buChar char="•"/>
            </a:pP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We have Forest School trained teachers and it is based 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at school.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  <a:sym typeface="Roboto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Roboto"/>
              <a:buChar char="•"/>
            </a:pP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Forest School is an opportunity for the children to 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holistically</a:t>
            </a: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learn outside within a safe environment, learning to take risks e.g. climbing 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trees</a:t>
            </a: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, playing with mud, problem solving, using tools and much more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  <a:sym typeface="Roboto"/>
            </a:endParaRPr>
          </a:p>
          <a:p>
            <a:pPr>
              <a:lnSpc>
                <a:spcPct val="100000"/>
              </a:lnSpc>
              <a:buClr>
                <a:srgbClr val="002060"/>
              </a:buClr>
              <a:buSzPts val="2100"/>
              <a:buFont typeface="Roboto"/>
              <a:buChar char="•"/>
            </a:pP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Teachers will notify you of the day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Forest School is during your home visit. Children</a:t>
            </a: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must wear (waterproof trousers and a waterproof jacket) 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in the new academic year and have arms and legs covered in all weathers</a:t>
            </a: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.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 </a:t>
            </a:r>
            <a:endParaRPr lang="en-US"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  <a:sym typeface="Roboto"/>
            </a:endParaRPr>
          </a:p>
          <a:p>
            <a:pPr>
              <a:lnSpc>
                <a:spcPct val="100000"/>
              </a:lnSpc>
              <a:buClr>
                <a:srgbClr val="002060"/>
              </a:buClr>
              <a:buSzPts val="2100"/>
              <a:buFont typeface="Roboto"/>
              <a:buChar char="•"/>
            </a:pP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Forest School will take place in </a:t>
            </a:r>
            <a:r>
              <a:rPr lang="en-US" sz="1600" i="0" u="sng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ALL</a:t>
            </a:r>
            <a:r>
              <a:rPr lang="en-US" sz="1600" i="0" u="none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weathers</a:t>
            </a:r>
            <a:r>
              <a:rPr lang="en-US" sz="1600" dirty="0">
                <a:solidFill>
                  <a:srgbClr val="00B050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, unless in the case of high winds for example, when branches can fall from the trees, your children's safety is paramount and they will stay in class.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Roboto"/>
              <a:cs typeface="Cavolini" panose="03000502040302020204" pitchFamily="66" charset="0"/>
            </a:endParaRPr>
          </a:p>
          <a:p>
            <a:pPr marL="228600" marR="0" lvl="0" indent="-95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600" i="0" u="none" dirty="0">
              <a:solidFill>
                <a:srgbClr val="002060"/>
              </a:solidFill>
              <a:latin typeface="NTPreCursive" panose="03000400000000000000" pitchFamily="66" charset="0"/>
              <a:ea typeface="Corben"/>
              <a:cs typeface="Corben"/>
              <a:sym typeface="Corbe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44223-093F-4F0C-BCC1-49E4D428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805" y="1160753"/>
            <a:ext cx="4373445" cy="51574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DF5BE-E409-487A-9FC2-499CE4BAE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171450"/>
            <a:ext cx="10196512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GB" sz="4000" dirty="0">
                <a:solidFill>
                  <a:srgbClr val="FFC000"/>
                </a:solidFill>
                <a:latin typeface="Berlin Sans FB Demi" panose="020E0802020502020306" pitchFamily="34" charset="0"/>
              </a:rPr>
            </a:br>
            <a:r>
              <a:rPr lang="en-GB" sz="49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High Expectations at </a:t>
            </a:r>
            <a:r>
              <a:rPr lang="en-GB" sz="49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Wyborne</a:t>
            </a:r>
            <a:br>
              <a:rPr lang="en-GB" sz="4900" dirty="0">
                <a:solidFill>
                  <a:srgbClr val="00B050"/>
                </a:solidFill>
                <a:latin typeface="NTPreCursive" panose="03000400000000000000" pitchFamily="66" charset="0"/>
              </a:rPr>
            </a:br>
            <a:endParaRPr lang="en-GB" sz="2700" i="1" dirty="0">
              <a:solidFill>
                <a:srgbClr val="00B050"/>
              </a:solidFill>
              <a:latin typeface="NTPreCursive" panose="03000400000000000000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F48C7F-50DD-4136-9DA9-5DE1442AE325}"/>
              </a:ext>
            </a:extLst>
          </p:cNvPr>
          <p:cNvSpPr/>
          <p:nvPr/>
        </p:nvSpPr>
        <p:spPr>
          <a:xfrm>
            <a:off x="360363" y="1539875"/>
            <a:ext cx="10050462" cy="428585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 expect: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All pupils to behave well – we accept mistakes 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Zero tolerance to all forms of bullying  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All pupils to do their best at all times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All pupils to wear school uniform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All pupils to attend school every day, on time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All pupils to read regularly at home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All pupils to be inclusive and respectful of each other</a:t>
            </a:r>
          </a:p>
        </p:txBody>
      </p:sp>
    </p:spTree>
    <p:extLst>
      <p:ext uri="{BB962C8B-B14F-4D97-AF65-F5344CB8AC3E}">
        <p14:creationId xmlns:p14="http://schemas.microsoft.com/office/powerpoint/2010/main" val="1379869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223837" y="77787"/>
            <a:ext cx="11129962" cy="1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Alpha Club 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60" name="Google Shape;160;p23"/>
          <p:cNvSpPr txBox="1">
            <a:spLocks noGrp="1"/>
          </p:cNvSpPr>
          <p:nvPr>
            <p:ph type="body" idx="1"/>
          </p:nvPr>
        </p:nvSpPr>
        <p:spPr>
          <a:xfrm>
            <a:off x="486562" y="1434517"/>
            <a:ext cx="3840964" cy="474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External Provider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Separate admissions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Before and after school provision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61" name="Google Shape;16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9512" y="1873250"/>
            <a:ext cx="6364287" cy="44132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Child Protection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67" name="Google Shape;167;p24"/>
          <p:cNvSpPr txBox="1">
            <a:spLocks noGrp="1"/>
          </p:cNvSpPr>
          <p:nvPr>
            <p:ph type="body" idx="1"/>
          </p:nvPr>
        </p:nvSpPr>
        <p:spPr>
          <a:xfrm>
            <a:off x="677862" y="2160587"/>
            <a:ext cx="9805987" cy="388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marR="0" lvl="0" indent="-17970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en-US" sz="3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Safeguarding – duty of care</a:t>
            </a:r>
            <a:endParaRPr lang="en-US" sz="3200" b="1" i="0" u="none" dirty="0">
              <a:solidFill>
                <a:srgbClr val="00B050"/>
              </a:solidFill>
              <a:latin typeface="Cavolini" panose="03000502040302020204" pitchFamily="66" charset="0"/>
              <a:ea typeface="Calibri"/>
              <a:cs typeface="Cavolini" panose="03000502040302020204" pitchFamily="66" charset="0"/>
            </a:endParaRPr>
          </a:p>
          <a:p>
            <a:pPr indent="-179705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DSL (Designated Safeguarding Leads) – </a:t>
            </a:r>
            <a:r>
              <a:rPr lang="en-US" sz="32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Mr</a:t>
            </a: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</a:t>
            </a:r>
            <a:r>
              <a:rPr lang="en-US" sz="32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Searjeant</a:t>
            </a: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, </a:t>
            </a:r>
            <a:r>
              <a:rPr lang="en-US" sz="32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Ms</a:t>
            </a: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Heath, </a:t>
            </a:r>
            <a:r>
              <a:rPr lang="en-US" sz="32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Ms</a:t>
            </a: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Tanner,  Jane Davey, </a:t>
            </a:r>
            <a:r>
              <a:rPr lang="en-US" sz="3200" b="1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Mr</a:t>
            </a: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Cook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Calibri" panose="020F0502020204030204"/>
              <a:cs typeface="Cavolini" panose="03000502040302020204" pitchFamily="66" charset="0"/>
            </a:endParaRPr>
          </a:p>
          <a:p>
            <a:pPr indent="-179705">
              <a:lnSpc>
                <a:spcPct val="100000"/>
              </a:lnSpc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en-US" sz="3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Who is responsible? Everyone.</a:t>
            </a: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Calibri" panose="020F0502020204030204"/>
              <a:cs typeface="Cavolini" panose="03000502040302020204" pitchFamily="66" charset="0"/>
            </a:endParaRPr>
          </a:p>
          <a:p>
            <a:pPr marL="228600" marR="0" lvl="0" indent="-17970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en-US" sz="3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Social Services – reporting incidents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Calibri" panose="020F0502020204030204"/>
              <a:cs typeface="Cavolini" panose="03000502040302020204" pitchFamily="66" charset="0"/>
            </a:endParaRPr>
          </a:p>
          <a:p>
            <a:pPr marL="228600" marR="0" lvl="0" indent="-17970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en-US" sz="3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Collecting your child – forms and communicating with the office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Calibri" panose="020F0502020204030204"/>
              <a:cs typeface="Cavolini" panose="03000502040302020204" pitchFamily="66" charset="0"/>
            </a:endParaRPr>
          </a:p>
          <a:p>
            <a:pPr marL="228600" marR="0" lvl="0" indent="-17970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en-US" sz="3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Permission for children to be </a:t>
            </a:r>
            <a:r>
              <a:rPr lang="en-US" sz="32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3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photographed – written exemption to be provided.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ea typeface="Calibri" panose="020F0502020204030204"/>
              <a:cs typeface="Cavolini" panose="03000502040302020204" pitchFamily="66" charset="0"/>
            </a:endParaRPr>
          </a:p>
          <a:p>
            <a:pPr marL="228600" marR="0" lvl="0" indent="-12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dirty="0">
              <a:solidFill>
                <a:srgbClr val="002060"/>
              </a:solidFill>
              <a:latin typeface="NTPreCursive" panose="03000400000000000000" pitchFamily="66" charset="0"/>
              <a:ea typeface="Corben"/>
              <a:cs typeface="Corben"/>
              <a:sym typeface="Corben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9402" y="5167313"/>
            <a:ext cx="1801652" cy="1325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>
            <a:spLocks noGrp="1"/>
          </p:cNvSpPr>
          <p:nvPr>
            <p:ph type="title"/>
          </p:nvPr>
        </p:nvSpPr>
        <p:spPr>
          <a:xfrm>
            <a:off x="173037" y="214312"/>
            <a:ext cx="9885362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Corben"/>
              <a:buNone/>
            </a:pPr>
            <a:r>
              <a:rPr lang="en-US" sz="65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Health and Safety </a:t>
            </a:r>
            <a:r>
              <a:rPr lang="en-US" sz="18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75" name="Google Shape;175;p25"/>
          <p:cNvSpPr txBox="1">
            <a:spLocks noGrp="1"/>
          </p:cNvSpPr>
          <p:nvPr>
            <p:ph type="body" idx="1"/>
          </p:nvPr>
        </p:nvSpPr>
        <p:spPr>
          <a:xfrm>
            <a:off x="173037" y="1390650"/>
            <a:ext cx="10336212" cy="495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Clr>
                <a:srgbClr val="002060"/>
              </a:buClr>
              <a:buSzPts val="3200"/>
              <a:buFont typeface="Calibri"/>
              <a:buChar char="•"/>
            </a:pPr>
            <a:r>
              <a:rPr lang="en-US" sz="240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Minor accidents </a:t>
            </a:r>
            <a:r>
              <a:rPr lang="en-US" sz="24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– logged/verbally communicated </a:t>
            </a:r>
            <a:endParaRPr sz="20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Calibri"/>
              <a:buChar char="•"/>
            </a:pPr>
            <a:r>
              <a:rPr lang="en-US" sz="240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Minor bump to head – phone call or text message and slip (please don’t be alarmed)</a:t>
            </a:r>
            <a:endParaRPr sz="20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Calibri"/>
              <a:buChar char="•"/>
            </a:pPr>
            <a:r>
              <a:rPr lang="en-US" sz="240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More serious injury – parent/carer telephoned</a:t>
            </a:r>
            <a:endParaRPr sz="20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Calibri"/>
              <a:buChar char="•"/>
            </a:pPr>
            <a:r>
              <a:rPr lang="en-US" sz="240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Even more serious injury – ambulance</a:t>
            </a:r>
            <a:endParaRPr sz="20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Calibri"/>
              <a:buChar char="•"/>
            </a:pPr>
            <a:r>
              <a:rPr lang="en-US" sz="240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Only prescribed medication can be administered with permission form completed.</a:t>
            </a:r>
            <a:endParaRPr sz="20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buClr>
                <a:srgbClr val="FF0000"/>
              </a:buClr>
              <a:buSzPts val="3200"/>
              <a:buFont typeface="Calibri"/>
              <a:buChar char="•"/>
            </a:pPr>
            <a:r>
              <a:rPr lang="en-US" sz="2400" dirty="0">
                <a:solidFill>
                  <a:srgbClr val="FF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Please ensure</a:t>
            </a:r>
            <a:r>
              <a:rPr lang="en-US" sz="2400" u="none" dirty="0">
                <a:solidFill>
                  <a:srgbClr val="FF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emergency contact</a:t>
            </a:r>
            <a:r>
              <a:rPr lang="en-US" sz="2400" dirty="0">
                <a:solidFill>
                  <a:srgbClr val="FF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details are up to date and you notify the school office when this changes.</a:t>
            </a:r>
            <a:endParaRPr sz="2000" dirty="0">
              <a:solidFill>
                <a:srgbClr val="FF000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u="none" dirty="0">
              <a:solidFill>
                <a:srgbClr val="002060"/>
              </a:solidFill>
              <a:latin typeface="NTPreCursive" panose="03000400000000000000" pitchFamily="66" charset="0"/>
            </a:endParaRPr>
          </a:p>
        </p:txBody>
      </p:sp>
      <p:pic>
        <p:nvPicPr>
          <p:cNvPr id="177" name="Google Shape;17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94863" y="4731900"/>
            <a:ext cx="2497137" cy="2493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677862" y="257175"/>
            <a:ext cx="8596312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Attendance</a:t>
            </a:r>
            <a:endParaRPr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677862" y="1577975"/>
            <a:ext cx="11376025" cy="388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28600" marR="0" lvl="0" indent="-254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Automated service – answer phone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540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Letters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540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Office staff will ring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540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Absenteeism monitored - 95% threshold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540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Char char="•"/>
            </a:pPr>
            <a:r>
              <a:rPr lang="en-US" sz="44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Holidays in school time – </a:t>
            </a:r>
            <a:r>
              <a:rPr lang="en-US" sz="4000" i="1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UNAUTHORISED – will have to arrange pre appointment with the headteacher – </a:t>
            </a:r>
            <a:r>
              <a:rPr lang="en-US" sz="4000" i="1" u="none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Roiyal</a:t>
            </a:r>
            <a:r>
              <a:rPr lang="en-US" sz="4000" i="1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Greenwich now fine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4765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900"/>
              <a:buFont typeface="Calibri"/>
              <a:buChar char="•"/>
            </a:pPr>
            <a:r>
              <a:rPr lang="en-US" sz="40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Avoid being late  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85" name="Google Shape;18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74175" y="4854575"/>
            <a:ext cx="1749425" cy="174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Lunchtime </a:t>
            </a:r>
            <a:r>
              <a:rPr lang="en-US" sz="7200" i="0" u="none" dirty="0">
                <a:solidFill>
                  <a:srgbClr val="002060"/>
                </a:solidFill>
                <a:latin typeface="NTPreCursive" panose="03000400000000000000" pitchFamily="66" charset="0"/>
                <a:ea typeface="Arial"/>
                <a:cs typeface="Arial"/>
                <a:sym typeface="Arial"/>
              </a:rPr>
              <a:t>         </a:t>
            </a:r>
            <a:endParaRPr dirty="0">
              <a:solidFill>
                <a:srgbClr val="002060"/>
              </a:solidFill>
              <a:latin typeface="NTPreCursive" panose="03000400000000000000" pitchFamily="66" charset="0"/>
            </a:endParaRPr>
          </a:p>
        </p:txBody>
      </p:sp>
      <p:sp>
        <p:nvSpPr>
          <p:cNvPr id="191" name="Google Shape;191;p27"/>
          <p:cNvSpPr txBox="1">
            <a:spLocks noGrp="1"/>
          </p:cNvSpPr>
          <p:nvPr>
            <p:ph type="body" idx="1"/>
          </p:nvPr>
        </p:nvSpPr>
        <p:spPr>
          <a:xfrm>
            <a:off x="677861" y="1862866"/>
            <a:ext cx="6612172" cy="4521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indent="-234950">
              <a:lnSpc>
                <a:spcPct val="80000"/>
              </a:lnSpc>
              <a:spcBef>
                <a:spcPts val="0"/>
              </a:spcBef>
              <a:buClr>
                <a:srgbClr val="002060"/>
              </a:buClr>
              <a:buSzPts val="3700"/>
              <a:buFont typeface="Calibri"/>
              <a:buChar char="•"/>
            </a:pP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Timings</a:t>
            </a:r>
            <a:r>
              <a:rPr lang="en-US" sz="37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 </a:t>
            </a: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– routines established at the very beginning – Dining Centre</a:t>
            </a:r>
            <a:r>
              <a:rPr lang="en-US" sz="37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</a:t>
            </a:r>
            <a:endParaRPr lang="en-US"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34950">
              <a:lnSpc>
                <a:spcPct val="80000"/>
              </a:lnSpc>
              <a:spcBef>
                <a:spcPts val="0"/>
              </a:spcBef>
              <a:buClr>
                <a:srgbClr val="002060"/>
              </a:buClr>
              <a:buSzPts val="3700"/>
              <a:buFont typeface="Calibri"/>
              <a:buChar char="•"/>
            </a:pPr>
            <a:endParaRPr lang="en-US" sz="3700"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34950">
              <a:lnSpc>
                <a:spcPct val="80000"/>
              </a:lnSpc>
              <a:spcBef>
                <a:spcPts val="0"/>
              </a:spcBef>
              <a:buClr>
                <a:srgbClr val="002060"/>
              </a:buClr>
              <a:buSzPts val="3700"/>
              <a:buFont typeface="Calibri"/>
              <a:buChar char="•"/>
            </a:pPr>
            <a:r>
              <a:rPr lang="en-US" sz="37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Reception lunch time is at 11:30 and the children also have a fruit snack in the afternoon in class.</a:t>
            </a:r>
          </a:p>
          <a:p>
            <a:pPr indent="-234950">
              <a:lnSpc>
                <a:spcPct val="80000"/>
              </a:lnSpc>
              <a:buClr>
                <a:srgbClr val="002060"/>
              </a:buClr>
              <a:buSzPts val="3700"/>
              <a:buFont typeface="Calibri"/>
              <a:buChar char="•"/>
            </a:pPr>
            <a:endParaRPr lang="en-US" sz="3700" b="1" i="0" u="none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34950">
              <a:lnSpc>
                <a:spcPct val="80000"/>
              </a:lnSpc>
              <a:buClr>
                <a:srgbClr val="002060"/>
              </a:buClr>
              <a:buSzPts val="3700"/>
              <a:buFont typeface="Calibri"/>
              <a:buChar char="•"/>
            </a:pP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School dinner </a:t>
            </a:r>
            <a:r>
              <a:rPr lang="en-US" sz="37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-</a:t>
            </a: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Choice of food</a:t>
            </a:r>
            <a:r>
              <a:rPr lang="en-US" sz="37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</a:t>
            </a: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menus</a:t>
            </a:r>
          </a:p>
          <a:p>
            <a:pPr indent="-234950">
              <a:lnSpc>
                <a:spcPct val="80000"/>
              </a:lnSpc>
              <a:buClr>
                <a:srgbClr val="002060"/>
              </a:buClr>
              <a:buSzPts val="3700"/>
              <a:buFont typeface="Calibri"/>
              <a:buChar char="•"/>
            </a:pPr>
            <a:endParaRPr lang="en-US" sz="3700"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34950">
              <a:lnSpc>
                <a:spcPct val="80000"/>
              </a:lnSpc>
              <a:buClr>
                <a:srgbClr val="002060"/>
              </a:buClr>
              <a:buSzPts val="3700"/>
              <a:buFont typeface="Calibri"/>
              <a:buChar char="•"/>
            </a:pP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Allergies and </a:t>
            </a:r>
            <a:r>
              <a:rPr lang="en-US" sz="37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specific </a:t>
            </a:r>
            <a:r>
              <a:rPr lang="en-US" sz="3700" b="1" i="0" u="none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dietry</a:t>
            </a: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requirements communicated at the very beginning </a:t>
            </a:r>
          </a:p>
          <a:p>
            <a:pPr marL="0" indent="0">
              <a:lnSpc>
                <a:spcPct val="80000"/>
              </a:lnSpc>
              <a:buClr>
                <a:srgbClr val="002060"/>
              </a:buClr>
              <a:buSzPts val="3700"/>
              <a:buNone/>
            </a:pP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3495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Calibri"/>
              <a:buChar char="•"/>
            </a:pPr>
            <a:endParaRPr lang="en-US" sz="3700" b="1" i="0" u="none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3495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Calibri"/>
              <a:buChar char="•"/>
            </a:pP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Trays – cups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34950">
              <a:lnSpc>
                <a:spcPct val="80000"/>
              </a:lnSpc>
              <a:buClr>
                <a:srgbClr val="002060"/>
              </a:buClr>
              <a:buSzPts val="3700"/>
              <a:buFont typeface="Calibri"/>
              <a:buChar char="•"/>
            </a:pPr>
            <a:endParaRPr lang="en-US" sz="3700" b="1" i="0" u="none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indent="-234950">
              <a:lnSpc>
                <a:spcPct val="80000"/>
              </a:lnSpc>
              <a:buClr>
                <a:srgbClr val="002060"/>
              </a:buClr>
              <a:buSzPts val="3700"/>
              <a:buFont typeface="Calibri"/>
              <a:buChar char="•"/>
            </a:pPr>
            <a:r>
              <a:rPr lang="en-US" sz="37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Toilets</a:t>
            </a:r>
            <a:r>
              <a:rPr lang="en-US" sz="37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E6A0E-9E3A-4D73-9373-45BE63BB7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033" y="2264584"/>
            <a:ext cx="4194406" cy="34986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677862" y="176212"/>
            <a:ext cx="8596312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 other bits…</a:t>
            </a:r>
            <a:endParaRPr lang="en-US"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00" name="Google Shape;200;p28"/>
          <p:cNvSpPr txBox="1">
            <a:spLocks noGrp="1"/>
          </p:cNvSpPr>
          <p:nvPr>
            <p:ph type="body" idx="1"/>
          </p:nvPr>
        </p:nvSpPr>
        <p:spPr>
          <a:xfrm>
            <a:off x="677862" y="1268412"/>
            <a:ext cx="11341100" cy="4843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marR="0" lvl="0" indent="-381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sz="3200" i="0" u="none" dirty="0">
              <a:solidFill>
                <a:srgbClr val="002060"/>
              </a:solidFill>
              <a:latin typeface="NTPreCursive" panose="03000400000000000000" pitchFamily="66" charset="0"/>
              <a:ea typeface="Corben"/>
              <a:cs typeface="Corben"/>
              <a:sym typeface="Corben"/>
            </a:endParaRPr>
          </a:p>
          <a:p>
            <a:pPr marL="228600" marR="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Parents and Friends – we need new recruits</a:t>
            </a:r>
            <a:r>
              <a:rPr lang="en-US" sz="32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lnSpc>
                <a:spcPct val="70000"/>
              </a:lnSpc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Please don't send children in with toys</a:t>
            </a: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lnSpc>
                <a:spcPct val="70000"/>
              </a:lnSpc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Headlice – hair tied back.</a:t>
            </a:r>
            <a:r>
              <a:rPr lang="en-US" sz="32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 When there is a case in your class you will be notified via WEDUC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Book Bags – brought in and taken home daily .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Named water bottle – brought in and taken home daily.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Regular contact with teacher or reception staff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Formal parent/</a:t>
            </a:r>
            <a:r>
              <a:rPr lang="en-US" sz="3200" i="0" u="none" dirty="0" err="1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carer</a:t>
            </a: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conferences x2 per year</a:t>
            </a:r>
            <a:r>
              <a:rPr lang="en-US" sz="32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28600" marR="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Calibri"/>
              <a:buChar char="•"/>
            </a:pPr>
            <a:r>
              <a:rPr lang="en-US" sz="32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Voluntary £1 weekly fund or donations biscuits, playdough ingredients, wet wipes etc.</a:t>
            </a:r>
            <a:endParaRPr sz="32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6">
            <a:extLst>
              <a:ext uri="{FF2B5EF4-FFF2-40B4-BE49-F238E27FC236}">
                <a16:creationId xmlns:a16="http://schemas.microsoft.com/office/drawing/2014/main" id="{75DBDE98-55E4-59C4-1C30-FFEA8EFB37F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46290" y="6136745"/>
          <a:ext cx="9699420" cy="7498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6570">
                  <a:extLst>
                    <a:ext uri="{9D8B030D-6E8A-4147-A177-3AD203B41FA5}">
                      <a16:colId xmlns:a16="http://schemas.microsoft.com/office/drawing/2014/main" val="1751242522"/>
                    </a:ext>
                  </a:extLst>
                </a:gridCol>
                <a:gridCol w="1616570">
                  <a:extLst>
                    <a:ext uri="{9D8B030D-6E8A-4147-A177-3AD203B41FA5}">
                      <a16:colId xmlns:a16="http://schemas.microsoft.com/office/drawing/2014/main" val="952276920"/>
                    </a:ext>
                  </a:extLst>
                </a:gridCol>
                <a:gridCol w="1616570">
                  <a:extLst>
                    <a:ext uri="{9D8B030D-6E8A-4147-A177-3AD203B41FA5}">
                      <a16:colId xmlns:a16="http://schemas.microsoft.com/office/drawing/2014/main" val="1326295279"/>
                    </a:ext>
                  </a:extLst>
                </a:gridCol>
                <a:gridCol w="1616570">
                  <a:extLst>
                    <a:ext uri="{9D8B030D-6E8A-4147-A177-3AD203B41FA5}">
                      <a16:colId xmlns:a16="http://schemas.microsoft.com/office/drawing/2014/main" val="650795259"/>
                    </a:ext>
                  </a:extLst>
                </a:gridCol>
                <a:gridCol w="1616570">
                  <a:extLst>
                    <a:ext uri="{9D8B030D-6E8A-4147-A177-3AD203B41FA5}">
                      <a16:colId xmlns:a16="http://schemas.microsoft.com/office/drawing/2014/main" val="2369492839"/>
                    </a:ext>
                  </a:extLst>
                </a:gridCol>
                <a:gridCol w="1616570">
                  <a:extLst>
                    <a:ext uri="{9D8B030D-6E8A-4147-A177-3AD203B41FA5}">
                      <a16:colId xmlns:a16="http://schemas.microsoft.com/office/drawing/2014/main" val="2924496194"/>
                    </a:ext>
                  </a:extLst>
                </a:gridCol>
              </a:tblGrid>
              <a:tr h="297247">
                <a:tc>
                  <a:txBody>
                    <a:bodyPr/>
                    <a:lstStyle/>
                    <a:p>
                      <a:pPr algn="ctr"/>
                      <a:r>
                        <a:rPr lang="en-GB" sz="1700" b="1" dirty="0">
                          <a:latin typeface="Palatino Linotype" panose="02040502050505030304" pitchFamily="18" charset="0"/>
                        </a:rPr>
                        <a:t>Cindy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b="1" dirty="0">
                          <a:latin typeface="Palatino Linotype" panose="02040502050505030304" pitchFamily="18" charset="0"/>
                        </a:rPr>
                        <a:t>Jill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b="1" dirty="0">
                          <a:latin typeface="Palatino Linotype" panose="02040502050505030304" pitchFamily="18" charset="0"/>
                        </a:rPr>
                        <a:t>Cathleen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b="1" dirty="0">
                          <a:latin typeface="Palatino Linotype" panose="02040502050505030304" pitchFamily="18" charset="0"/>
                        </a:rPr>
                        <a:t>Claire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b="1" dirty="0">
                          <a:latin typeface="Palatino Linotype" panose="02040502050505030304" pitchFamily="18" charset="0"/>
                        </a:rPr>
                        <a:t>Hayley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b="1" dirty="0">
                          <a:latin typeface="Palatino Linotype" panose="02040502050505030304" pitchFamily="18" charset="0"/>
                        </a:rPr>
                        <a:t>Lizzie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558007"/>
                  </a:ext>
                </a:extLst>
              </a:tr>
              <a:tr h="449327"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Secretary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Committee</a:t>
                      </a:r>
                    </a:p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Member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Chair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Committee</a:t>
                      </a:r>
                    </a:p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Member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Treasurer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Committee</a:t>
                      </a:r>
                    </a:p>
                    <a:p>
                      <a:pPr algn="ctr"/>
                      <a:r>
                        <a:rPr lang="en-GB" sz="1300" dirty="0">
                          <a:latin typeface="Palatino Linotype" panose="02040502050505030304" pitchFamily="18" charset="0"/>
                        </a:rPr>
                        <a:t>Member</a:t>
                      </a:r>
                    </a:p>
                  </a:txBody>
                  <a:tcPr marL="41476" marR="41476" marT="20738" marB="2073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559024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A984C1A-4BCC-1616-AFC6-3D0E3C3622F5}"/>
              </a:ext>
            </a:extLst>
          </p:cNvPr>
          <p:cNvSpPr txBox="1"/>
          <p:nvPr/>
        </p:nvSpPr>
        <p:spPr>
          <a:xfrm>
            <a:off x="1521783" y="827219"/>
            <a:ext cx="3056442" cy="1214560"/>
          </a:xfrm>
          <a:prstGeom prst="rect">
            <a:avLst/>
          </a:prstGeom>
          <a:solidFill>
            <a:srgbClr val="05F02C"/>
          </a:solidFill>
          <a:effectLst>
            <a:glow rad="1143000">
              <a:schemeClr val="bg1">
                <a:lumMod val="95000"/>
                <a:alpha val="64000"/>
              </a:schemeClr>
            </a:glow>
            <a:softEdge rad="76200"/>
          </a:effectLst>
        </p:spPr>
        <p:txBody>
          <a:bodyPr wrap="square" rtlCol="0">
            <a:noAutofit/>
          </a:bodyPr>
          <a:lstStyle/>
          <a:p>
            <a:pPr algn="ctr"/>
            <a:endParaRPr lang="en-GB" sz="454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b="1" i="1" dirty="0">
                <a:latin typeface="Palatino Linotype" panose="02040502050505030304" pitchFamily="18" charset="0"/>
              </a:rPr>
              <a:t>WHAT WE DO</a:t>
            </a:r>
          </a:p>
          <a:p>
            <a:pPr algn="ctr"/>
            <a:endParaRPr lang="en-GB" sz="454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dirty="0">
                <a:latin typeface="Palatino Linotype" panose="02040502050505030304" pitchFamily="18" charset="0"/>
              </a:rPr>
              <a:t>We organise fun events throughout each school year to build connections, and raise money to give Wyborne pupils the best possible school experience.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5B28AB-8DB3-BC38-F8CF-92D3265395F7}"/>
              </a:ext>
            </a:extLst>
          </p:cNvPr>
          <p:cNvSpPr txBox="1"/>
          <p:nvPr/>
        </p:nvSpPr>
        <p:spPr>
          <a:xfrm>
            <a:off x="1244253" y="3600646"/>
            <a:ext cx="9699419" cy="6158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14" b="1" u="sng" dirty="0">
                <a:latin typeface="Palatino Linotype" panose="02040502050505030304" pitchFamily="18" charset="0"/>
              </a:rPr>
              <a:t>MEET THE COMMITTEE</a:t>
            </a:r>
          </a:p>
          <a:p>
            <a:pPr algn="ctr"/>
            <a:r>
              <a:rPr lang="en-GB" sz="1588" dirty="0">
                <a:latin typeface="Palatino Linotype" panose="02040502050505030304" pitchFamily="18" charset="0"/>
              </a:rPr>
              <a:t>Wyborne PFA is a team of parents working together to support and celebrate our school community.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1BF953-10D2-A0E8-F0FA-6294648E05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" b="5531"/>
          <a:stretch/>
        </p:blipFill>
        <p:spPr>
          <a:xfrm>
            <a:off x="4781030" y="827219"/>
            <a:ext cx="2668042" cy="1673633"/>
          </a:xfrm>
          <a:prstGeom prst="rect">
            <a:avLst/>
          </a:prstGeom>
          <a:effectLst>
            <a:glow rad="711200">
              <a:schemeClr val="bg1">
                <a:alpha val="40000"/>
              </a:schemeClr>
            </a:glow>
            <a:softEdge rad="139700"/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5BCB722-C457-1306-3D09-39C1D628224A}"/>
              </a:ext>
            </a:extLst>
          </p:cNvPr>
          <p:cNvSpPr txBox="1"/>
          <p:nvPr/>
        </p:nvSpPr>
        <p:spPr>
          <a:xfrm>
            <a:off x="7608522" y="827219"/>
            <a:ext cx="3056442" cy="1214561"/>
          </a:xfrm>
          <a:prstGeom prst="rect">
            <a:avLst/>
          </a:prstGeom>
          <a:solidFill>
            <a:srgbClr val="FE8608"/>
          </a:solidFill>
          <a:effectLst>
            <a:glow rad="1143000">
              <a:schemeClr val="bg1">
                <a:lumMod val="95000"/>
                <a:alpha val="6400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  <a:softEdge rad="76200"/>
          </a:effectLst>
        </p:spPr>
        <p:txBody>
          <a:bodyPr wrap="square" rtlCol="0">
            <a:noAutofit/>
          </a:bodyPr>
          <a:lstStyle/>
          <a:p>
            <a:pPr algn="ctr"/>
            <a:endParaRPr lang="en-GB" sz="635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b="1" i="1" dirty="0">
                <a:latin typeface="Palatino Linotype" panose="02040502050505030304" pitchFamily="18" charset="0"/>
              </a:rPr>
              <a:t>HOW WE FUNDRAISE</a:t>
            </a:r>
          </a:p>
          <a:p>
            <a:pPr algn="ctr"/>
            <a:endParaRPr lang="en-GB" sz="726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dirty="0">
                <a:latin typeface="Palatino Linotype" panose="02040502050505030304" pitchFamily="18" charset="0"/>
              </a:rPr>
              <a:t>From fairs and discos, to raffles and bake sales – we raise funds through fun, inclusive events for all!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742B44-CBA4-7733-10C9-88400512DAB4}"/>
              </a:ext>
            </a:extLst>
          </p:cNvPr>
          <p:cNvSpPr txBox="1"/>
          <p:nvPr/>
        </p:nvSpPr>
        <p:spPr>
          <a:xfrm>
            <a:off x="1521783" y="2133127"/>
            <a:ext cx="3056441" cy="1384551"/>
          </a:xfrm>
          <a:prstGeom prst="rect">
            <a:avLst/>
          </a:prstGeom>
          <a:solidFill>
            <a:srgbClr val="2035FB"/>
          </a:solidFill>
          <a:effectLst>
            <a:glow rad="1143000">
              <a:schemeClr val="bg1">
                <a:lumMod val="95000"/>
                <a:alpha val="64000"/>
              </a:schemeClr>
            </a:glow>
            <a:softEdge rad="76200"/>
          </a:effectLst>
        </p:spPr>
        <p:txBody>
          <a:bodyPr wrap="square" rtlCol="0">
            <a:noAutofit/>
          </a:bodyPr>
          <a:lstStyle/>
          <a:p>
            <a:pPr algn="ctr"/>
            <a:endParaRPr lang="en-GB" sz="454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b="1" i="1" dirty="0">
                <a:latin typeface="Palatino Linotype" panose="02040502050505030304" pitchFamily="18" charset="0"/>
              </a:rPr>
              <a:t>HOW WE SPEND THE MONEY</a:t>
            </a:r>
          </a:p>
          <a:p>
            <a:pPr algn="ctr"/>
            <a:endParaRPr lang="en-GB" sz="454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dirty="0">
                <a:latin typeface="Palatino Linotype" panose="02040502050505030304" pitchFamily="18" charset="0"/>
              </a:rPr>
              <a:t>Every penny we raise goes straight back into the school – funding additional resources, experiences, equipment and any extras that the standard budget can’t cover.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0FACEB-7B01-22DB-CF64-3D87F8C33870}"/>
              </a:ext>
            </a:extLst>
          </p:cNvPr>
          <p:cNvSpPr txBox="1"/>
          <p:nvPr/>
        </p:nvSpPr>
        <p:spPr>
          <a:xfrm>
            <a:off x="7613777" y="2133127"/>
            <a:ext cx="3056441" cy="1384551"/>
          </a:xfrm>
          <a:prstGeom prst="rect">
            <a:avLst/>
          </a:prstGeom>
          <a:solidFill>
            <a:srgbClr val="FE07CD"/>
          </a:solidFill>
          <a:effectLst>
            <a:glow rad="1143000">
              <a:schemeClr val="bg1">
                <a:lumMod val="95000"/>
                <a:alpha val="64000"/>
              </a:schemeClr>
            </a:glow>
            <a:softEdge rad="76200"/>
          </a:effectLst>
        </p:spPr>
        <p:txBody>
          <a:bodyPr wrap="square" rtlCol="0">
            <a:noAutofit/>
          </a:bodyPr>
          <a:lstStyle/>
          <a:p>
            <a:pPr algn="ctr"/>
            <a:endParaRPr lang="en-GB" sz="454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b="1" i="1" dirty="0">
                <a:latin typeface="Palatino Linotype" panose="02040502050505030304" pitchFamily="18" charset="0"/>
              </a:rPr>
              <a:t>GET INVOLVED</a:t>
            </a:r>
          </a:p>
          <a:p>
            <a:pPr algn="ctr"/>
            <a:endParaRPr lang="en-GB" sz="454" b="1" i="1" dirty="0">
              <a:latin typeface="Palatino Linotype" panose="02040502050505030304" pitchFamily="18" charset="0"/>
            </a:endParaRPr>
          </a:p>
          <a:p>
            <a:pPr algn="ctr"/>
            <a:r>
              <a:rPr lang="en-GB" sz="1270" dirty="0">
                <a:latin typeface="Palatino Linotype" panose="02040502050505030304" pitchFamily="18" charset="0"/>
              </a:rPr>
              <a:t>You can volunteer at our events big or small – no pressure, just join in when you can and be a part of something great.</a:t>
            </a:r>
          </a:p>
          <a:p>
            <a:pPr algn="ctr"/>
            <a:r>
              <a:rPr lang="en-GB" sz="1270" dirty="0">
                <a:latin typeface="Palatino Linotype" panose="02040502050505030304" pitchFamily="18" charset="0"/>
              </a:rPr>
              <a:t>Come along to our coffee mornings to find out more.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D7825-6E9D-58C8-2A0B-1862088C1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430" y="26759"/>
            <a:ext cx="9657242" cy="709112"/>
          </a:xfrm>
        </p:spPr>
        <p:txBody>
          <a:bodyPr>
            <a:normAutofit fontScale="90000"/>
          </a:bodyPr>
          <a:lstStyle/>
          <a:p>
            <a:r>
              <a:rPr lang="en-GB" sz="5216" b="1" u="sng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Wyborne Parents &amp; Friends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6173BE-CB11-4134-E252-9C5A68CF62CE}"/>
              </a:ext>
            </a:extLst>
          </p:cNvPr>
          <p:cNvSpPr txBox="1"/>
          <p:nvPr/>
        </p:nvSpPr>
        <p:spPr>
          <a:xfrm>
            <a:off x="4781030" y="2629133"/>
            <a:ext cx="2657533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88" dirty="0">
                <a:latin typeface="Palatino Linotype" panose="02040502050505030304" pitchFamily="18" charset="0"/>
              </a:rPr>
              <a:t>You can contact us directly at wybornepfa@gmail.com or via your class reps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0232BC-5F29-4D50-8895-78FFEF989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08" y="3645959"/>
            <a:ext cx="1084897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17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Corben"/>
              <a:buNone/>
            </a:pPr>
            <a:r>
              <a:rPr lang="en-US" sz="7200" b="1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Thank you</a:t>
            </a:r>
            <a:endParaRPr b="1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1"/>
          </p:nvPr>
        </p:nvSpPr>
        <p:spPr>
          <a:xfrm>
            <a:off x="74575" y="1566075"/>
            <a:ext cx="5153100" cy="49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r>
              <a:rPr lang="en-US" sz="40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Any questions?</a:t>
            </a:r>
            <a:endParaRPr sz="4000" i="0" u="none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marR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endParaRPr sz="40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endParaRPr sz="40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endParaRPr sz="40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endParaRPr sz="40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endParaRPr sz="40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endParaRPr sz="4000" dirty="0">
              <a:solidFill>
                <a:srgbClr val="002060"/>
              </a:solidFill>
              <a:latin typeface="NTPreCursive" panose="03000400000000000000" pitchFamily="66" charset="0"/>
            </a:endParaRPr>
          </a:p>
          <a:p>
            <a:pPr marL="0" marR="0" lvl="0" indent="0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100"/>
              <a:buFont typeface="Arial"/>
              <a:buNone/>
            </a:pPr>
            <a:r>
              <a:rPr lang="en-US" sz="4000" i="0" u="none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This Presentation PowerPoint will be available on the </a:t>
            </a:r>
            <a:r>
              <a:rPr lang="en-US" sz="4000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website.</a:t>
            </a:r>
            <a:endParaRPr sz="4000" dirty="0">
              <a:solidFill>
                <a:srgbClr val="00B05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16" name="Google Shape;21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8975" y="12"/>
            <a:ext cx="5153027" cy="221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47275" y="2325600"/>
            <a:ext cx="2244725" cy="4443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1619</Words>
  <Application>Microsoft Office PowerPoint</Application>
  <PresentationFormat>Widescreen</PresentationFormat>
  <Paragraphs>207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Berlin Sans FB Demi</vt:lpstr>
      <vt:lpstr>Calibri</vt:lpstr>
      <vt:lpstr>Calibri Light</vt:lpstr>
      <vt:lpstr>Cavolini</vt:lpstr>
      <vt:lpstr>Comic Sans MS</vt:lpstr>
      <vt:lpstr>Corben</vt:lpstr>
      <vt:lpstr>NTPreCursive</vt:lpstr>
      <vt:lpstr>Palatino Linotype</vt:lpstr>
      <vt:lpstr>Roboto</vt:lpstr>
      <vt:lpstr>Office Theme</vt:lpstr>
      <vt:lpstr>PowerPoint Presentation</vt:lpstr>
      <vt:lpstr>Aims of the morning</vt:lpstr>
      <vt:lpstr>    Meet new teachers</vt:lpstr>
      <vt:lpstr> Sharks – F2S</vt:lpstr>
      <vt:lpstr>  Turtles – F2T</vt:lpstr>
      <vt:lpstr>Start Dates</vt:lpstr>
      <vt:lpstr>Uniform</vt:lpstr>
      <vt:lpstr>  Parent/Carer and School Communication - Weduc</vt:lpstr>
      <vt:lpstr>Weduc</vt:lpstr>
      <vt:lpstr>Curriculum</vt:lpstr>
      <vt:lpstr>Phonics and Reading</vt:lpstr>
      <vt:lpstr>Tapestry </vt:lpstr>
      <vt:lpstr> Forest School</vt:lpstr>
      <vt:lpstr> High Expectations at Wyborne </vt:lpstr>
      <vt:lpstr>Alpha Club </vt:lpstr>
      <vt:lpstr>Child Protection</vt:lpstr>
      <vt:lpstr>Health and Safety  </vt:lpstr>
      <vt:lpstr>Attendance</vt:lpstr>
      <vt:lpstr>Lunchtime          </vt:lpstr>
      <vt:lpstr>And other bits…</vt:lpstr>
      <vt:lpstr>Wyborne Parents &amp; Friends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Searjeant</dc:creator>
  <cp:lastModifiedBy>James Searjeant</cp:lastModifiedBy>
  <cp:revision>278</cp:revision>
  <dcterms:created xsi:type="dcterms:W3CDTF">2023-06-19T11:29:41Z</dcterms:created>
  <dcterms:modified xsi:type="dcterms:W3CDTF">2025-07-03T08:08:41Z</dcterms:modified>
</cp:coreProperties>
</file>