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4"/>
  </p:sldMasterIdLst>
  <p:notesMasterIdLst>
    <p:notesMasterId r:id="rId44"/>
  </p:notesMasterIdLst>
  <p:sldIdLst>
    <p:sldId id="256" r:id="rId5"/>
    <p:sldId id="293" r:id="rId6"/>
    <p:sldId id="258" r:id="rId7"/>
    <p:sldId id="299" r:id="rId8"/>
    <p:sldId id="303" r:id="rId9"/>
    <p:sldId id="283" r:id="rId10"/>
    <p:sldId id="284" r:id="rId11"/>
    <p:sldId id="262" r:id="rId12"/>
    <p:sldId id="308" r:id="rId13"/>
    <p:sldId id="295" r:id="rId14"/>
    <p:sldId id="296" r:id="rId15"/>
    <p:sldId id="302" r:id="rId16"/>
    <p:sldId id="298" r:id="rId17"/>
    <p:sldId id="263" r:id="rId18"/>
    <p:sldId id="265" r:id="rId19"/>
    <p:sldId id="300" r:id="rId20"/>
    <p:sldId id="266" r:id="rId21"/>
    <p:sldId id="267" r:id="rId22"/>
    <p:sldId id="264" r:id="rId23"/>
    <p:sldId id="272" r:id="rId24"/>
    <p:sldId id="301" r:id="rId25"/>
    <p:sldId id="290" r:id="rId26"/>
    <p:sldId id="289" r:id="rId27"/>
    <p:sldId id="280" r:id="rId28"/>
    <p:sldId id="287" r:id="rId29"/>
    <p:sldId id="286" r:id="rId30"/>
    <p:sldId id="285" r:id="rId31"/>
    <p:sldId id="268" r:id="rId32"/>
    <p:sldId id="270" r:id="rId33"/>
    <p:sldId id="309" r:id="rId34"/>
    <p:sldId id="277" r:id="rId35"/>
    <p:sldId id="279" r:id="rId36"/>
    <p:sldId id="291" r:id="rId37"/>
    <p:sldId id="275" r:id="rId38"/>
    <p:sldId id="292" r:id="rId39"/>
    <p:sldId id="307" r:id="rId40"/>
    <p:sldId id="306" r:id="rId41"/>
    <p:sldId id="305" r:id="rId42"/>
    <p:sldId id="304" r:id="rId43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  <a:srgbClr val="FF00FF"/>
    <a:srgbClr val="F02F20"/>
    <a:srgbClr val="FECAC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0154B6-32D4-42A0-8059-4B818B6EEF5B}" v="2" dt="2025-05-16T13:03:27.3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2975" autoAdjust="0"/>
  </p:normalViewPr>
  <p:slideViewPr>
    <p:cSldViewPr>
      <p:cViewPr varScale="1">
        <p:scale>
          <a:sx n="53" d="100"/>
          <a:sy n="53" d="100"/>
        </p:scale>
        <p:origin x="1416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F6D18-DA64-4D73-A6BD-FF15CBA5C4DB}" type="datetimeFigureOut">
              <a:rPr lang="en-GB" smtClean="0"/>
              <a:pPr/>
              <a:t>16/06/2025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303FF-24C4-4321-9EF3-930745506F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82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34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85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None/>
            </a:pP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054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511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582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Contact forms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Importance of contact numbers</a:t>
            </a:r>
          </a:p>
          <a:p>
            <a:pPr lvl="0">
              <a:buFont typeface="Arial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Weduc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/ SEESAW</a:t>
            </a:r>
            <a:endParaRPr lang="en-GB" sz="1200" kern="1200" dirty="0">
              <a:solidFill>
                <a:schemeClr val="tx1"/>
              </a:solidFill>
              <a:highlight>
                <a:srgbClr val="FFFF00"/>
              </a:highlight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607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943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None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540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None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39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730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None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come in – daily songs etc, self registration</a:t>
            </a: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assembly – not joining yet</a:t>
            </a: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Activities</a:t>
            </a: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Playtimes</a:t>
            </a: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lunchtimes – staff in</a:t>
            </a: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P.E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725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Talk about universal</a:t>
            </a:r>
            <a:r>
              <a:rPr lang="en-GB" baseline="0" dirty="0"/>
              <a:t> free school meals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128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840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7363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680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 typeface="Arial" charset="0"/>
              <a:buNone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keep at home if ill</a:t>
            </a:r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GB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ring in</a:t>
            </a:r>
          </a:p>
          <a:p>
            <a:pPr lvl="0">
              <a:buFont typeface="Arial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Medicines – policy – we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not give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calpol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but can give prescription meds but a form needs to be filled in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GB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*SCHOOL NURSE?*</a:t>
            </a:r>
          </a:p>
          <a:p>
            <a:pPr lvl="0"/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holidays in term time </a:t>
            </a:r>
          </a:p>
          <a:p>
            <a:pPr lvl="0">
              <a:buFont typeface="Arial" charset="0"/>
              <a:buNone/>
            </a:pP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167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155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do</a:t>
            </a:r>
            <a:r>
              <a:rPr lang="en-GB" baseline="0" dirty="0"/>
              <a:t> we currently use PP money for?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2710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None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language – talking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reading books –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change at least once, we try to change twice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home readers, library – enjoyment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 each night – consolidate and reinforce</a:t>
            </a: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Books may not have words to begin with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in passport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Phonics passport</a:t>
            </a:r>
          </a:p>
          <a:p>
            <a:pPr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Leaflets</a:t>
            </a:r>
          </a:p>
          <a:p>
            <a:pPr>
              <a:buFont typeface="Arial" pitchFamily="34" charset="0"/>
              <a:buChar char="•"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Arial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parents can help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Friend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Family 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recent purchases.</a:t>
            </a:r>
          </a:p>
          <a:p>
            <a:pPr lvl="0">
              <a:buFont typeface="Arial" charset="0"/>
              <a:buChar char="•"/>
            </a:pP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Mention about nursery consultation – what do parent think? Pick up a leaflet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303FF-24C4-4321-9EF3-930745506FCD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349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6B74F-96E6-4634-9F7A-C33C90D152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89A9B-2C48-4B94-B244-F422E78BFA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E5BD-9879-4100-9A81-27B0DD6B5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E17F-8562-4F02-A809-B5CFB53F0B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0331-CD10-4860-8A81-FFA94B1C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489-49D2-49E7-973B-9E8C6D824B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9556-A548-4735-BB7D-11C7C2DEB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81D2-DB04-4BCF-915D-E6CD90D260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6DB-C8E9-4CBF-A267-16B3109F09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64FE-5E74-4264-933A-C9940C922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EAD7-A3A5-40EB-ACAB-4988A120BFA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11E70FE-73FD-400A-9648-53552E19D9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AD15699-CC50-40BD-A032-A74A7D6275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3D99472-C0D6-4DD7-BB08-86E16695FA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5DBEFA9-19E3-46A6-8780-9661CB6083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BC271F0-6B40-4C74-B8B8-670F1502F0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6A73441-2430-4046-801A-C70B9336CE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C06B4CA-4CD8-4858-AA8B-439E762092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BelvoirdalePS" TargetMode="External"/><Relationship Id="rId2" Type="http://schemas.openxmlformats.org/officeDocument/2006/relationships/hyperlink" Target="http://www.belvoirdal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nquiries@belvoirdale.leics.sch.uk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manage/videos/463343675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88640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</a:rPr>
              <a:t>Welcome to </a:t>
            </a:r>
            <a:br>
              <a:rPr lang="en-GB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</a:rPr>
              <a:t>Belvoirdale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</a:rPr>
              <a:t> Primary School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3768" y="2132856"/>
            <a:ext cx="3966264" cy="648072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2025 - 2026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780928"/>
            <a:ext cx="3600400" cy="1944216"/>
          </a:xfrm>
          <a:prstGeom prst="rect">
            <a:avLst/>
          </a:prstGeom>
        </p:spPr>
      </p:pic>
      <p:pic>
        <p:nvPicPr>
          <p:cNvPr id="6" name="Slide 1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73"/>
    </mc:Choice>
    <mc:Fallback xmlns="">
      <p:transition spd="slow" advTm="11973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Teacher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2"/>
            <a:ext cx="2736304" cy="30243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57200" y="5229200"/>
            <a:ext cx="346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Ladybirds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51738" y="5229199"/>
            <a:ext cx="346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Bumblebees</a:t>
            </a:r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7970EB5C-EFAC-C3F3-4CEF-DB10D05E7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822" y="1780431"/>
            <a:ext cx="2095474" cy="3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486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Rectangle 7"/>
          <p:cNvSpPr>
            <a:spLocks noGrp="1" noChangeArrowheads="1"/>
          </p:cNvSpPr>
          <p:nvPr>
            <p:ph type="title"/>
          </p:nvPr>
        </p:nvSpPr>
        <p:spPr>
          <a:xfrm>
            <a:off x="49230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</a:rPr>
              <a:t>Pre-school Visits </a:t>
            </a:r>
            <a:br>
              <a:rPr lang="en-GB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3800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6896" y="1916832"/>
            <a:ext cx="4495800" cy="43799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EYFS staff will visit your child in their current setting.</a:t>
            </a:r>
          </a:p>
          <a:p>
            <a:pPr>
              <a:lnSpc>
                <a:spcPct val="90000"/>
              </a:lnSpc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If this cannot be arranged, we will speak to your child’s Keyworker instead.</a:t>
            </a:r>
          </a:p>
          <a:p>
            <a:pPr>
              <a:lnSpc>
                <a:spcPct val="90000"/>
              </a:lnSpc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These visits/calls will take place between now and the end of term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FA757C-9D9B-40E9-A04B-CE4A2280F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849230"/>
            <a:ext cx="4392488" cy="34421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883E3-BF63-421C-ABEE-ADFAD8FFD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2 Induction sessions in the classroom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74AD4-1260-4CD0-BAC5-ACCE05BC69F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2636912"/>
            <a:ext cx="8229600" cy="3494013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Calibri" panose="020F0502020204030204" pitchFamily="34" charset="0"/>
                <a:cs typeface="Calibri" panose="020F0502020204030204" pitchFamily="34" charset="0"/>
              </a:rPr>
              <a:t>Thursday 3</a:t>
            </a:r>
            <a:r>
              <a:rPr lang="en-GB" sz="4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GB" sz="4000" b="1" dirty="0">
                <a:latin typeface="Calibri" panose="020F0502020204030204" pitchFamily="34" charset="0"/>
                <a:cs typeface="Calibri" panose="020F0502020204030204" pitchFamily="34" charset="0"/>
              </a:rPr>
              <a:t> July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 – morning session – 9:30-11:30am (Group A)</a:t>
            </a:r>
          </a:p>
          <a:p>
            <a:endParaRPr lang="en-GB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b="1" dirty="0">
                <a:latin typeface="Calibri" panose="020F0502020204030204" pitchFamily="34" charset="0"/>
                <a:cs typeface="Calibri" panose="020F0502020204030204" pitchFamily="34" charset="0"/>
              </a:rPr>
              <a:t>Friday 4</a:t>
            </a:r>
            <a:r>
              <a:rPr lang="en-GB" sz="4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4000" b="1" dirty="0">
                <a:latin typeface="Calibri" panose="020F0502020204030204" pitchFamily="34" charset="0"/>
                <a:cs typeface="Calibri" panose="020F0502020204030204" pitchFamily="34" charset="0"/>
              </a:rPr>
              <a:t> July 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– morning session – 9:30-11:30am (Group B)</a:t>
            </a:r>
            <a:endParaRPr lang="en-GB" sz="6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0400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3277" y="2578291"/>
            <a:ext cx="8797446" cy="3960440"/>
          </a:xfrm>
        </p:spPr>
        <p:txBody>
          <a:bodyPr>
            <a:noAutofit/>
          </a:bodyPr>
          <a:lstStyle/>
          <a:p>
            <a:r>
              <a:rPr lang="en-GB" sz="2000" dirty="0">
                <a:solidFill>
                  <a:srgbClr val="820000"/>
                </a:solidFill>
              </a:rPr>
              <a:t>We will be offering extra sessions for certain children to come in and get to know the environment and staff with their parents / grandparents.</a:t>
            </a:r>
          </a:p>
          <a:p>
            <a:r>
              <a:rPr lang="en-GB" sz="2000" dirty="0">
                <a:solidFill>
                  <a:srgbClr val="820000"/>
                </a:solidFill>
              </a:rPr>
              <a:t>This is for children who need that extra support to feel settled in school.</a:t>
            </a:r>
          </a:p>
          <a:p>
            <a:r>
              <a:rPr lang="en-GB" sz="2000" dirty="0">
                <a:solidFill>
                  <a:srgbClr val="820000"/>
                </a:solidFill>
              </a:rPr>
              <a:t>We have been liaising with nurseries to find out which children would benefit, and you will have a letter in your induction pack.</a:t>
            </a:r>
          </a:p>
          <a:p>
            <a:r>
              <a:rPr lang="en-GB" sz="2000" dirty="0">
                <a:solidFill>
                  <a:srgbClr val="820000"/>
                </a:solidFill>
              </a:rPr>
              <a:t>Please come and see us at the end of this talk if you think your child would benefit from extra transition time. </a:t>
            </a:r>
          </a:p>
          <a:p>
            <a:pPr lvl="2"/>
            <a:r>
              <a:rPr lang="en-GB" b="1" dirty="0">
                <a:solidFill>
                  <a:srgbClr val="820000"/>
                </a:solidFill>
              </a:rPr>
              <a:t>Thursday 12</a:t>
            </a:r>
            <a:r>
              <a:rPr lang="en-GB" b="1" baseline="30000" dirty="0">
                <a:solidFill>
                  <a:srgbClr val="820000"/>
                </a:solidFill>
              </a:rPr>
              <a:t>th</a:t>
            </a:r>
            <a:r>
              <a:rPr lang="en-GB" b="1" dirty="0">
                <a:solidFill>
                  <a:srgbClr val="820000"/>
                </a:solidFill>
              </a:rPr>
              <a:t> June 1:30 – 2:30</a:t>
            </a:r>
          </a:p>
          <a:p>
            <a:pPr lvl="2"/>
            <a:r>
              <a:rPr lang="en-GB" b="1" dirty="0">
                <a:solidFill>
                  <a:srgbClr val="820000"/>
                </a:solidFill>
              </a:rPr>
              <a:t>Thursday  19</a:t>
            </a:r>
            <a:r>
              <a:rPr lang="en-GB" b="1" baseline="30000" dirty="0">
                <a:solidFill>
                  <a:srgbClr val="820000"/>
                </a:solidFill>
              </a:rPr>
              <a:t>th</a:t>
            </a:r>
            <a:r>
              <a:rPr lang="en-GB" b="1" dirty="0">
                <a:solidFill>
                  <a:srgbClr val="820000"/>
                </a:solidFill>
              </a:rPr>
              <a:t> June 1:30 – 2:30</a:t>
            </a:r>
          </a:p>
          <a:p>
            <a:pPr lvl="2"/>
            <a:r>
              <a:rPr lang="en-GB" b="1" dirty="0">
                <a:solidFill>
                  <a:srgbClr val="820000"/>
                </a:solidFill>
              </a:rPr>
              <a:t>Thursday 26</a:t>
            </a:r>
            <a:r>
              <a:rPr lang="en-GB" b="1" baseline="30000" dirty="0">
                <a:solidFill>
                  <a:srgbClr val="820000"/>
                </a:solidFill>
              </a:rPr>
              <a:t>th</a:t>
            </a:r>
            <a:r>
              <a:rPr lang="en-GB" b="1" dirty="0">
                <a:solidFill>
                  <a:srgbClr val="820000"/>
                </a:solidFill>
              </a:rPr>
              <a:t> June 1:30 – 2:30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01" y="332656"/>
            <a:ext cx="8229600" cy="1252728"/>
          </a:xfrm>
        </p:spPr>
        <p:txBody>
          <a:bodyPr/>
          <a:lstStyle/>
          <a:p>
            <a:r>
              <a:rPr lang="en-GB" dirty="0"/>
              <a:t>Enhanced transition 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062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Being school ready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20888"/>
            <a:ext cx="8075240" cy="4070077"/>
          </a:xfrm>
        </p:spPr>
        <p:txBody>
          <a:bodyPr>
            <a:normAutofit fontScale="92500" lnSpcReduction="20000"/>
          </a:bodyPr>
          <a:lstStyle/>
          <a:p>
            <a:r>
              <a:rPr lang="en-GB" sz="48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Between now and your child starting school in September here is a list of things you could practise with your child to help them be ‘school ready’ (Please see Leicestershire – Ready for school leaflet in your pack).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687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248589"/>
            <a:ext cx="8928992" cy="6780811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get my shoes on.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get dressed/undressed by myself.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take off my coat and put it on and fasten it.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ask to go to the toilet.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independently clean myself after visiting the toilet and wash my hands. 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listen when someone else is talking. 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sit and listen to a story.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share and take turns.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ask for help if I need it. </a:t>
            </a:r>
          </a:p>
          <a:p>
            <a:pPr>
              <a:lnSpc>
                <a:spcPct val="90000"/>
              </a:lnSpc>
            </a:pPr>
            <a:r>
              <a:rPr lang="en-GB" sz="3600" b="1" dirty="0">
                <a:solidFill>
                  <a:srgbClr val="820000"/>
                </a:solidFill>
                <a:cs typeface="Calibri" panose="020F0502020204030204" pitchFamily="34" charset="0"/>
              </a:rPr>
              <a:t>I can use a knife and fork.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261" y="4221088"/>
            <a:ext cx="2915375" cy="306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19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</a:rPr>
              <a:t>Autumn Term 2024</a:t>
            </a:r>
            <a:r>
              <a:rPr lang="en-GB" b="1" dirty="0">
                <a:solidFill>
                  <a:schemeClr val="accent1"/>
                </a:solidFill>
                <a:latin typeface="Calibri" panose="020F0502020204030204" pitchFamily="34" charset="0"/>
              </a:rPr>
              <a:t>)</a:t>
            </a:r>
            <a:br>
              <a:rPr lang="en-GB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4008" y="2780928"/>
            <a:ext cx="4392488" cy="388843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2600" dirty="0" err="1">
                <a:solidFill>
                  <a:srgbClr val="820000"/>
                </a:solidFill>
                <a:latin typeface="Calibri" panose="020F0502020204030204" pitchFamily="34" charset="0"/>
              </a:rPr>
              <a:t>Belvoirdale</a:t>
            </a:r>
            <a:r>
              <a:rPr lang="en-GB" sz="2600" dirty="0">
                <a:solidFill>
                  <a:srgbClr val="820000"/>
                </a:solidFill>
                <a:latin typeface="Calibri" panose="020F0502020204030204" pitchFamily="34" charset="0"/>
              </a:rPr>
              <a:t> offers a gradual introduction to the school day.</a:t>
            </a:r>
          </a:p>
          <a:p>
            <a:pPr>
              <a:lnSpc>
                <a:spcPct val="90000"/>
              </a:lnSpc>
            </a:pPr>
            <a:r>
              <a:rPr lang="en-GB" sz="2600" dirty="0">
                <a:solidFill>
                  <a:srgbClr val="820000"/>
                </a:solidFill>
                <a:latin typeface="Calibri" panose="020F0502020204030204" pitchFamily="34" charset="0"/>
              </a:rPr>
              <a:t>Start on Tuesday 26</a:t>
            </a:r>
            <a:r>
              <a:rPr lang="en-GB" sz="2600" baseline="30000" dirty="0">
                <a:solidFill>
                  <a:srgbClr val="820000"/>
                </a:solidFill>
                <a:latin typeface="Calibri" panose="020F0502020204030204" pitchFamily="34" charset="0"/>
              </a:rPr>
              <a:t>th</a:t>
            </a:r>
            <a:r>
              <a:rPr lang="en-GB" sz="2600" dirty="0">
                <a:solidFill>
                  <a:srgbClr val="820000"/>
                </a:solidFill>
                <a:latin typeface="Calibri" panose="020F0502020204030204" pitchFamily="34" charset="0"/>
              </a:rPr>
              <a:t> August 2025</a:t>
            </a:r>
          </a:p>
          <a:p>
            <a:pPr>
              <a:lnSpc>
                <a:spcPct val="90000"/>
              </a:lnSpc>
            </a:pPr>
            <a:r>
              <a:rPr lang="en-GB" sz="2600" dirty="0">
                <a:solidFill>
                  <a:srgbClr val="820000"/>
                </a:solidFill>
                <a:latin typeface="Calibri" panose="020F0502020204030204" pitchFamily="34" charset="0"/>
              </a:rPr>
              <a:t>4 days of part time attendance with the 4</a:t>
            </a:r>
            <a:r>
              <a:rPr lang="en-GB" sz="2600" baseline="30000" dirty="0">
                <a:solidFill>
                  <a:srgbClr val="820000"/>
                </a:solidFill>
                <a:latin typeface="Calibri" panose="020F0502020204030204" pitchFamily="34" charset="0"/>
              </a:rPr>
              <a:t>th</a:t>
            </a:r>
            <a:r>
              <a:rPr lang="en-GB" sz="2600" dirty="0">
                <a:solidFill>
                  <a:srgbClr val="820000"/>
                </a:solidFill>
                <a:latin typeface="Calibri" panose="020F0502020204030204" pitchFamily="34" charset="0"/>
              </a:rPr>
              <a:t> day staying for dinner.  </a:t>
            </a:r>
          </a:p>
          <a:p>
            <a:pPr>
              <a:lnSpc>
                <a:spcPct val="90000"/>
              </a:lnSpc>
            </a:pPr>
            <a:r>
              <a:rPr lang="en-GB" sz="2600" dirty="0">
                <a:solidFill>
                  <a:srgbClr val="820000"/>
                </a:solidFill>
                <a:latin typeface="Calibri" panose="020F0502020204030204" pitchFamily="34" charset="0"/>
              </a:rPr>
              <a:t>All children start full days on Monday 1</a:t>
            </a:r>
            <a:r>
              <a:rPr lang="en-GB" sz="2600" baseline="30000" dirty="0">
                <a:solidFill>
                  <a:srgbClr val="820000"/>
                </a:solidFill>
                <a:latin typeface="Calibri" panose="020F0502020204030204" pitchFamily="34" charset="0"/>
              </a:rPr>
              <a:t>st</a:t>
            </a:r>
            <a:r>
              <a:rPr lang="en-GB" sz="2600" dirty="0">
                <a:solidFill>
                  <a:srgbClr val="820000"/>
                </a:solidFill>
                <a:latin typeface="Calibri" panose="020F0502020204030204" pitchFamily="34" charset="0"/>
              </a:rPr>
              <a:t> September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solidFill>
                <a:srgbClr val="99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F089DD-DD5C-488A-AC37-B83E9AF730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40" y="2780928"/>
            <a:ext cx="3995936" cy="29969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64A481-1CEE-449A-8F9A-40C5350C5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92896"/>
            <a:ext cx="8247551" cy="3450696"/>
          </a:xfrm>
        </p:spPr>
        <p:txBody>
          <a:bodyPr>
            <a:noAutofit/>
          </a:bodyPr>
          <a:lstStyle/>
          <a:p>
            <a:r>
              <a:rPr lang="en-GB" dirty="0"/>
              <a:t>We are offering drop in sessions on the week beginning Tuesday 26</a:t>
            </a:r>
            <a:r>
              <a:rPr lang="en-GB" baseline="30000" dirty="0"/>
              <a:t>th</a:t>
            </a:r>
            <a:r>
              <a:rPr lang="en-GB" dirty="0"/>
              <a:t> August and these will last about 15 minutes.</a:t>
            </a:r>
          </a:p>
          <a:p>
            <a:r>
              <a:rPr lang="en-GB" dirty="0"/>
              <a:t>This is an opportunity for you and your child to meet one of the teachers on a 1:1 basis in the classroom.  These sessions will replace home visits.  </a:t>
            </a:r>
          </a:p>
          <a:p>
            <a:r>
              <a:rPr lang="en-GB" dirty="0"/>
              <a:t>Please sign up to the relevant group’s sheet at the end of this session.</a:t>
            </a:r>
          </a:p>
          <a:p>
            <a:pPr lvl="1"/>
            <a:r>
              <a:rPr lang="en-GB" sz="2400" dirty="0"/>
              <a:t>Pink sheet with Mrs Tatam – Group A</a:t>
            </a:r>
          </a:p>
          <a:p>
            <a:pPr lvl="1"/>
            <a:r>
              <a:rPr lang="en-GB" sz="2400" dirty="0"/>
              <a:t>Yellow sheet with Miss Bunn – Group B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9D502F-DA95-4AD4-9F7D-EFAACF0EB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Drop in Sessions</a:t>
            </a:r>
          </a:p>
        </p:txBody>
      </p:sp>
    </p:spTree>
    <p:extLst>
      <p:ext uri="{BB962C8B-B14F-4D97-AF65-F5344CB8AC3E}">
        <p14:creationId xmlns:p14="http://schemas.microsoft.com/office/powerpoint/2010/main" val="2809544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348880"/>
            <a:ext cx="7823200" cy="403244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820000"/>
                </a:solidFill>
              </a:rPr>
              <a:t>The reception intake has been split in half and put into either </a:t>
            </a:r>
            <a:r>
              <a:rPr lang="en-US" sz="3600" b="1" dirty="0">
                <a:solidFill>
                  <a:srgbClr val="FF00FF"/>
                </a:solidFill>
              </a:rPr>
              <a:t>Group A </a:t>
            </a:r>
            <a:r>
              <a:rPr lang="en-US" sz="3600" dirty="0">
                <a:solidFill>
                  <a:srgbClr val="820000"/>
                </a:solidFill>
              </a:rPr>
              <a:t>or</a:t>
            </a:r>
            <a:r>
              <a:rPr lang="en-US" sz="3600" b="1" dirty="0">
                <a:solidFill>
                  <a:srgbClr val="820000"/>
                </a:solidFill>
              </a:rPr>
              <a:t> </a:t>
            </a:r>
            <a:r>
              <a:rPr lang="en-US" sz="3600" b="1" dirty="0">
                <a:solidFill>
                  <a:srgbClr val="0070C0"/>
                </a:solidFill>
              </a:rPr>
              <a:t>Group B </a:t>
            </a:r>
            <a:r>
              <a:rPr lang="en-US" sz="3600" dirty="0">
                <a:solidFill>
                  <a:srgbClr val="820000"/>
                </a:solidFill>
              </a:rPr>
              <a:t>sessions.</a:t>
            </a:r>
          </a:p>
          <a:p>
            <a:r>
              <a:rPr lang="en-US" sz="3600" dirty="0">
                <a:solidFill>
                  <a:srgbClr val="820000"/>
                </a:solidFill>
              </a:rPr>
              <a:t>You will have received a letter that lets you know which session your child needs to attend.</a:t>
            </a:r>
            <a:endParaRPr lang="en-US" dirty="0">
              <a:solidFill>
                <a:srgbClr val="00B0F0"/>
              </a:solidFill>
              <a:highlight>
                <a:srgbClr val="FFFF00"/>
              </a:highligh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Groups </a:t>
            </a:r>
          </a:p>
        </p:txBody>
      </p:sp>
    </p:spTree>
    <p:extLst>
      <p:ext uri="{BB962C8B-B14F-4D97-AF65-F5344CB8AC3E}">
        <p14:creationId xmlns:p14="http://schemas.microsoft.com/office/powerpoint/2010/main" val="331668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FF"/>
                </a:solidFill>
                <a:latin typeface="Calibri" panose="020F0502020204030204" pitchFamily="34" charset="0"/>
              </a:rPr>
              <a:t>Group A</a:t>
            </a:r>
            <a:endParaRPr lang="en-US" sz="6000" b="1" dirty="0">
              <a:solidFill>
                <a:srgbClr val="FF00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44E75B-3379-D138-C14B-AB1B737F2CE6}"/>
              </a:ext>
            </a:extLst>
          </p:cNvPr>
          <p:cNvSpPr txBox="1"/>
          <p:nvPr/>
        </p:nvSpPr>
        <p:spPr>
          <a:xfrm>
            <a:off x="251520" y="2492896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+mj-lt"/>
              </a:rPr>
              <a:t>Your child is in Group A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A73EED-E802-6F18-CF26-089EA2BA58B8}"/>
              </a:ext>
            </a:extLst>
          </p:cNvPr>
          <p:cNvSpPr txBox="1"/>
          <p:nvPr/>
        </p:nvSpPr>
        <p:spPr>
          <a:xfrm>
            <a:off x="179512" y="5373216"/>
            <a:ext cx="8784976" cy="72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group that your child will be in, will be confirmed on </a:t>
            </a:r>
            <a:r>
              <a:rPr lang="en-GB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Friday 29</a:t>
            </a:r>
            <a:r>
              <a:rPr lang="en-GB" b="1" baseline="300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August </a:t>
            </a:r>
            <a:r>
              <a:rPr lang="en-GB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ready for when the children start school full time from </a:t>
            </a:r>
            <a:r>
              <a:rPr lang="en-GB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Monday 1</a:t>
            </a:r>
            <a:r>
              <a:rPr lang="en-GB" b="1" baseline="300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GB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September.  </a:t>
            </a:r>
            <a:endParaRPr lang="en-GB" dirty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47C4C0-7F56-BF7D-A199-2BF78F485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8330"/>
            <a:ext cx="9144000" cy="208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38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Group B</a:t>
            </a:r>
            <a:endParaRPr lang="en-US" sz="6000" b="1" dirty="0">
              <a:solidFill>
                <a:srgbClr val="FF00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A73EED-E802-6F18-CF26-089EA2BA58B8}"/>
              </a:ext>
            </a:extLst>
          </p:cNvPr>
          <p:cNvSpPr txBox="1"/>
          <p:nvPr/>
        </p:nvSpPr>
        <p:spPr>
          <a:xfrm>
            <a:off x="179512" y="5373216"/>
            <a:ext cx="8784976" cy="72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group that your child will be in, will be confirmed on </a:t>
            </a:r>
            <a:r>
              <a:rPr lang="en-GB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Friday 29</a:t>
            </a:r>
            <a:r>
              <a:rPr lang="en-GB" b="1" baseline="300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August </a:t>
            </a:r>
            <a:r>
              <a:rPr lang="en-GB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ready for when the children start school full time from </a:t>
            </a:r>
            <a:r>
              <a:rPr lang="en-GB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Monday 1</a:t>
            </a:r>
            <a:r>
              <a:rPr lang="en-GB" b="1" baseline="300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GB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September.  </a:t>
            </a:r>
            <a:endParaRPr lang="en-GB" dirty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49277-9509-78AF-6831-467FD37375FD}"/>
              </a:ext>
            </a:extLst>
          </p:cNvPr>
          <p:cNvSpPr txBox="1"/>
          <p:nvPr/>
        </p:nvSpPr>
        <p:spPr>
          <a:xfrm>
            <a:off x="215516" y="1968277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+mj-lt"/>
              </a:rPr>
              <a:t>Your child is in Group B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50AA2F-3950-F066-3F81-0C41C43D9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6061"/>
            <a:ext cx="9144000" cy="210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52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2132856"/>
            <a:ext cx="8640960" cy="345069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820000"/>
                </a:solidFill>
              </a:rPr>
              <a:t>The children will then find out whether they are a </a:t>
            </a:r>
            <a:r>
              <a:rPr lang="en-US" sz="3200" b="1" dirty="0">
                <a:solidFill>
                  <a:srgbClr val="820000"/>
                </a:solidFill>
              </a:rPr>
              <a:t>Ladybird</a:t>
            </a:r>
            <a:r>
              <a:rPr lang="en-US" sz="3200" dirty="0">
                <a:solidFill>
                  <a:srgbClr val="820000"/>
                </a:solidFill>
              </a:rPr>
              <a:t> or </a:t>
            </a:r>
            <a:r>
              <a:rPr lang="en-US" sz="3200" b="1" dirty="0">
                <a:solidFill>
                  <a:srgbClr val="820000"/>
                </a:solidFill>
              </a:rPr>
              <a:t>Bumblebee</a:t>
            </a:r>
            <a:r>
              <a:rPr lang="en-US" sz="3200" dirty="0">
                <a:solidFill>
                  <a:srgbClr val="820000"/>
                </a:solidFill>
              </a:rPr>
              <a:t> at the </a:t>
            </a:r>
            <a:r>
              <a:rPr lang="en-US" sz="3200" b="1" dirty="0">
                <a:solidFill>
                  <a:srgbClr val="820000"/>
                </a:solidFill>
              </a:rPr>
              <a:t>end of the first half term</a:t>
            </a:r>
            <a:r>
              <a:rPr lang="en-US" sz="3200" dirty="0">
                <a:solidFill>
                  <a:srgbClr val="820000"/>
                </a:solidFill>
              </a:rPr>
              <a:t>.</a:t>
            </a:r>
            <a:endParaRPr lang="en-US" sz="3200" b="1" u="sng" dirty="0">
              <a:solidFill>
                <a:srgbClr val="820000"/>
              </a:solidFill>
            </a:endParaRPr>
          </a:p>
          <a:p>
            <a:pPr marL="0" indent="0" algn="ctr">
              <a:buNone/>
            </a:pPr>
            <a:r>
              <a:rPr lang="en-US" sz="3200" b="1" u="sng" dirty="0">
                <a:solidFill>
                  <a:srgbClr val="820000"/>
                </a:solidFill>
                <a:highlight>
                  <a:srgbClr val="FFFF00"/>
                </a:highlight>
              </a:rPr>
              <a:t>We have a settling in period over the first half term where children may be moved between groups</a:t>
            </a:r>
            <a:endParaRPr lang="en-US" sz="3600" dirty="0">
              <a:solidFill>
                <a:srgbClr val="82000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class will my child be in?</a:t>
            </a:r>
          </a:p>
        </p:txBody>
      </p:sp>
      <p:pic>
        <p:nvPicPr>
          <p:cNvPr id="4" name="Picture 3" descr="See the source image">
            <a:extLst>
              <a:ext uri="{FF2B5EF4-FFF2-40B4-BE49-F238E27FC236}">
                <a16:creationId xmlns:a16="http://schemas.microsoft.com/office/drawing/2014/main" id="{B114CBB0-E9CD-CE00-08FB-2C65497C83A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345832"/>
            <a:ext cx="1080120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989DA1D0-4937-FB11-B543-D10871AE78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162864"/>
            <a:ext cx="1716704" cy="1794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4378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620688"/>
            <a:ext cx="8712968" cy="782960"/>
          </a:xfrm>
        </p:spPr>
        <p:txBody>
          <a:bodyPr>
            <a:noAutofit/>
          </a:bodyPr>
          <a:lstStyle/>
          <a:p>
            <a:r>
              <a:rPr lang="en-GB" sz="4000" dirty="0">
                <a:latin typeface="Calibri" panose="020F0502020204030204" pitchFamily="34" charset="0"/>
              </a:rPr>
              <a:t>Contacting parents during </a:t>
            </a:r>
            <a:br>
              <a:rPr lang="en-GB" sz="4000" dirty="0">
                <a:latin typeface="Calibri" panose="020F0502020204030204" pitchFamily="34" charset="0"/>
              </a:rPr>
            </a:br>
            <a:r>
              <a:rPr lang="en-GB" sz="4000" dirty="0">
                <a:latin typeface="Calibri" panose="020F0502020204030204" pitchFamily="34" charset="0"/>
              </a:rPr>
              <a:t>the school day </a:t>
            </a:r>
            <a:br>
              <a:rPr lang="en-GB" sz="40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sz="4000" dirty="0">
              <a:latin typeface="Calibri" panose="020F050202020403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EAAAC26-4BA5-5E8F-ED41-5DBBD615CAC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3528" y="2564904"/>
            <a:ext cx="8229600" cy="4104456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We will inform you if your child has had any bump to the head or face via WEDUC message.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We will make contact with you if your child has a more serious accident.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If your child is poorly and we feel that they are too ill to be in school, then we will contact you.</a:t>
            </a:r>
          </a:p>
          <a:p>
            <a:endParaRPr lang="en-GB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Please ensure that contact details are up-to-date and correct</a:t>
            </a:r>
          </a:p>
          <a:p>
            <a:pPr marL="0" indent="0" algn="ctr">
              <a:buNone/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Please ensure that we have several contacts just in-case we are unable to contact you on the first instance</a:t>
            </a:r>
          </a:p>
          <a:p>
            <a:endParaRPr lang="en-GB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endParaRPr lang="en-GB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endParaRPr lang="en-GB" sz="2800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83671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Calibri" panose="020F0502020204030204" pitchFamily="34" charset="0"/>
              </a:rPr>
              <a:t>What will the children </a:t>
            </a:r>
            <a:br>
              <a:rPr lang="en-GB" sz="4000" dirty="0">
                <a:latin typeface="Calibri" panose="020F0502020204030204" pitchFamily="34" charset="0"/>
              </a:rPr>
            </a:br>
            <a:r>
              <a:rPr lang="en-GB" sz="4000" dirty="0">
                <a:latin typeface="Calibri" panose="020F0502020204030204" pitchFamily="34" charset="0"/>
              </a:rPr>
              <a:t>be doing at school?</a:t>
            </a:r>
            <a:br>
              <a:rPr lang="en-GB" sz="40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sz="4000" dirty="0">
              <a:latin typeface="Calibri" panose="020F0502020204030204" pitchFamily="34" charset="0"/>
            </a:endParaRPr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body" sz="half" idx="3"/>
          </p:nvPr>
        </p:nvSpPr>
        <p:spPr>
          <a:xfrm>
            <a:off x="4811165" y="2636912"/>
            <a:ext cx="4176464" cy="3672408"/>
          </a:xfrm>
        </p:spPr>
        <p:txBody>
          <a:bodyPr>
            <a:noAutofit/>
          </a:bodyPr>
          <a:lstStyle/>
          <a:p>
            <a:r>
              <a:rPr lang="en-GB" sz="2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three prime areas are – </a:t>
            </a:r>
          </a:p>
          <a:p>
            <a:pPr>
              <a:buFont typeface="Wingdings" pitchFamily="2" charset="2"/>
              <a:buNone/>
            </a:pPr>
            <a:r>
              <a:rPr lang="en-GB" sz="2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   - Personal, Social and Emotional Development</a:t>
            </a:r>
          </a:p>
          <a:p>
            <a:pPr>
              <a:buFont typeface="Wingdings" pitchFamily="2" charset="2"/>
              <a:buNone/>
            </a:pPr>
            <a:r>
              <a:rPr lang="en-GB" sz="2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   - Physical Development </a:t>
            </a:r>
          </a:p>
          <a:p>
            <a:pPr>
              <a:buFont typeface="Wingdings" pitchFamily="2" charset="2"/>
              <a:buNone/>
            </a:pPr>
            <a:r>
              <a:rPr lang="en-GB" sz="2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   - Communication and Language.</a:t>
            </a:r>
          </a:p>
          <a:p>
            <a:r>
              <a:rPr lang="en-GB" sz="2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four specific areas are – </a:t>
            </a:r>
          </a:p>
          <a:p>
            <a:pPr>
              <a:buNone/>
            </a:pPr>
            <a:r>
              <a:rPr lang="en-GB" sz="2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	- Literacy</a:t>
            </a:r>
          </a:p>
          <a:p>
            <a:pPr>
              <a:buNone/>
            </a:pPr>
            <a:r>
              <a:rPr lang="en-GB" sz="2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	- Mathematics</a:t>
            </a:r>
          </a:p>
          <a:p>
            <a:pPr>
              <a:buNone/>
            </a:pPr>
            <a:r>
              <a:rPr lang="en-GB" sz="2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	- Understanding the World</a:t>
            </a:r>
          </a:p>
          <a:p>
            <a:pPr>
              <a:buNone/>
            </a:pPr>
            <a:r>
              <a:rPr lang="en-GB" sz="2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	- Expressive Arts and Design</a:t>
            </a:r>
          </a:p>
          <a:p>
            <a:pPr>
              <a:buFont typeface="Wingdings" pitchFamily="2" charset="2"/>
              <a:buNone/>
            </a:pPr>
            <a:endParaRPr lang="en-GB" sz="18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itchFamily="2" charset="2"/>
              <a:buNone/>
            </a:pPr>
            <a:endParaRPr lang="en-GB" sz="18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   </a:t>
            </a:r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192389" y="2124792"/>
            <a:ext cx="4608512" cy="4752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Early Years Foundation Stage curriculum is from birth to five so we continue their learning from home and pre-school.</a:t>
            </a:r>
          </a:p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Seven areas of learning split into three prime areas and four specific areas. 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86D2D-9C4E-4349-9B6C-8C8791065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Baseline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817D4-BDDE-4656-8986-FC536C73E3F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3528" y="2348880"/>
            <a:ext cx="8229600" cy="4231307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Over the first 6 weeks of school your child will be assessed using the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Government Baseline Assessment Tool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. 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scores are just used by the National Pupil Database to give evidence towards the progress children within that cohort make from EYFS to the end of Key Stage 2.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Before your child begins reception, we work closely with nurseries and yourselves to identify your child’s interests, likes and dislikes.  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Then over the first half term we begin to form a picture of your child’s current level of development and begin to develop an idea of what your child’s nest steps would be.</a:t>
            </a:r>
          </a:p>
          <a:p>
            <a:pPr marL="0" indent="0" algn="ctr">
              <a:buNone/>
            </a:pPr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</a:rPr>
              <a:t>After this period </a:t>
            </a:r>
            <a:r>
              <a:rPr lang="en-GB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maybe changes to your child’s original class, based on educational and emotional needs as well as staffing changes to support individuals. </a:t>
            </a:r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</a:rPr>
              <a:t>   </a:t>
            </a:r>
          </a:p>
          <a:p>
            <a:pPr marL="0" indent="0" algn="ctr">
              <a:buNone/>
            </a:pPr>
            <a:r>
              <a:rPr lang="en-GB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Any class changes will always be done with the full consultation of parents/carers.</a:t>
            </a:r>
            <a:endParaRPr lang="en-GB" sz="2800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8451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3100" dirty="0">
                <a:latin typeface="Calibri" panose="020F0502020204030204" pitchFamily="34" charset="0"/>
              </a:rPr>
              <a:t>The curriculum is active and play based.  The children will have a balance of adult led and self-initiated learning.</a:t>
            </a:r>
            <a:b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sz="2800" dirty="0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F177BB-EC6B-4B38-A662-3B9AA6FF76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2" y="2492896"/>
            <a:ext cx="4572000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024EDE-B98B-43CC-9E6F-67159203B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6878" y="2336329"/>
            <a:ext cx="4581128" cy="343584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335215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3100" dirty="0">
                <a:latin typeface="Calibri" panose="020F0502020204030204" pitchFamily="34" charset="0"/>
              </a:rPr>
              <a:t>The learning will not all be classroom based – the children will have daily access to the outdoor environment.</a:t>
            </a:r>
            <a:b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sz="2800" dirty="0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96BA66-1276-407C-AD48-F73869ECA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38" y="3068960"/>
            <a:ext cx="4608512" cy="34563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553C7B-57B3-4377-8176-C33AE24394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766" y="1844824"/>
            <a:ext cx="4416491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chemeClr val="bg1"/>
                </a:solidFill>
                <a:latin typeface="Calibri" panose="020F0502020204030204" pitchFamily="34" charset="0"/>
              </a:rPr>
              <a:t>Forest School</a:t>
            </a:r>
            <a:br>
              <a:rPr lang="en-GB" sz="40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sz="4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679CC7-9E1C-49C9-940D-A78A067DBF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6856" y="1412776"/>
            <a:ext cx="4355977" cy="3266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B0A518-3602-4E5D-8E12-EF42E06DD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67944" y="3046268"/>
            <a:ext cx="4764021" cy="357301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alibri" panose="020F0502020204030204" pitchFamily="34" charset="0"/>
              </a:rPr>
              <a:t>School Routines</a:t>
            </a:r>
            <a:br>
              <a:rPr lang="en-GB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055" y="1772816"/>
            <a:ext cx="4626315" cy="49685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Your child will arrive to welcoming activities, songs and </a:t>
            </a: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self-registration for 8:50.</a:t>
            </a:r>
          </a:p>
          <a:p>
            <a:pPr>
              <a:lnSpc>
                <a:spcPct val="90000"/>
              </a:lnSpc>
            </a:pP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Classroom time </a:t>
            </a: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will be a mixture of teaching time, adult supported activities and learning through play.</a:t>
            </a:r>
          </a:p>
          <a:p>
            <a:pPr>
              <a:lnSpc>
                <a:spcPct val="90000"/>
              </a:lnSpc>
            </a:pP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Assembly time </a:t>
            </a: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will be introduced gradually after the first half term at 2:55.</a:t>
            </a:r>
          </a:p>
          <a:p>
            <a:pPr>
              <a:lnSpc>
                <a:spcPct val="90000"/>
              </a:lnSpc>
            </a:pP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P.E weekly</a:t>
            </a: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.  Kit will be kept at school and sent home half termly.</a:t>
            </a:r>
          </a:p>
          <a:p>
            <a:pPr>
              <a:lnSpc>
                <a:spcPct val="90000"/>
              </a:lnSpc>
            </a:pP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Forest School weekly</a:t>
            </a: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A </a:t>
            </a: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short breaktime </a:t>
            </a: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in the morning at 10:50 – 11:05</a:t>
            </a:r>
          </a:p>
          <a:p>
            <a:pPr>
              <a:lnSpc>
                <a:spcPct val="90000"/>
              </a:lnSpc>
            </a:pP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Lunchtime </a:t>
            </a: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sitting with their own classes 11:45 – 1:00.</a:t>
            </a:r>
          </a:p>
          <a:p>
            <a:pPr>
              <a:lnSpc>
                <a:spcPct val="90000"/>
              </a:lnSpc>
            </a:pP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A </a:t>
            </a: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short breaktime </a:t>
            </a: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in the afternoon at 2:00 – 2:15</a:t>
            </a:r>
          </a:p>
          <a:p>
            <a:pPr>
              <a:lnSpc>
                <a:spcPct val="90000"/>
              </a:lnSpc>
            </a:pP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Story time </a:t>
            </a: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followed by </a:t>
            </a:r>
            <a:r>
              <a:rPr lang="en-GB" sz="2000" b="1" dirty="0">
                <a:solidFill>
                  <a:srgbClr val="820000"/>
                </a:solidFill>
                <a:latin typeface="Calibri" panose="020F0502020204030204" pitchFamily="34" charset="0"/>
              </a:rPr>
              <a:t>home-time</a:t>
            </a:r>
            <a:r>
              <a:rPr lang="en-GB" sz="2000" dirty="0">
                <a:solidFill>
                  <a:srgbClr val="820000"/>
                </a:solidFill>
                <a:latin typeface="Calibri" panose="020F0502020204030204" pitchFamily="34" charset="0"/>
              </a:rPr>
              <a:t> at 3:15 (getting ready at 3:10).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E5C893-748C-42A8-963C-9E6E666133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849313"/>
            <a:ext cx="3568419" cy="26763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12A17B-37EF-47D8-8633-9BCB0B94E0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371" y="3717032"/>
            <a:ext cx="3568419" cy="267631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7FD1-EAEE-495F-9774-1EE80993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5698976" cy="1143000"/>
          </a:xfrm>
        </p:spPr>
        <p:txBody>
          <a:bodyPr>
            <a:normAutofit/>
          </a:bodyPr>
          <a:lstStyle/>
          <a:p>
            <a:r>
              <a:rPr lang="en-GB" dirty="0"/>
              <a:t>Daily Phonics Lesson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903EE-9A5B-4436-ACB9-2FE36217EC0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07504" y="2420888"/>
            <a:ext cx="8784976" cy="4248472"/>
          </a:xfrm>
        </p:spPr>
        <p:txBody>
          <a:bodyPr>
            <a:normAutofit lnSpcReduction="10000"/>
          </a:bodyPr>
          <a:lstStyle/>
          <a:p>
            <a:r>
              <a:rPr lang="en-GB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Right from when your child starts full-time school, they will have a ‘Daily phonics lesson’</a:t>
            </a:r>
          </a:p>
          <a:p>
            <a:r>
              <a:rPr lang="en-GB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 </a:t>
            </a:r>
            <a:r>
              <a:rPr lang="en-GB" sz="20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Belvoirdale</a:t>
            </a:r>
            <a:r>
              <a:rPr lang="en-GB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we follow a phonics scheme called ‘Song of Sounds’ which is a creative and engaging phonics scheme to help your child to learn their letter sounds and names.  For each sound your child will learn the shape of the letter and a song with actions to help </a:t>
            </a:r>
            <a:r>
              <a:rPr lang="en-GB" sz="2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your</a:t>
            </a:r>
            <a:r>
              <a:rPr lang="en-GB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child remember it. </a:t>
            </a:r>
          </a:p>
          <a:p>
            <a:r>
              <a:rPr lang="en-GB" sz="2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 your children learns new letter sounds there will be opportunities for them to apply these new sounds in a range of activities that involve using the sounds to read and write in a fun and engaging manner.  </a:t>
            </a:r>
            <a:r>
              <a:rPr lang="en-GB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r>
              <a:rPr lang="en-GB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 your child learns the sounds in school, they will take home a phonics </a:t>
            </a:r>
            <a:r>
              <a:rPr lang="en-GB" sz="2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‘Song of Sounds’</a:t>
            </a:r>
            <a:r>
              <a:rPr lang="en-GB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book to help then say and recognise these sounds – as practice is key.</a:t>
            </a:r>
          </a:p>
          <a:p>
            <a:pPr marL="0" indent="0" algn="ctr">
              <a:buNone/>
            </a:pPr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More information about the phonics scheme will be given in a Phonics Workshop for parents during your child’s first term in school.</a:t>
            </a:r>
            <a:endParaRPr lang="en-GB" sz="20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2818367C-04F0-4AB7-8E3E-8661E6137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013" y="277813"/>
            <a:ext cx="3098467" cy="1927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973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Belvoirdale</a:t>
            </a:r>
            <a:r>
              <a:rPr lang="en-GB" dirty="0"/>
              <a:t> is a Healthy School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24744"/>
            <a:ext cx="5040559" cy="308637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424249-ACDB-6972-C2DB-2468E8C27CCA}"/>
              </a:ext>
            </a:extLst>
          </p:cNvPr>
          <p:cNvSpPr txBox="1"/>
          <p:nvPr/>
        </p:nvSpPr>
        <p:spPr>
          <a:xfrm>
            <a:off x="107504" y="4204246"/>
            <a:ext cx="84456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*</a:t>
            </a:r>
            <a:r>
              <a:rPr lang="en-GB" sz="1800" b="1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Only water </a:t>
            </a:r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in </a:t>
            </a:r>
            <a:r>
              <a:rPr lang="en-GB" dirty="0">
                <a:solidFill>
                  <a:srgbClr val="82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your child’s</a:t>
            </a:r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water bottle in class, they </a:t>
            </a:r>
            <a:r>
              <a:rPr lang="en-GB" dirty="0">
                <a:solidFill>
                  <a:srgbClr val="82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c</a:t>
            </a:r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an have juice, etc in their lunchbox, but </a:t>
            </a:r>
            <a:r>
              <a:rPr lang="en-GB" sz="1800" b="1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no fizzy drinks</a:t>
            </a:r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)</a:t>
            </a:r>
          </a:p>
          <a:p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* Your </a:t>
            </a:r>
            <a:r>
              <a:rPr lang="en-GB" sz="1800" b="1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child </a:t>
            </a:r>
            <a:r>
              <a:rPr lang="en-GB" b="1" dirty="0">
                <a:solidFill>
                  <a:srgbClr val="82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c</a:t>
            </a:r>
            <a:r>
              <a:rPr lang="en-GB" sz="1800" b="1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an bring a snack in for morning snack time </a:t>
            </a:r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(Only a piece of fruit / some dried fruit or a </a:t>
            </a:r>
            <a:r>
              <a:rPr lang="en-GB" dirty="0">
                <a:solidFill>
                  <a:srgbClr val="82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snack (e.g. crackers / unsalted popcorn / Breakfast biscuits</a:t>
            </a:r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)</a:t>
            </a:r>
          </a:p>
          <a:p>
            <a:pPr algn="l" fontAlgn="base"/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* In your </a:t>
            </a:r>
            <a:r>
              <a:rPr lang="en-GB" sz="1800" b="1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child’s lunchboxes </a:t>
            </a:r>
            <a:r>
              <a:rPr lang="en-GB" sz="1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we ask that you only give your child 1 packet of crisps and 1 treat sized chocolate bar or biscuit bar (club / kit kat)</a:t>
            </a:r>
            <a:endParaRPr lang="en-GB" sz="1800" b="1" i="0" dirty="0">
              <a:solidFill>
                <a:srgbClr val="82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algn="ctr" fontAlgn="base"/>
            <a:r>
              <a:rPr lang="en-GB" sz="1800" b="1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Our </a:t>
            </a:r>
            <a:r>
              <a:rPr lang="en-GB" b="1" dirty="0">
                <a:solidFill>
                  <a:srgbClr val="82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school is a </a:t>
            </a:r>
            <a:r>
              <a:rPr lang="en-GB" sz="1800" b="1" i="0" u="sng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No nut </a:t>
            </a:r>
            <a:r>
              <a:rPr lang="en-GB" sz="1800" b="1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school so please don’t send your child in with nuts or food containing nuts - e.g. chocolate spread / chocolate croissants / cereal bars</a:t>
            </a:r>
          </a:p>
        </p:txBody>
      </p:sp>
    </p:spTree>
    <p:extLst>
      <p:ext uri="{BB962C8B-B14F-4D97-AF65-F5344CB8AC3E}">
        <p14:creationId xmlns:p14="http://schemas.microsoft.com/office/powerpoint/2010/main" val="2776614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Healthy Eating at </a:t>
            </a:r>
            <a:r>
              <a:rPr lang="en-GB" dirty="0" err="1"/>
              <a:t>Belvoirdale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18" y="2554547"/>
            <a:ext cx="2066121" cy="166654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163637"/>
            <a:ext cx="2944764" cy="391111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2800" b="1" dirty="0">
                <a:solidFill>
                  <a:srgbClr val="820000"/>
                </a:solidFill>
              </a:rPr>
              <a:t>Home made school dinners!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64605" y="1603574"/>
            <a:ext cx="2944764" cy="4357002"/>
          </a:xfrm>
        </p:spPr>
        <p:txBody>
          <a:bodyPr/>
          <a:lstStyle/>
          <a:p>
            <a:endParaRPr lang="en-GB" dirty="0"/>
          </a:p>
          <a:p>
            <a:pPr marL="0" indent="0" algn="ctr">
              <a:buNone/>
            </a:pPr>
            <a:r>
              <a:rPr lang="en-GB" sz="2800" b="1" dirty="0">
                <a:solidFill>
                  <a:srgbClr val="820000"/>
                </a:solidFill>
              </a:rPr>
              <a:t>Free Fruit for all children in school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690" y="2902852"/>
            <a:ext cx="2944764" cy="17584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837190"/>
            <a:ext cx="8229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820000"/>
                </a:solidFill>
                <a:latin typeface="+mn-lt"/>
              </a:rPr>
              <a:t>Your child’s meals can be ordered in advanced on the school grid</a:t>
            </a:r>
            <a:r>
              <a:rPr lang="en-GB" sz="200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, and you will receive an email to sign in once your child is admitted onto the school system.</a:t>
            </a:r>
          </a:p>
          <a:p>
            <a:pPr algn="ctr"/>
            <a:r>
              <a:rPr lang="en-GB" sz="2000" dirty="0">
                <a:solidFill>
                  <a:srgbClr val="82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Children in reception to year 2 are entitled to a free school meal</a:t>
            </a:r>
            <a:endParaRPr lang="en-GB" sz="2000" i="0" dirty="0">
              <a:solidFill>
                <a:srgbClr val="82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algn="ctr"/>
            <a:r>
              <a:rPr lang="en-GB" sz="2000" b="1" dirty="0">
                <a:solidFill>
                  <a:srgbClr val="820000"/>
                </a:solidFill>
                <a:latin typeface="+mn-lt"/>
              </a:rPr>
              <a:t>If your child has a special dietary requirement then parents can fill in ‘A medical Dietary Request Form’ and a special menu will be organised.   </a:t>
            </a:r>
          </a:p>
          <a:p>
            <a:pPr algn="ctr"/>
            <a:endParaRPr lang="en-GB" sz="2000" b="1" dirty="0">
              <a:solidFill>
                <a:srgbClr val="820000"/>
              </a:solidFill>
              <a:latin typeface="+mn-lt"/>
            </a:endParaRPr>
          </a:p>
        </p:txBody>
      </p:sp>
      <p:sp>
        <p:nvSpPr>
          <p:cNvPr id="8" name="AutoShape 2" descr="Dairy PRIDE Semi-Skimmed Milk 1.6 % 500 ml Pack of 12">
            <a:extLst>
              <a:ext uri="{FF2B5EF4-FFF2-40B4-BE49-F238E27FC236}">
                <a16:creationId xmlns:a16="http://schemas.microsoft.com/office/drawing/2014/main" id="{980E7949-F634-89EB-A2F1-05F0D34C1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94A0361-033E-BEB2-7A65-03D9FD509753}"/>
              </a:ext>
            </a:extLst>
          </p:cNvPr>
          <p:cNvSpPr txBox="1">
            <a:spLocks/>
          </p:cNvSpPr>
          <p:nvPr/>
        </p:nvSpPr>
        <p:spPr>
          <a:xfrm>
            <a:off x="5883320" y="1936093"/>
            <a:ext cx="2944764" cy="4357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GB" dirty="0"/>
          </a:p>
          <a:p>
            <a:pPr marL="0" indent="0" algn="ctr" fontAlgn="auto">
              <a:spcAft>
                <a:spcPts val="0"/>
              </a:spcAft>
              <a:buFont typeface="Symbol" pitchFamily="18" charset="2"/>
              <a:buNone/>
            </a:pPr>
            <a:r>
              <a:rPr lang="en-GB" sz="2800" b="1" dirty="0">
                <a:solidFill>
                  <a:srgbClr val="820000"/>
                </a:solidFill>
              </a:rPr>
              <a:t>Free milk for children under 5</a:t>
            </a:r>
          </a:p>
        </p:txBody>
      </p:sp>
      <p:pic>
        <p:nvPicPr>
          <p:cNvPr id="1028" name="Picture 4" descr="Environment – Cool Milk">
            <a:extLst>
              <a:ext uri="{FF2B5EF4-FFF2-40B4-BE49-F238E27FC236}">
                <a16:creationId xmlns:a16="http://schemas.microsoft.com/office/drawing/2014/main" id="{C63DAC8A-C848-9DAB-1A24-7CF15771E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749" y="3211074"/>
            <a:ext cx="1203025" cy="162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099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develop characteristics of effective learning- through play-based activities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9763" y="2304948"/>
            <a:ext cx="8533665" cy="45307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u="sng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Playing and exploring – engagement</a:t>
            </a:r>
            <a:br>
              <a:rPr lang="en-GB" u="sng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Finding out and exploring</a:t>
            </a:r>
            <a:br>
              <a:rPr lang="en-GB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Playing with what they know</a:t>
            </a:r>
            <a:br>
              <a:rPr lang="en-GB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Being willing to </a:t>
            </a:r>
            <a:r>
              <a:rPr lang="ja-JP" altLang="en-GB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 a go</a:t>
            </a:r>
            <a:r>
              <a:rPr lang="ja-JP" altLang="en-GB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b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altLang="ja-JP" dirty="0">
              <a:solidFill>
                <a:srgbClr val="82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altLang="ja-JP" u="sng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Active learning – motivation</a:t>
            </a:r>
            <a:br>
              <a:rPr lang="en-GB" altLang="ja-JP" u="sng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Being involved and concentrating</a:t>
            </a:r>
            <a:b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Keeping trying</a:t>
            </a:r>
            <a:b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Enjoying achieving what they set out to do</a:t>
            </a:r>
            <a:b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altLang="ja-JP" u="sng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ja-JP" u="sng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Creating and thinking critically – thinking</a:t>
            </a:r>
            <a:br>
              <a:rPr lang="en-GB" altLang="ja-JP" u="sng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Having their own ideas</a:t>
            </a:r>
            <a:b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Making links</a:t>
            </a:r>
            <a:b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ja-JP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Choosing ways to do things</a:t>
            </a:r>
            <a:endParaRPr lang="en-GB" dirty="0">
              <a:solidFill>
                <a:srgbClr val="82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7B475F-D3FD-46E5-A73C-03FE390FBB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487" y="2348880"/>
            <a:ext cx="3782753" cy="292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04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85738" y="163513"/>
            <a:ext cx="8229600" cy="1143000"/>
          </a:xfrm>
        </p:spPr>
        <p:txBody>
          <a:bodyPr/>
          <a:lstStyle/>
          <a:p>
            <a:r>
              <a:rPr lang="en-US" altLang="en-US" sz="4000" dirty="0"/>
              <a:t>Character in EYFS at </a:t>
            </a:r>
            <a:r>
              <a:rPr lang="en-US" altLang="en-US" sz="4000" dirty="0" err="1"/>
              <a:t>Belvoirdale</a:t>
            </a:r>
            <a:endParaRPr lang="en-US" altLang="en-US" sz="4000" dirty="0"/>
          </a:p>
        </p:txBody>
      </p:sp>
      <p:pic>
        <p:nvPicPr>
          <p:cNvPr id="614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65250"/>
            <a:ext cx="8778750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502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Dojo’s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2780928"/>
            <a:ext cx="9252520" cy="4286101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children are awarded </a:t>
            </a:r>
            <a:r>
              <a:rPr lang="en-GB" sz="3000" b="1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Dojo’s </a:t>
            </a:r>
            <a:r>
              <a:rPr lang="en-GB" sz="30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positive behaviour</a:t>
            </a:r>
          </a:p>
          <a:p>
            <a:pPr lvl="2"/>
            <a:r>
              <a:rPr lang="en-GB" sz="3000" dirty="0">
                <a:solidFill>
                  <a:srgbClr val="820000"/>
                </a:solidFill>
              </a:rPr>
              <a:t>Dojos is an on-line reward system</a:t>
            </a:r>
          </a:p>
          <a:p>
            <a:pPr lvl="2"/>
            <a:r>
              <a:rPr lang="en-GB" sz="3000" dirty="0">
                <a:solidFill>
                  <a:srgbClr val="820000"/>
                </a:solidFill>
              </a:rPr>
              <a:t>Each child has a Dojo character </a:t>
            </a:r>
          </a:p>
          <a:p>
            <a:pPr lvl="2"/>
            <a:r>
              <a:rPr lang="en-GB" sz="3000" dirty="0">
                <a:solidFill>
                  <a:srgbClr val="820000"/>
                </a:solidFill>
              </a:rPr>
              <a:t>They earn Dojo points</a:t>
            </a:r>
            <a:endParaRPr lang="en-GB" sz="3000" dirty="0">
              <a:solidFill>
                <a:srgbClr val="82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0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Dojo points are added up at the end of each half term and turned into a </a:t>
            </a:r>
            <a:r>
              <a:rPr lang="en-GB" sz="3000" b="1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treat afternoon </a:t>
            </a:r>
            <a:r>
              <a:rPr lang="en-GB" sz="30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celebrate their Dojo success (</a:t>
            </a:r>
            <a:r>
              <a:rPr lang="en-GB" sz="3000" b="1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Dojo Celebration</a:t>
            </a:r>
            <a:r>
              <a:rPr lang="en-GB" sz="30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7063" lvl="2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43290"/>
            <a:ext cx="3563888" cy="2328407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873196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Celebrating your child’s achievements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752" y="2708920"/>
            <a:ext cx="9036496" cy="453072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Celebration assembly every Friday</a:t>
            </a:r>
          </a:p>
          <a:p>
            <a:pPr lvl="3"/>
            <a:r>
              <a:rPr lang="en-GB" sz="30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Celebrates the </a:t>
            </a:r>
            <a:r>
              <a:rPr lang="en-GB" sz="3000" b="1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‘learner of the week’ </a:t>
            </a:r>
            <a:r>
              <a:rPr lang="en-GB" sz="30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the children who have shown those characteristics in order to achieve in their learning</a:t>
            </a:r>
          </a:p>
          <a:p>
            <a:pPr lvl="3"/>
            <a:r>
              <a:rPr lang="en-GB" sz="30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Along with any </a:t>
            </a:r>
            <a:r>
              <a:rPr lang="en-GB" sz="3000" b="1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 achievements </a:t>
            </a:r>
            <a:r>
              <a:rPr lang="en-GB" sz="3000" dirty="0">
                <a:solidFill>
                  <a:srgbClr val="8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are met by individual children inside or outside of school – swimming etc.</a:t>
            </a:r>
          </a:p>
          <a:p>
            <a:pPr lvl="3"/>
            <a:endParaRPr lang="en-GB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7613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>
                <a:latin typeface="Calibri" panose="020F0502020204030204" pitchFamily="34" charset="0"/>
              </a:rPr>
              <a:t>We value the partnership between home and school.</a:t>
            </a:r>
            <a:br>
              <a:rPr lang="en-GB" sz="40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sz="4000" dirty="0">
              <a:latin typeface="Calibri" panose="020F0502020204030204" pitchFamily="34" charset="0"/>
            </a:endParaRPr>
          </a:p>
        </p:txBody>
      </p:sp>
      <p:pic>
        <p:nvPicPr>
          <p:cNvPr id="8194" name="Picture 2" descr="F:\2012-03-07\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400800" y="-4800600"/>
            <a:ext cx="2880000" cy="2160000"/>
          </a:xfrm>
          <a:prstGeom prst="rect">
            <a:avLst/>
          </a:prstGeom>
          <a:noFill/>
        </p:spPr>
      </p:pic>
      <p:pic>
        <p:nvPicPr>
          <p:cNvPr id="8195" name="Picture 3" descr="F:\2012-03-07\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400800" y="-4800600"/>
            <a:ext cx="2880000" cy="2160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13184" y="1844824"/>
            <a:ext cx="496855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820000"/>
                </a:solidFill>
                <a:latin typeface="Calibri" panose="020F0502020204030204" pitchFamily="34" charset="0"/>
              </a:rPr>
              <a:t>At the beginning of most new topics we invite parents into our </a:t>
            </a:r>
            <a:r>
              <a:rPr lang="en-GB" sz="2400" b="1" dirty="0">
                <a:solidFill>
                  <a:srgbClr val="820000"/>
                </a:solidFill>
                <a:latin typeface="Calibri" panose="020F0502020204030204" pitchFamily="34" charset="0"/>
              </a:rPr>
              <a:t>Knowledge Harvests </a:t>
            </a:r>
            <a:r>
              <a:rPr lang="en-GB" sz="2400" dirty="0">
                <a:solidFill>
                  <a:srgbClr val="820000"/>
                </a:solidFill>
                <a:latin typeface="Calibri" panose="020F0502020204030204" pitchFamily="34" charset="0"/>
              </a:rPr>
              <a:t>to share what they know about our new topics</a:t>
            </a:r>
          </a:p>
          <a:p>
            <a:endParaRPr lang="en-GB" sz="2400" dirty="0">
              <a:solidFill>
                <a:srgbClr val="820000"/>
              </a:solidFill>
              <a:latin typeface="Calibri" panose="020F0502020204030204" pitchFamily="34" charset="0"/>
            </a:endParaRPr>
          </a:p>
          <a:p>
            <a:r>
              <a:rPr lang="en-GB" sz="2400" dirty="0">
                <a:solidFill>
                  <a:srgbClr val="820000"/>
                </a:solidFill>
                <a:latin typeface="Calibri" panose="020F0502020204030204" pitchFamily="34" charset="0"/>
              </a:rPr>
              <a:t>At the end of most topics we invite parents in for our </a:t>
            </a:r>
            <a:r>
              <a:rPr lang="en-GB" sz="2400" b="1" dirty="0">
                <a:solidFill>
                  <a:srgbClr val="820000"/>
                </a:solidFill>
                <a:latin typeface="Calibri" panose="020F0502020204030204" pitchFamily="34" charset="0"/>
              </a:rPr>
              <a:t>FAB finishes </a:t>
            </a:r>
            <a:r>
              <a:rPr lang="en-GB" sz="2400" dirty="0">
                <a:solidFill>
                  <a:srgbClr val="820000"/>
                </a:solidFill>
                <a:latin typeface="Calibri" panose="020F0502020204030204" pitchFamily="34" charset="0"/>
              </a:rPr>
              <a:t>so that the children can share what they have learnt.</a:t>
            </a:r>
          </a:p>
          <a:p>
            <a:endParaRPr lang="en-GB" sz="2400" dirty="0">
              <a:solidFill>
                <a:srgbClr val="820000"/>
              </a:solidFill>
              <a:latin typeface="Calibri" panose="020F0502020204030204" pitchFamily="34" charset="0"/>
            </a:endParaRPr>
          </a:p>
          <a:p>
            <a:r>
              <a:rPr lang="en-GB" sz="2400" dirty="0">
                <a:solidFill>
                  <a:srgbClr val="820000"/>
                </a:solidFill>
                <a:latin typeface="Calibri" panose="020F0502020204030204" pitchFamily="34" charset="0"/>
              </a:rPr>
              <a:t>We invite parents in for </a:t>
            </a:r>
            <a:r>
              <a:rPr lang="en-GB" sz="2400" b="1" dirty="0">
                <a:solidFill>
                  <a:srgbClr val="820000"/>
                </a:solidFill>
                <a:latin typeface="Calibri" panose="020F0502020204030204" pitchFamily="34" charset="0"/>
              </a:rPr>
              <a:t>workshops</a:t>
            </a:r>
            <a:r>
              <a:rPr lang="en-GB" sz="2400" dirty="0">
                <a:solidFill>
                  <a:srgbClr val="820000"/>
                </a:solidFill>
                <a:latin typeface="Calibri" panose="020F0502020204030204" pitchFamily="34" charset="0"/>
              </a:rPr>
              <a:t> on how we teach phonics / writing / numeracy, throughout the year. </a:t>
            </a:r>
          </a:p>
          <a:p>
            <a:endParaRPr lang="en-GB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endParaRPr lang="en-GB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E3E08A-4A7C-4BBE-944D-D93F8D78BA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736" y="1186554"/>
            <a:ext cx="3405064" cy="23204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F4C47C-5788-4E94-9046-1065EE34C5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56176" y="3506981"/>
            <a:ext cx="3130624" cy="313062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alibri" panose="020F0502020204030204" pitchFamily="34" charset="0"/>
              </a:rPr>
              <a:t>Time away from school</a:t>
            </a:r>
            <a:br>
              <a:rPr lang="en-GB" b="1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endParaRPr lang="en-US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4791D6-A3D5-04F1-97BC-08CEC2677591}"/>
              </a:ext>
            </a:extLst>
          </p:cNvPr>
          <p:cNvSpPr txBox="1"/>
          <p:nvPr/>
        </p:nvSpPr>
        <p:spPr>
          <a:xfrm>
            <a:off x="159804" y="2708920"/>
            <a:ext cx="850728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Please </a:t>
            </a:r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ring in </a:t>
            </a: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and let the school office know by </a:t>
            </a:r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9:00 am </a:t>
            </a: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if your child is poorly.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If you child has </a:t>
            </a:r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sickness or </a:t>
            </a:r>
            <a:r>
              <a:rPr lang="en-GB" sz="2800" b="1" dirty="0" err="1">
                <a:solidFill>
                  <a:srgbClr val="820000"/>
                </a:solidFill>
                <a:highlight>
                  <a:srgbClr val="FFFFFF"/>
                </a:highlight>
                <a:latin typeface="Google Sans"/>
              </a:rPr>
              <a:t>d</a:t>
            </a:r>
            <a:r>
              <a:rPr lang="en-GB" sz="2800" b="1" i="0" dirty="0" err="1">
                <a:solidFill>
                  <a:srgbClr val="820000"/>
                </a:solidFill>
                <a:effectLst/>
                <a:highlight>
                  <a:srgbClr val="FFFFFF"/>
                </a:highlight>
                <a:latin typeface="Google Sans"/>
              </a:rPr>
              <a:t>iarrhea</a:t>
            </a:r>
            <a:r>
              <a:rPr lang="en-GB" sz="2800" b="1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GB" sz="2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Google Sans"/>
              </a:rPr>
              <a:t>then please keep your child off for </a:t>
            </a:r>
            <a:r>
              <a:rPr lang="en-GB" sz="2800" b="1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Google Sans"/>
              </a:rPr>
              <a:t>48 hours </a:t>
            </a:r>
            <a:r>
              <a:rPr lang="en-GB" sz="2800" b="0" i="0" dirty="0">
                <a:solidFill>
                  <a:srgbClr val="820000"/>
                </a:solidFill>
                <a:effectLst/>
                <a:highlight>
                  <a:srgbClr val="FFFFFF"/>
                </a:highlight>
                <a:latin typeface="Google Sans"/>
              </a:rPr>
              <a:t>from the last episode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820000"/>
                </a:solidFill>
                <a:highlight>
                  <a:srgbClr val="FFFFFF"/>
                </a:highlight>
                <a:latin typeface="Google Sans"/>
              </a:rPr>
              <a:t>Any </a:t>
            </a:r>
            <a:r>
              <a:rPr lang="en-GB" sz="2800" b="1" dirty="0">
                <a:solidFill>
                  <a:srgbClr val="820000"/>
                </a:solidFill>
                <a:highlight>
                  <a:srgbClr val="FFFFFF"/>
                </a:highlight>
                <a:latin typeface="Google Sans"/>
              </a:rPr>
              <a:t>absences </a:t>
            </a:r>
            <a:r>
              <a:rPr lang="en-GB" sz="2800" dirty="0">
                <a:solidFill>
                  <a:srgbClr val="820000"/>
                </a:solidFill>
                <a:highlight>
                  <a:srgbClr val="FFFFFF"/>
                </a:highlight>
                <a:latin typeface="Google Sans"/>
              </a:rPr>
              <a:t>that are not related to sickness need to be requested on the </a:t>
            </a:r>
            <a:r>
              <a:rPr lang="en-GB" sz="2800" b="1" dirty="0">
                <a:solidFill>
                  <a:srgbClr val="820000"/>
                </a:solidFill>
                <a:highlight>
                  <a:srgbClr val="FFFFFF"/>
                </a:highlight>
                <a:latin typeface="Google Sans"/>
              </a:rPr>
              <a:t>appropriate form and authorised by Mr Dax </a:t>
            </a:r>
            <a:r>
              <a:rPr lang="en-GB" sz="2800" dirty="0">
                <a:solidFill>
                  <a:srgbClr val="820000"/>
                </a:solidFill>
                <a:highlight>
                  <a:srgbClr val="FFFFFF"/>
                </a:highlight>
                <a:latin typeface="Google Sans"/>
              </a:rPr>
              <a:t>(Headteacher) and this will only be agreed in exceptional circumstances at Mr Dax’s discretion. </a:t>
            </a:r>
            <a:endParaRPr lang="en-GB" sz="2800" dirty="0">
              <a:solidFill>
                <a:srgbClr val="82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DD7E3-F959-93CD-BBA8-1FC644042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Illness in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A75B34-21BC-65C1-343B-7BA7A61DCE21}"/>
              </a:ext>
            </a:extLst>
          </p:cNvPr>
          <p:cNvSpPr txBox="1"/>
          <p:nvPr/>
        </p:nvSpPr>
        <p:spPr>
          <a:xfrm>
            <a:off x="179512" y="2348880"/>
            <a:ext cx="878497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Attendance in school is very important to enable your child to reach their full potential.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However, if your child does full poorly while in school we take this seriously and closely monitoring your child  throughout their time in school.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If we feel it necessary, we will contact you to get permission to give your child liquid paracetamol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Please be assured that if we feel your child is too poorly to be in school, we will contact you and arrange for them to go home.</a:t>
            </a:r>
          </a:p>
          <a:p>
            <a:endParaRPr lang="en-GB" sz="2800" dirty="0">
              <a:solidFill>
                <a:srgbClr val="82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82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2C032C6-A913-FF2C-B4E9-5C4D99345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Please can you add a slide (29/30) in about attendance to school is very important, illness will be taken seriously but we will closely monitor pupils in school.....just in a supportive way to help their child reach their potential...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132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2492896"/>
            <a:ext cx="8712967" cy="4032447"/>
          </a:xfrm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Uniform</a:t>
            </a: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 – order form in the pack – Grey or black trousers or knee length shorts / skirt, red chequered summer dress / red or white polo t-shirt or shirt / red jumper or cardigan / black shoes </a:t>
            </a:r>
          </a:p>
          <a:p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Please label </a:t>
            </a: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all your child’s clothes and possessions.  We do have a lost property system, but it does rely on things being named.</a:t>
            </a:r>
          </a:p>
          <a:p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PE kit </a:t>
            </a: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within a bag to be kept in school – Black shorts, jogging bottoms or leggings, white t-shirt and black plimsoles or un-branded trainers</a:t>
            </a:r>
          </a:p>
          <a:p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WEDUC</a:t>
            </a: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 Pay to make any payments to school.</a:t>
            </a:r>
          </a:p>
          <a:p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Cool Milk registration </a:t>
            </a: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in the pack for children 5 and over</a:t>
            </a:r>
          </a:p>
          <a:p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Toys from home</a:t>
            </a:r>
          </a:p>
          <a:p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Every child will get a </a:t>
            </a:r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school bookbag </a:t>
            </a:r>
          </a:p>
          <a:p>
            <a:endParaRPr lang="en-US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alibri" panose="020F0502020204030204" pitchFamily="34" charset="0"/>
              </a:rPr>
              <a:t>Practicalities</a:t>
            </a:r>
            <a:br>
              <a:rPr lang="en-GB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alibri" panose="020F0502020204030204" pitchFamily="34" charset="0"/>
              </a:rPr>
              <a:t>Pupil Premium</a:t>
            </a:r>
            <a:br>
              <a:rPr lang="en-GB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916832"/>
            <a:ext cx="2189115" cy="4768291"/>
          </a:xfrm>
          <a:prstGeom prst="rect">
            <a:avLst/>
          </a:prstGeom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3491880" y="2492896"/>
            <a:ext cx="5118720" cy="3773016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2800" b="1" dirty="0">
                <a:solidFill>
                  <a:srgbClr val="820000"/>
                </a:solidFill>
                <a:latin typeface="Calibri" panose="020F0502020204030204" pitchFamily="34" charset="0"/>
              </a:rPr>
              <a:t>Leaflet in packs</a:t>
            </a:r>
          </a:p>
          <a:p>
            <a:pPr fontAlgn="auto">
              <a:spcAft>
                <a:spcPts val="0"/>
              </a:spcAft>
            </a:pP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PP is extra government money paid to school to support children’s learning and development</a:t>
            </a:r>
          </a:p>
          <a:p>
            <a:pPr fontAlgn="auto">
              <a:spcAft>
                <a:spcPts val="0"/>
              </a:spcAft>
            </a:pPr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If your child received EYPP at pre-school, it does not automatically transfer to school, so you need to reapply </a:t>
            </a:r>
          </a:p>
          <a:p>
            <a:pPr fontAlgn="auto">
              <a:spcAft>
                <a:spcPts val="0"/>
              </a:spcAft>
            </a:pPr>
            <a:endParaRPr lang="en-US" sz="2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9828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880"/>
            <a:ext cx="4536226" cy="375615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Breakfast Club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2379E-168B-547E-00A2-0B1D8883D077}"/>
              </a:ext>
            </a:extLst>
          </p:cNvPr>
          <p:cNvSpPr txBox="1"/>
          <p:nvPr/>
        </p:nvSpPr>
        <p:spPr>
          <a:xfrm>
            <a:off x="5508104" y="2708920"/>
            <a:ext cx="302433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Breakfast club </a:t>
            </a:r>
            <a:r>
              <a:rPr lang="en-GB" sz="2400" b="0" i="0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is for all pupils, and we ask children to be there from 8am to allow time for breakfast, it is £2 a day and this is payable via </a:t>
            </a:r>
            <a:r>
              <a:rPr lang="en-GB" sz="2400" b="0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Weduc</a:t>
            </a:r>
            <a:r>
              <a:rPr lang="en-GB" sz="2400" b="0" i="0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pay, the same system is used for all payments.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52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>
                <a:solidFill>
                  <a:schemeClr val="bg1"/>
                </a:solidFill>
                <a:latin typeface="Calibri" panose="020F0502020204030204" pitchFamily="34" charset="0"/>
              </a:rPr>
              <a:t>Helping your child and the school</a:t>
            </a:r>
            <a:br>
              <a:rPr lang="en-GB" sz="40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endParaRPr lang="en-US" sz="4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783039" y="2636912"/>
            <a:ext cx="5080986" cy="4032448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Reading books and phonics ‘song of sound’ books will come home in your child’s book bag. Please make sure your child brings their bookbag in daily.</a:t>
            </a:r>
          </a:p>
          <a:p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Children need to bring in a water bottle in daily filled with fresh water.</a:t>
            </a:r>
          </a:p>
          <a:p>
            <a:r>
              <a:rPr lang="en-GB" sz="2800" dirty="0">
                <a:solidFill>
                  <a:srgbClr val="820000"/>
                </a:solidFill>
                <a:latin typeface="Calibri" panose="020F0502020204030204" pitchFamily="34" charset="0"/>
              </a:rPr>
              <a:t>Making us aware of  your child’s achievements at home so that we can celebrate them in school.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377FC0-51A6-4297-8881-EF2D70851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103" y="3816424"/>
            <a:ext cx="2852936" cy="28529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532CEC-5AC3-4832-84E9-BABBF1DC2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609" y="1058918"/>
            <a:ext cx="2579924" cy="257992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348880"/>
            <a:ext cx="8855736" cy="3312368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rgbClr val="820000"/>
                </a:solidFill>
              </a:rPr>
              <a:t>Letters home (please check book bags!)</a:t>
            </a:r>
          </a:p>
          <a:p>
            <a:r>
              <a:rPr lang="en-GB" sz="2800" b="1" i="0" dirty="0" err="1">
                <a:solidFill>
                  <a:srgbClr val="820000"/>
                </a:solidFill>
                <a:effectLst/>
                <a:latin typeface="Calibri" panose="020F0502020204030204" pitchFamily="34" charset="0"/>
              </a:rPr>
              <a:t>Weduc</a:t>
            </a:r>
            <a:r>
              <a:rPr lang="en-GB" sz="2800" b="0" i="0" dirty="0">
                <a:solidFill>
                  <a:srgbClr val="820000"/>
                </a:solidFill>
                <a:effectLst/>
                <a:latin typeface="Calibri" panose="020F0502020204030204" pitchFamily="34" charset="0"/>
              </a:rPr>
              <a:t> is used for all communication including messaging and all payment.</a:t>
            </a:r>
          </a:p>
          <a:p>
            <a:r>
              <a:rPr lang="en-GB" sz="2800" b="1" dirty="0">
                <a:solidFill>
                  <a:srgbClr val="820000"/>
                </a:solidFill>
              </a:rPr>
              <a:t>Seesaw</a:t>
            </a:r>
            <a:r>
              <a:rPr lang="en-GB" sz="2800" dirty="0">
                <a:solidFill>
                  <a:srgbClr val="820000"/>
                </a:solidFill>
              </a:rPr>
              <a:t> (Information sent from teaching staff / you can also message staff and share information)</a:t>
            </a:r>
          </a:p>
          <a:p>
            <a:r>
              <a:rPr lang="en-GB" sz="2800" dirty="0">
                <a:solidFill>
                  <a:srgbClr val="820000"/>
                </a:solidFill>
              </a:rPr>
              <a:t>The school website: </a:t>
            </a:r>
            <a:r>
              <a:rPr lang="en-GB" sz="2800" dirty="0">
                <a:solidFill>
                  <a:srgbClr val="82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www.belvoirdale.org</a:t>
            </a:r>
            <a:r>
              <a:rPr lang="en-GB" sz="2800" dirty="0">
                <a:solidFill>
                  <a:srgbClr val="820000"/>
                </a:solidFill>
              </a:rPr>
              <a:t> </a:t>
            </a:r>
          </a:p>
          <a:p>
            <a:r>
              <a:rPr lang="en-GB" sz="2800" dirty="0">
                <a:solidFill>
                  <a:srgbClr val="820000"/>
                </a:solidFill>
              </a:rPr>
              <a:t>School </a:t>
            </a:r>
            <a:r>
              <a:rPr lang="en-GB" sz="2800" dirty="0" err="1">
                <a:solidFill>
                  <a:srgbClr val="820000"/>
                </a:solidFill>
              </a:rPr>
              <a:t>facebook</a:t>
            </a:r>
            <a:r>
              <a:rPr lang="en-GB" sz="2800" dirty="0">
                <a:solidFill>
                  <a:srgbClr val="820000"/>
                </a:solidFill>
              </a:rPr>
              <a:t> </a:t>
            </a:r>
            <a:r>
              <a:rPr lang="en-GB" sz="2800" b="0" i="0" dirty="0">
                <a:solidFill>
                  <a:srgbClr val="820000"/>
                </a:solidFill>
                <a:effectLst/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(2) </a:t>
            </a:r>
            <a:r>
              <a:rPr lang="en-GB" sz="2800" b="0" i="0" dirty="0" err="1">
                <a:solidFill>
                  <a:srgbClr val="820000"/>
                </a:solidFill>
                <a:effectLst/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Belvoirdale</a:t>
            </a:r>
            <a:r>
              <a:rPr lang="en-GB" sz="2800" b="0" i="0" dirty="0">
                <a:solidFill>
                  <a:srgbClr val="820000"/>
                </a:solidFill>
                <a:effectLst/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Primary School | Facebook</a:t>
            </a:r>
            <a:endParaRPr lang="en-GB" sz="2800" dirty="0">
              <a:solidFill>
                <a:srgbClr val="820000"/>
              </a:solidFill>
            </a:endParaRPr>
          </a:p>
          <a:p>
            <a:r>
              <a:rPr lang="en-GB" sz="2800" dirty="0">
                <a:solidFill>
                  <a:srgbClr val="820000"/>
                </a:solidFill>
              </a:rPr>
              <a:t>School email </a:t>
            </a:r>
            <a:r>
              <a:rPr lang="en-GB" sz="2800" b="0" i="0" u="none" strike="noStrike" dirty="0">
                <a:solidFill>
                  <a:srgbClr val="820000"/>
                </a:solidFill>
                <a:effectLst/>
                <a:latin typeface="Poppins" panose="020B0502040204020203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enquiries@belvoirdale.leics.sch.uk</a:t>
            </a:r>
            <a:endParaRPr lang="en-GB" sz="2800" dirty="0">
              <a:solidFill>
                <a:srgbClr val="82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01" y="332656"/>
            <a:ext cx="8229600" cy="1252728"/>
          </a:xfrm>
        </p:spPr>
        <p:txBody>
          <a:bodyPr/>
          <a:lstStyle/>
          <a:p>
            <a:r>
              <a:rPr lang="en-GB" dirty="0"/>
              <a:t>Communication with parents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952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91B29F-8558-DE62-03E5-734B19644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system</a:t>
            </a:r>
          </a:p>
        </p:txBody>
      </p:sp>
      <p:sp>
        <p:nvSpPr>
          <p:cNvPr id="4" name="AutoShape 2" descr="BoomReader Parents">
            <a:extLst>
              <a:ext uri="{FF2B5EF4-FFF2-40B4-BE49-F238E27FC236}">
                <a16:creationId xmlns:a16="http://schemas.microsoft.com/office/drawing/2014/main" id="{2496CC85-D1C5-C63D-1BC3-49AC7D4D3A0B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457201" y="3276599"/>
            <a:ext cx="8758564" cy="332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dirty="0">
                <a:solidFill>
                  <a:srgbClr val="820000"/>
                </a:solidFill>
              </a:rPr>
              <a:t>We have moved onto an electronic system to track reading both in school and at home.</a:t>
            </a:r>
          </a:p>
          <a:p>
            <a:r>
              <a:rPr lang="en-GB" dirty="0">
                <a:solidFill>
                  <a:srgbClr val="820000"/>
                </a:solidFill>
              </a:rPr>
              <a:t>You and your child can add book reviews</a:t>
            </a:r>
          </a:p>
          <a:p>
            <a:r>
              <a:rPr lang="en-GB" dirty="0">
                <a:solidFill>
                  <a:srgbClr val="820000"/>
                </a:solidFill>
              </a:rPr>
              <a:t>Your child can collect virtual rewards for their reading at home</a:t>
            </a:r>
          </a:p>
          <a:p>
            <a:pPr marL="0" indent="0" algn="ctr">
              <a:buNone/>
            </a:pPr>
            <a:r>
              <a:rPr lang="en-GB" b="1" dirty="0">
                <a:solidFill>
                  <a:srgbClr val="820000"/>
                </a:solidFill>
              </a:rPr>
              <a:t>We will send you some log-in details within the first few weeks</a:t>
            </a:r>
          </a:p>
        </p:txBody>
      </p:sp>
      <p:sp>
        <p:nvSpPr>
          <p:cNvPr id="5" name="AutoShape 4" descr="BoomReader Parents">
            <a:extLst>
              <a:ext uri="{FF2B5EF4-FFF2-40B4-BE49-F238E27FC236}">
                <a16:creationId xmlns:a16="http://schemas.microsoft.com/office/drawing/2014/main" id="{5B112528-4B4F-B6AB-20A2-6C5078010B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A461E0-9864-A5EC-3C0D-1C9E18E4D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962" y="1556792"/>
            <a:ext cx="441007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503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F73993-0D80-7EA9-815A-3B0982746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564904"/>
            <a:ext cx="8435280" cy="3954768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820000"/>
                </a:solidFill>
              </a:rPr>
              <a:t>During the first few weeks you will get the following:</a:t>
            </a:r>
          </a:p>
          <a:p>
            <a:pPr lvl="1"/>
            <a:r>
              <a:rPr lang="en-GB" sz="2400" dirty="0">
                <a:solidFill>
                  <a:srgbClr val="820000"/>
                </a:solidFill>
              </a:rPr>
              <a:t>A letter about how to log onto </a:t>
            </a:r>
            <a:r>
              <a:rPr lang="en-GB" sz="2400" b="1" dirty="0">
                <a:solidFill>
                  <a:srgbClr val="820000"/>
                </a:solidFill>
              </a:rPr>
              <a:t>WEDUC</a:t>
            </a:r>
          </a:p>
          <a:p>
            <a:pPr lvl="1"/>
            <a:r>
              <a:rPr lang="en-GB" sz="2400" dirty="0">
                <a:solidFill>
                  <a:srgbClr val="820000"/>
                </a:solidFill>
              </a:rPr>
              <a:t>QR code registration for </a:t>
            </a:r>
            <a:r>
              <a:rPr lang="en-GB" sz="2400" b="1" dirty="0">
                <a:solidFill>
                  <a:srgbClr val="820000"/>
                </a:solidFill>
              </a:rPr>
              <a:t>Seesaw</a:t>
            </a:r>
          </a:p>
          <a:p>
            <a:pPr lvl="1"/>
            <a:r>
              <a:rPr lang="en-GB" sz="2400" dirty="0">
                <a:solidFill>
                  <a:srgbClr val="820000"/>
                </a:solidFill>
              </a:rPr>
              <a:t>Log-in information for </a:t>
            </a:r>
            <a:r>
              <a:rPr lang="en-GB" sz="2400" b="1" dirty="0" err="1">
                <a:solidFill>
                  <a:srgbClr val="820000"/>
                </a:solidFill>
              </a:rPr>
              <a:t>Boomreaders</a:t>
            </a:r>
            <a:endParaRPr lang="en-GB" sz="2400" b="1" dirty="0">
              <a:solidFill>
                <a:srgbClr val="820000"/>
              </a:solidFill>
            </a:endParaRPr>
          </a:p>
          <a:p>
            <a:pPr lvl="1"/>
            <a:r>
              <a:rPr lang="en-GB" sz="2400" dirty="0">
                <a:solidFill>
                  <a:srgbClr val="820000"/>
                </a:solidFill>
              </a:rPr>
              <a:t>A pack with your child’s reading book, phonics ‘Song of sounds’ book and homework book inside.  This pack is to be kept inside your child’s book bag.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FE7FD2-1FB1-FE01-05D4-F8A430B1A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Things sent home in the first few weeks</a:t>
            </a:r>
          </a:p>
        </p:txBody>
      </p:sp>
    </p:spTree>
    <p:extLst>
      <p:ext uri="{BB962C8B-B14F-4D97-AF65-F5344CB8AC3E}">
        <p14:creationId xmlns:p14="http://schemas.microsoft.com/office/powerpoint/2010/main" val="19398277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01" y="332656"/>
            <a:ext cx="8229600" cy="1252728"/>
          </a:xfrm>
        </p:spPr>
        <p:txBody>
          <a:bodyPr/>
          <a:lstStyle/>
          <a:p>
            <a:r>
              <a:rPr lang="en-GB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School Nursing Service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6AE77-B2BB-D3EA-7350-8BA65CD54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b="0" i="0" dirty="0">
                <a:solidFill>
                  <a:srgbClr val="820000"/>
                </a:solidFill>
                <a:effectLst/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https://vimeo.com/manage/videos/463343675</a:t>
            </a:r>
            <a:r>
              <a:rPr lang="en-GB" sz="4400" b="0" i="0" dirty="0">
                <a:solidFill>
                  <a:srgbClr val="820000"/>
                </a:solidFill>
                <a:effectLst/>
                <a:latin typeface="Calibri" panose="020F0502020204030204" pitchFamily="34" charset="0"/>
              </a:rPr>
              <a:t> </a:t>
            </a:r>
            <a:endParaRPr lang="en-GB" sz="4400" dirty="0">
              <a:solidFill>
                <a:srgbClr val="82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680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01" y="332656"/>
            <a:ext cx="8229600" cy="1252728"/>
          </a:xfrm>
        </p:spPr>
        <p:txBody>
          <a:bodyPr/>
          <a:lstStyle/>
          <a:p>
            <a:r>
              <a:rPr lang="en-GB" dirty="0"/>
              <a:t>Any Questions 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2050" name="Picture 2" descr="Questions asking question clipart free clipart images | Free clipart  images, Free clip art, Clip art">
            <a:extLst>
              <a:ext uri="{FF2B5EF4-FFF2-40B4-BE49-F238E27FC236}">
                <a16:creationId xmlns:a16="http://schemas.microsoft.com/office/drawing/2014/main" id="{2FB356C9-0FE1-C563-0CB0-6D6F671AF8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387" y="2348880"/>
            <a:ext cx="3451225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492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37BC9BD8B41242B33DAF7F914F3C8F" ma:contentTypeVersion="14" ma:contentTypeDescription="Create a new document." ma:contentTypeScope="" ma:versionID="3a29642f157f851087e7d49468809f5b">
  <xsd:schema xmlns:xsd="http://www.w3.org/2001/XMLSchema" xmlns:xs="http://www.w3.org/2001/XMLSchema" xmlns:p="http://schemas.microsoft.com/office/2006/metadata/properties" xmlns:ns3="ca1b6b2d-07f8-4c33-821f-fa4398299207" xmlns:ns4="de50f932-2568-48de-8008-d5a20ea0d4cb" targetNamespace="http://schemas.microsoft.com/office/2006/metadata/properties" ma:root="true" ma:fieldsID="57105e76697b728ed261b29a7f20e46e" ns3:_="" ns4:_="">
    <xsd:import namespace="ca1b6b2d-07f8-4c33-821f-fa4398299207"/>
    <xsd:import namespace="de50f932-2568-48de-8008-d5a20ea0d4c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1b6b2d-07f8-4c33-821f-fa43982992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0f932-2568-48de-8008-d5a20ea0d4c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00246BF-DDFC-43D0-A9C2-7658357864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1b6b2d-07f8-4c33-821f-fa4398299207"/>
    <ds:schemaRef ds:uri="de50f932-2568-48de-8008-d5a20ea0d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D274746-9D86-4448-8589-5E1A0CE819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B3C638-2E02-4AE0-B694-14F5B3F4EBFB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de50f932-2568-48de-8008-d5a20ea0d4cb"/>
    <ds:schemaRef ds:uri="ca1b6b2d-07f8-4c33-821f-fa439829920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2536</TotalTime>
  <Words>2676</Words>
  <Application>Microsoft Office PowerPoint</Application>
  <PresentationFormat>On-screen Show (4:3)</PresentationFormat>
  <Paragraphs>240</Paragraphs>
  <Slides>39</Slides>
  <Notes>19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Waveform</vt:lpstr>
      <vt:lpstr>Welcome to  Belvoirdale Primary School</vt:lpstr>
      <vt:lpstr>Class Teacher</vt:lpstr>
      <vt:lpstr>Pre-school Visits  </vt:lpstr>
      <vt:lpstr>2 Induction sessions in the classroom  </vt:lpstr>
      <vt:lpstr>Enhanced transition </vt:lpstr>
      <vt:lpstr>Being school ready</vt:lpstr>
      <vt:lpstr>PowerPoint Presentation</vt:lpstr>
      <vt:lpstr>Autumn Term 2024) </vt:lpstr>
      <vt:lpstr>Drop in Sessions</vt:lpstr>
      <vt:lpstr>Groups </vt:lpstr>
      <vt:lpstr>Group A</vt:lpstr>
      <vt:lpstr>Group B</vt:lpstr>
      <vt:lpstr>Which class will my child be in?</vt:lpstr>
      <vt:lpstr>Contacting parents during  the school day  </vt:lpstr>
      <vt:lpstr>What will the children  be doing at school? </vt:lpstr>
      <vt:lpstr>Baseline assessment</vt:lpstr>
      <vt:lpstr>The curriculum is active and play based.  The children will have a balance of adult led and self-initiated learning. </vt:lpstr>
      <vt:lpstr>The learning will not all be classroom based – the children will have daily access to the outdoor environment. </vt:lpstr>
      <vt:lpstr>Forest School </vt:lpstr>
      <vt:lpstr>School Routines </vt:lpstr>
      <vt:lpstr>Daily Phonics Lesson</vt:lpstr>
      <vt:lpstr>Belvoirdale is a Healthy School</vt:lpstr>
      <vt:lpstr>Healthy Eating at Belvoirdale</vt:lpstr>
      <vt:lpstr>We develop characteristics of effective learning- through play-based activities</vt:lpstr>
      <vt:lpstr>Character in EYFS at Belvoirdale</vt:lpstr>
      <vt:lpstr>Dojo’s</vt:lpstr>
      <vt:lpstr>Celebrating your child’s achievements</vt:lpstr>
      <vt:lpstr>We value the partnership between home and school. </vt:lpstr>
      <vt:lpstr>Time away from school </vt:lpstr>
      <vt:lpstr>Illness in school</vt:lpstr>
      <vt:lpstr>Practicalities </vt:lpstr>
      <vt:lpstr>Pupil Premium </vt:lpstr>
      <vt:lpstr>Breakfast Club</vt:lpstr>
      <vt:lpstr>Helping your child and the school </vt:lpstr>
      <vt:lpstr>Communication with parents</vt:lpstr>
      <vt:lpstr>Reading system</vt:lpstr>
      <vt:lpstr>Things sent home in the first few weeks</vt:lpstr>
      <vt:lpstr>School Nursing Service</vt:lpstr>
      <vt:lpstr>Any Questions </vt:lpstr>
    </vt:vector>
  </TitlesOfParts>
  <Company>Kings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Ashby Hill Top Primary School</dc:title>
  <dc:creator>Middleton</dc:creator>
  <cp:lastModifiedBy>Kelly Tatam</cp:lastModifiedBy>
  <cp:revision>116</cp:revision>
  <cp:lastPrinted>2019-06-10T16:42:32Z</cp:lastPrinted>
  <dcterms:created xsi:type="dcterms:W3CDTF">2010-05-23T11:28:38Z</dcterms:created>
  <dcterms:modified xsi:type="dcterms:W3CDTF">2025-06-16T12:07:56Z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0x010100FA37BC9BD8B41242B33DAF7F914F3C8F</vt:lpwstr>
  </property>
</Properties>
</file>