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0"/>
  </p:notesMasterIdLst>
  <p:sldIdLst>
    <p:sldId id="277" r:id="rId5"/>
    <p:sldId id="259" r:id="rId6"/>
    <p:sldId id="274" r:id="rId7"/>
    <p:sldId id="276" r:id="rId8"/>
    <p:sldId id="258" r:id="rId9"/>
    <p:sldId id="275" r:id="rId10"/>
    <p:sldId id="265" r:id="rId11"/>
    <p:sldId id="260" r:id="rId12"/>
    <p:sldId id="261" r:id="rId13"/>
    <p:sldId id="262" r:id="rId14"/>
    <p:sldId id="280" r:id="rId15"/>
    <p:sldId id="281" r:id="rId16"/>
    <p:sldId id="278" r:id="rId17"/>
    <p:sldId id="263" r:id="rId18"/>
    <p:sldId id="264" r:id="rId19"/>
    <p:sldId id="279" r:id="rId20"/>
    <p:sldId id="266" r:id="rId21"/>
    <p:sldId id="267" r:id="rId22"/>
    <p:sldId id="268" r:id="rId23"/>
    <p:sldId id="269" r:id="rId24"/>
    <p:sldId id="270" r:id="rId25"/>
    <p:sldId id="282" r:id="rId26"/>
    <p:sldId id="283" r:id="rId27"/>
    <p:sldId id="271" r:id="rId28"/>
    <p:sldId id="273"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4216EC-9DBE-4428-9DFE-648EE5B280D0}" v="27" dt="2026-07-02T10:59:40.7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06" d="100"/>
          <a:sy n="106" d="100"/>
        </p:scale>
        <p:origin x="732" y="1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5/10/relationships/revisionInfo" Target="revisionInfo.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891E17-A2BC-49DA-87E2-205C3FE08ACE}" type="datetimeFigureOut">
              <a:rPr lang="en-GB" smtClean="0"/>
              <a:t>02/07/2026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C52EDC-69F4-4AE2-8638-E263B15802F5}" type="slidenum">
              <a:rPr lang="en-GB" smtClean="0"/>
              <a:t>‹#›</a:t>
            </a:fld>
            <a:endParaRPr lang="en-GB"/>
          </a:p>
        </p:txBody>
      </p:sp>
    </p:spTree>
    <p:extLst>
      <p:ext uri="{BB962C8B-B14F-4D97-AF65-F5344CB8AC3E}">
        <p14:creationId xmlns:p14="http://schemas.microsoft.com/office/powerpoint/2010/main" val="20936008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8E7B4579-FCAF-56B2-4A95-35C9F1A0984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4EBEBB7A-1ADD-0BCD-F6C6-05F6F47D682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4100" name="Slide Number Placeholder 3">
            <a:extLst>
              <a:ext uri="{FF2B5EF4-FFF2-40B4-BE49-F238E27FC236}">
                <a16:creationId xmlns:a16="http://schemas.microsoft.com/office/drawing/2014/main" id="{F3AE0505-517C-ADD8-766B-61149561EC5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8F98605-F561-4F6F-991B-9B0E46BC6EAA}" type="slidenum">
              <a:rPr lang="en-GB" altLang="en-US">
                <a:cs typeface="Arial" panose="020B0604020202020204" pitchFamily="34" charset="0"/>
              </a:rPr>
              <a:pPr/>
              <a:t>1</a:t>
            </a:fld>
            <a:endParaRPr lang="en-GB" altLang="en-US">
              <a:cs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7" name="Google Shape;127;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043440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4" name="Google Shape;134;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Marcel</a:t>
            </a:r>
            <a:endParaRPr/>
          </a:p>
        </p:txBody>
      </p:sp>
      <p:sp>
        <p:nvSpPr>
          <p:cNvPr id="143" name="Google Shape;143;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4EB9E35A-2EA2-00FE-FCA1-F1859471A38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C02A8441-74E8-D112-7451-7D738C6964D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1F9FA758-2990-A965-5CCF-41CBF5A9EEB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B83B3D8-8630-4907-BECA-75F57B76779D}" type="slidenum">
              <a:rPr lang="en-GB" altLang="en-US">
                <a:cs typeface="Arial" panose="020B0604020202020204" pitchFamily="34" charset="0"/>
              </a:rPr>
              <a:pPr/>
              <a:t>16</a:t>
            </a:fld>
            <a:endParaRPr lang="en-GB" altLang="en-US">
              <a:cs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James</a:t>
            </a:r>
            <a:endParaRPr/>
          </a:p>
        </p:txBody>
      </p:sp>
      <p:sp>
        <p:nvSpPr>
          <p:cNvPr id="157" name="Google Shape;157;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James</a:t>
            </a:r>
            <a:endParaRPr/>
          </a:p>
        </p:txBody>
      </p:sp>
      <p:sp>
        <p:nvSpPr>
          <p:cNvPr id="164" name="Google Shape;164;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James</a:t>
            </a:r>
            <a:endParaRPr/>
          </a:p>
        </p:txBody>
      </p:sp>
      <p:sp>
        <p:nvSpPr>
          <p:cNvPr id="172" name="Google Shape;172;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James</a:t>
            </a:r>
            <a:endParaRPr/>
          </a:p>
        </p:txBody>
      </p:sp>
      <p:sp>
        <p:nvSpPr>
          <p:cNvPr id="180" name="Google Shape;180;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Marcel</a:t>
            </a:r>
            <a:endParaRPr/>
          </a:p>
        </p:txBody>
      </p:sp>
      <p:sp>
        <p:nvSpPr>
          <p:cNvPr id="188" name="Google Shape;188;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7" name="Google Shape;197;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James</a:t>
            </a:r>
            <a:endParaRPr/>
          </a:p>
        </p:txBody>
      </p:sp>
      <p:sp>
        <p:nvSpPr>
          <p:cNvPr id="97" name="Google Shape;9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1" name="Google Shape;211;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James</a:t>
            </a:r>
            <a:endParaRPr/>
          </a:p>
        </p:txBody>
      </p:sp>
      <p:sp>
        <p:nvSpPr>
          <p:cNvPr id="89" name="Google Shape;8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611979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James</a:t>
            </a:r>
            <a:endParaRPr/>
          </a:p>
        </p:txBody>
      </p:sp>
      <p:sp>
        <p:nvSpPr>
          <p:cNvPr id="89" name="Google Shape;8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Marcel</a:t>
            </a:r>
            <a:endParaRPr/>
          </a:p>
        </p:txBody>
      </p:sp>
      <p:sp>
        <p:nvSpPr>
          <p:cNvPr id="104" name="Google Shape;104;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Marcel</a:t>
            </a:r>
            <a:endParaRPr/>
          </a:p>
        </p:txBody>
      </p:sp>
      <p:sp>
        <p:nvSpPr>
          <p:cNvPr id="150" name="Google Shape;150;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2" name="Google Shape;112;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e320af998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e320af998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7" name="Google Shape;127;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86191-A269-4A5C-A4C6-A86950CC341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3D5B92F-FDE9-4B0F-9B47-C32E9D317C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85093AA-8ECC-41A9-AC1E-C8C61D05F6AC}"/>
              </a:ext>
            </a:extLst>
          </p:cNvPr>
          <p:cNvSpPr>
            <a:spLocks noGrp="1"/>
          </p:cNvSpPr>
          <p:nvPr>
            <p:ph type="dt" sz="half" idx="10"/>
          </p:nvPr>
        </p:nvSpPr>
        <p:spPr/>
        <p:txBody>
          <a:bodyPr/>
          <a:lstStyle/>
          <a:p>
            <a:fld id="{5473C6FB-CE83-4B03-B6C9-250F6C95E87A}" type="datetimeFigureOut">
              <a:rPr lang="en-GB" smtClean="0"/>
              <a:t>02/07/2026</a:t>
            </a:fld>
            <a:endParaRPr lang="en-GB"/>
          </a:p>
        </p:txBody>
      </p:sp>
      <p:sp>
        <p:nvSpPr>
          <p:cNvPr id="5" name="Footer Placeholder 4">
            <a:extLst>
              <a:ext uri="{FF2B5EF4-FFF2-40B4-BE49-F238E27FC236}">
                <a16:creationId xmlns:a16="http://schemas.microsoft.com/office/drawing/2014/main" id="{2A6D897D-F3D0-477D-B5D4-7BAE23571CE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6E6B5DD-B968-481B-AB7D-B7E31CE89543}"/>
              </a:ext>
            </a:extLst>
          </p:cNvPr>
          <p:cNvSpPr>
            <a:spLocks noGrp="1"/>
          </p:cNvSpPr>
          <p:nvPr>
            <p:ph type="sldNum" sz="quarter" idx="12"/>
          </p:nvPr>
        </p:nvSpPr>
        <p:spPr/>
        <p:txBody>
          <a:bodyPr/>
          <a:lstStyle/>
          <a:p>
            <a:fld id="{E9D540B6-8245-4A12-8E3E-BC8A8FA74CEA}" type="slidenum">
              <a:rPr lang="en-GB" smtClean="0"/>
              <a:t>‹#›</a:t>
            </a:fld>
            <a:endParaRPr lang="en-GB"/>
          </a:p>
        </p:txBody>
      </p:sp>
    </p:spTree>
    <p:extLst>
      <p:ext uri="{BB962C8B-B14F-4D97-AF65-F5344CB8AC3E}">
        <p14:creationId xmlns:p14="http://schemas.microsoft.com/office/powerpoint/2010/main" val="12713473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43486-A8AD-4512-B7CF-59B5A27A892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B78A3DC-7A6C-4099-B65E-0675DCFFE4E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8FE1118-2139-4823-85ED-05EF5F4820B7}"/>
              </a:ext>
            </a:extLst>
          </p:cNvPr>
          <p:cNvSpPr>
            <a:spLocks noGrp="1"/>
          </p:cNvSpPr>
          <p:nvPr>
            <p:ph type="dt" sz="half" idx="10"/>
          </p:nvPr>
        </p:nvSpPr>
        <p:spPr/>
        <p:txBody>
          <a:bodyPr/>
          <a:lstStyle/>
          <a:p>
            <a:fld id="{5473C6FB-CE83-4B03-B6C9-250F6C95E87A}" type="datetimeFigureOut">
              <a:rPr lang="en-GB" smtClean="0"/>
              <a:t>02/07/2026</a:t>
            </a:fld>
            <a:endParaRPr lang="en-GB"/>
          </a:p>
        </p:txBody>
      </p:sp>
      <p:sp>
        <p:nvSpPr>
          <p:cNvPr id="5" name="Footer Placeholder 4">
            <a:extLst>
              <a:ext uri="{FF2B5EF4-FFF2-40B4-BE49-F238E27FC236}">
                <a16:creationId xmlns:a16="http://schemas.microsoft.com/office/drawing/2014/main" id="{897A5F2E-F401-4916-A0CE-30A9698AA83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7EEBE13-A7E7-4959-AC77-5A7AB07D853E}"/>
              </a:ext>
            </a:extLst>
          </p:cNvPr>
          <p:cNvSpPr>
            <a:spLocks noGrp="1"/>
          </p:cNvSpPr>
          <p:nvPr>
            <p:ph type="sldNum" sz="quarter" idx="12"/>
          </p:nvPr>
        </p:nvSpPr>
        <p:spPr/>
        <p:txBody>
          <a:bodyPr/>
          <a:lstStyle/>
          <a:p>
            <a:fld id="{E9D540B6-8245-4A12-8E3E-BC8A8FA74CEA}" type="slidenum">
              <a:rPr lang="en-GB" smtClean="0"/>
              <a:t>‹#›</a:t>
            </a:fld>
            <a:endParaRPr lang="en-GB"/>
          </a:p>
        </p:txBody>
      </p:sp>
    </p:spTree>
    <p:extLst>
      <p:ext uri="{BB962C8B-B14F-4D97-AF65-F5344CB8AC3E}">
        <p14:creationId xmlns:p14="http://schemas.microsoft.com/office/powerpoint/2010/main" val="27513752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EE777E5-EBCB-4498-A1DF-8544F8597F4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FF72E86-D22C-4F8F-8229-037E64389A4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E1D7604-09C0-40BF-A449-1BA74FEFD94D}"/>
              </a:ext>
            </a:extLst>
          </p:cNvPr>
          <p:cNvSpPr>
            <a:spLocks noGrp="1"/>
          </p:cNvSpPr>
          <p:nvPr>
            <p:ph type="dt" sz="half" idx="10"/>
          </p:nvPr>
        </p:nvSpPr>
        <p:spPr/>
        <p:txBody>
          <a:bodyPr/>
          <a:lstStyle/>
          <a:p>
            <a:fld id="{5473C6FB-CE83-4B03-B6C9-250F6C95E87A}" type="datetimeFigureOut">
              <a:rPr lang="en-GB" smtClean="0"/>
              <a:t>02/07/2026</a:t>
            </a:fld>
            <a:endParaRPr lang="en-GB"/>
          </a:p>
        </p:txBody>
      </p:sp>
      <p:sp>
        <p:nvSpPr>
          <p:cNvPr id="5" name="Footer Placeholder 4">
            <a:extLst>
              <a:ext uri="{FF2B5EF4-FFF2-40B4-BE49-F238E27FC236}">
                <a16:creationId xmlns:a16="http://schemas.microsoft.com/office/drawing/2014/main" id="{0AD175F4-11F7-4E80-8A83-1D12AB42F38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9EE91C1-528D-41B9-892C-2F04A062650C}"/>
              </a:ext>
            </a:extLst>
          </p:cNvPr>
          <p:cNvSpPr>
            <a:spLocks noGrp="1"/>
          </p:cNvSpPr>
          <p:nvPr>
            <p:ph type="sldNum" sz="quarter" idx="12"/>
          </p:nvPr>
        </p:nvSpPr>
        <p:spPr/>
        <p:txBody>
          <a:bodyPr/>
          <a:lstStyle/>
          <a:p>
            <a:fld id="{E9D540B6-8245-4A12-8E3E-BC8A8FA74CEA}" type="slidenum">
              <a:rPr lang="en-GB" smtClean="0"/>
              <a:t>‹#›</a:t>
            </a:fld>
            <a:endParaRPr lang="en-GB"/>
          </a:p>
        </p:txBody>
      </p:sp>
    </p:spTree>
    <p:extLst>
      <p:ext uri="{BB962C8B-B14F-4D97-AF65-F5344CB8AC3E}">
        <p14:creationId xmlns:p14="http://schemas.microsoft.com/office/powerpoint/2010/main" val="3051589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BC2FD-1D62-47CC-8474-4C52E0D3BE1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7F10A84-7E8A-4D26-A4BC-DD5E7C14B85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ADBDFD7-88A1-421D-A18C-AE502156F029}"/>
              </a:ext>
            </a:extLst>
          </p:cNvPr>
          <p:cNvSpPr>
            <a:spLocks noGrp="1"/>
          </p:cNvSpPr>
          <p:nvPr>
            <p:ph type="dt" sz="half" idx="10"/>
          </p:nvPr>
        </p:nvSpPr>
        <p:spPr/>
        <p:txBody>
          <a:bodyPr/>
          <a:lstStyle/>
          <a:p>
            <a:fld id="{5473C6FB-CE83-4B03-B6C9-250F6C95E87A}" type="datetimeFigureOut">
              <a:rPr lang="en-GB" smtClean="0"/>
              <a:t>02/07/2026</a:t>
            </a:fld>
            <a:endParaRPr lang="en-GB"/>
          </a:p>
        </p:txBody>
      </p:sp>
      <p:sp>
        <p:nvSpPr>
          <p:cNvPr id="5" name="Footer Placeholder 4">
            <a:extLst>
              <a:ext uri="{FF2B5EF4-FFF2-40B4-BE49-F238E27FC236}">
                <a16:creationId xmlns:a16="http://schemas.microsoft.com/office/drawing/2014/main" id="{A72F544A-9F29-4B6D-AE9B-56DD9B36E31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6539496-91C8-4350-9A0B-5DC5D87E9625}"/>
              </a:ext>
            </a:extLst>
          </p:cNvPr>
          <p:cNvSpPr>
            <a:spLocks noGrp="1"/>
          </p:cNvSpPr>
          <p:nvPr>
            <p:ph type="sldNum" sz="quarter" idx="12"/>
          </p:nvPr>
        </p:nvSpPr>
        <p:spPr/>
        <p:txBody>
          <a:bodyPr/>
          <a:lstStyle/>
          <a:p>
            <a:fld id="{E9D540B6-8245-4A12-8E3E-BC8A8FA74CEA}" type="slidenum">
              <a:rPr lang="en-GB" smtClean="0"/>
              <a:t>‹#›</a:t>
            </a:fld>
            <a:endParaRPr lang="en-GB"/>
          </a:p>
        </p:txBody>
      </p:sp>
    </p:spTree>
    <p:extLst>
      <p:ext uri="{BB962C8B-B14F-4D97-AF65-F5344CB8AC3E}">
        <p14:creationId xmlns:p14="http://schemas.microsoft.com/office/powerpoint/2010/main" val="1811686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E242F-D9D1-4E5F-A101-C655BFD1FF0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E4655EF-9A0F-42D1-BDA5-9BC23B3F215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06A9A6F-76A3-414E-B302-4EA6BE70BFC9}"/>
              </a:ext>
            </a:extLst>
          </p:cNvPr>
          <p:cNvSpPr>
            <a:spLocks noGrp="1"/>
          </p:cNvSpPr>
          <p:nvPr>
            <p:ph type="dt" sz="half" idx="10"/>
          </p:nvPr>
        </p:nvSpPr>
        <p:spPr/>
        <p:txBody>
          <a:bodyPr/>
          <a:lstStyle/>
          <a:p>
            <a:fld id="{5473C6FB-CE83-4B03-B6C9-250F6C95E87A}" type="datetimeFigureOut">
              <a:rPr lang="en-GB" smtClean="0"/>
              <a:t>02/07/2026</a:t>
            </a:fld>
            <a:endParaRPr lang="en-GB"/>
          </a:p>
        </p:txBody>
      </p:sp>
      <p:sp>
        <p:nvSpPr>
          <p:cNvPr id="5" name="Footer Placeholder 4">
            <a:extLst>
              <a:ext uri="{FF2B5EF4-FFF2-40B4-BE49-F238E27FC236}">
                <a16:creationId xmlns:a16="http://schemas.microsoft.com/office/drawing/2014/main" id="{093D45B0-2628-4A7B-A930-BDC310043F5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CECF995-0062-40F7-B9CC-215AE903788A}"/>
              </a:ext>
            </a:extLst>
          </p:cNvPr>
          <p:cNvSpPr>
            <a:spLocks noGrp="1"/>
          </p:cNvSpPr>
          <p:nvPr>
            <p:ph type="sldNum" sz="quarter" idx="12"/>
          </p:nvPr>
        </p:nvSpPr>
        <p:spPr/>
        <p:txBody>
          <a:bodyPr/>
          <a:lstStyle/>
          <a:p>
            <a:fld id="{E9D540B6-8245-4A12-8E3E-BC8A8FA74CEA}" type="slidenum">
              <a:rPr lang="en-GB" smtClean="0"/>
              <a:t>‹#›</a:t>
            </a:fld>
            <a:endParaRPr lang="en-GB"/>
          </a:p>
        </p:txBody>
      </p:sp>
    </p:spTree>
    <p:extLst>
      <p:ext uri="{BB962C8B-B14F-4D97-AF65-F5344CB8AC3E}">
        <p14:creationId xmlns:p14="http://schemas.microsoft.com/office/powerpoint/2010/main" val="41158575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3E7C6-593B-4C79-BB63-E91E451A8ED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ADAD34E-6A16-4AE3-AFBF-9A0A748332C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C39FA20-4E03-46FA-8BD0-156FC23EE9A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F7620F4-0725-4C41-B004-7BAD03C58549}"/>
              </a:ext>
            </a:extLst>
          </p:cNvPr>
          <p:cNvSpPr>
            <a:spLocks noGrp="1"/>
          </p:cNvSpPr>
          <p:nvPr>
            <p:ph type="dt" sz="half" idx="10"/>
          </p:nvPr>
        </p:nvSpPr>
        <p:spPr/>
        <p:txBody>
          <a:bodyPr/>
          <a:lstStyle/>
          <a:p>
            <a:fld id="{5473C6FB-CE83-4B03-B6C9-250F6C95E87A}" type="datetimeFigureOut">
              <a:rPr lang="en-GB" smtClean="0"/>
              <a:t>02/07/2026</a:t>
            </a:fld>
            <a:endParaRPr lang="en-GB"/>
          </a:p>
        </p:txBody>
      </p:sp>
      <p:sp>
        <p:nvSpPr>
          <p:cNvPr id="6" name="Footer Placeholder 5">
            <a:extLst>
              <a:ext uri="{FF2B5EF4-FFF2-40B4-BE49-F238E27FC236}">
                <a16:creationId xmlns:a16="http://schemas.microsoft.com/office/drawing/2014/main" id="{CA725E20-E3A5-4FF5-BCBE-6BC67C04630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9837E1F-6DE3-4F25-8071-E44C1B9A932A}"/>
              </a:ext>
            </a:extLst>
          </p:cNvPr>
          <p:cNvSpPr>
            <a:spLocks noGrp="1"/>
          </p:cNvSpPr>
          <p:nvPr>
            <p:ph type="sldNum" sz="quarter" idx="12"/>
          </p:nvPr>
        </p:nvSpPr>
        <p:spPr/>
        <p:txBody>
          <a:bodyPr/>
          <a:lstStyle/>
          <a:p>
            <a:fld id="{E9D540B6-8245-4A12-8E3E-BC8A8FA74CEA}" type="slidenum">
              <a:rPr lang="en-GB" smtClean="0"/>
              <a:t>‹#›</a:t>
            </a:fld>
            <a:endParaRPr lang="en-GB"/>
          </a:p>
        </p:txBody>
      </p:sp>
    </p:spTree>
    <p:extLst>
      <p:ext uri="{BB962C8B-B14F-4D97-AF65-F5344CB8AC3E}">
        <p14:creationId xmlns:p14="http://schemas.microsoft.com/office/powerpoint/2010/main" val="11109477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049CAA-FDE0-43C7-ADDB-FCD7D347C2F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87CC90A-0EC2-44DC-A3DC-7DAC62FC56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1F796DA-806E-4887-9972-67E07B8BFD3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2ABE910-060E-4936-BB91-2E59BF9D177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326201B-C736-4018-89C2-089F78221E64}"/>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1295A7D-AEEE-4AD8-921D-4592915021C3}"/>
              </a:ext>
            </a:extLst>
          </p:cNvPr>
          <p:cNvSpPr>
            <a:spLocks noGrp="1"/>
          </p:cNvSpPr>
          <p:nvPr>
            <p:ph type="dt" sz="half" idx="10"/>
          </p:nvPr>
        </p:nvSpPr>
        <p:spPr/>
        <p:txBody>
          <a:bodyPr/>
          <a:lstStyle/>
          <a:p>
            <a:fld id="{5473C6FB-CE83-4B03-B6C9-250F6C95E87A}" type="datetimeFigureOut">
              <a:rPr lang="en-GB" smtClean="0"/>
              <a:t>02/07/2026</a:t>
            </a:fld>
            <a:endParaRPr lang="en-GB"/>
          </a:p>
        </p:txBody>
      </p:sp>
      <p:sp>
        <p:nvSpPr>
          <p:cNvPr id="8" name="Footer Placeholder 7">
            <a:extLst>
              <a:ext uri="{FF2B5EF4-FFF2-40B4-BE49-F238E27FC236}">
                <a16:creationId xmlns:a16="http://schemas.microsoft.com/office/drawing/2014/main" id="{DCED1D38-4065-4A50-B422-2D10730633D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1A8D971-36A6-4B3A-BFBF-4CE55E5B4F5C}"/>
              </a:ext>
            </a:extLst>
          </p:cNvPr>
          <p:cNvSpPr>
            <a:spLocks noGrp="1"/>
          </p:cNvSpPr>
          <p:nvPr>
            <p:ph type="sldNum" sz="quarter" idx="12"/>
          </p:nvPr>
        </p:nvSpPr>
        <p:spPr/>
        <p:txBody>
          <a:bodyPr/>
          <a:lstStyle/>
          <a:p>
            <a:fld id="{E9D540B6-8245-4A12-8E3E-BC8A8FA74CEA}" type="slidenum">
              <a:rPr lang="en-GB" smtClean="0"/>
              <a:t>‹#›</a:t>
            </a:fld>
            <a:endParaRPr lang="en-GB"/>
          </a:p>
        </p:txBody>
      </p:sp>
    </p:spTree>
    <p:extLst>
      <p:ext uri="{BB962C8B-B14F-4D97-AF65-F5344CB8AC3E}">
        <p14:creationId xmlns:p14="http://schemas.microsoft.com/office/powerpoint/2010/main" val="16137535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41314-3A2D-48D0-8FFC-04534F367FC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2A26F8B-CDBC-41F6-8DF7-147FB733936E}"/>
              </a:ext>
            </a:extLst>
          </p:cNvPr>
          <p:cNvSpPr>
            <a:spLocks noGrp="1"/>
          </p:cNvSpPr>
          <p:nvPr>
            <p:ph type="dt" sz="half" idx="10"/>
          </p:nvPr>
        </p:nvSpPr>
        <p:spPr/>
        <p:txBody>
          <a:bodyPr/>
          <a:lstStyle/>
          <a:p>
            <a:fld id="{5473C6FB-CE83-4B03-B6C9-250F6C95E87A}" type="datetimeFigureOut">
              <a:rPr lang="en-GB" smtClean="0"/>
              <a:t>02/07/2026</a:t>
            </a:fld>
            <a:endParaRPr lang="en-GB"/>
          </a:p>
        </p:txBody>
      </p:sp>
      <p:sp>
        <p:nvSpPr>
          <p:cNvPr id="4" name="Footer Placeholder 3">
            <a:extLst>
              <a:ext uri="{FF2B5EF4-FFF2-40B4-BE49-F238E27FC236}">
                <a16:creationId xmlns:a16="http://schemas.microsoft.com/office/drawing/2014/main" id="{712EA816-AADA-4A62-9CDC-C55D32995A7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647511D-D0B7-45F2-A8AE-265A844FDB87}"/>
              </a:ext>
            </a:extLst>
          </p:cNvPr>
          <p:cNvSpPr>
            <a:spLocks noGrp="1"/>
          </p:cNvSpPr>
          <p:nvPr>
            <p:ph type="sldNum" sz="quarter" idx="12"/>
          </p:nvPr>
        </p:nvSpPr>
        <p:spPr/>
        <p:txBody>
          <a:bodyPr/>
          <a:lstStyle/>
          <a:p>
            <a:fld id="{E9D540B6-8245-4A12-8E3E-BC8A8FA74CEA}" type="slidenum">
              <a:rPr lang="en-GB" smtClean="0"/>
              <a:t>‹#›</a:t>
            </a:fld>
            <a:endParaRPr lang="en-GB"/>
          </a:p>
        </p:txBody>
      </p:sp>
    </p:spTree>
    <p:extLst>
      <p:ext uri="{BB962C8B-B14F-4D97-AF65-F5344CB8AC3E}">
        <p14:creationId xmlns:p14="http://schemas.microsoft.com/office/powerpoint/2010/main" val="1442017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DBC5000-1447-486B-A757-C89ADDC15086}"/>
              </a:ext>
            </a:extLst>
          </p:cNvPr>
          <p:cNvSpPr>
            <a:spLocks noGrp="1"/>
          </p:cNvSpPr>
          <p:nvPr>
            <p:ph type="dt" sz="half" idx="10"/>
          </p:nvPr>
        </p:nvSpPr>
        <p:spPr/>
        <p:txBody>
          <a:bodyPr/>
          <a:lstStyle/>
          <a:p>
            <a:fld id="{5473C6FB-CE83-4B03-B6C9-250F6C95E87A}" type="datetimeFigureOut">
              <a:rPr lang="en-GB" smtClean="0"/>
              <a:t>02/07/2026</a:t>
            </a:fld>
            <a:endParaRPr lang="en-GB"/>
          </a:p>
        </p:txBody>
      </p:sp>
      <p:sp>
        <p:nvSpPr>
          <p:cNvPr id="3" name="Footer Placeholder 2">
            <a:extLst>
              <a:ext uri="{FF2B5EF4-FFF2-40B4-BE49-F238E27FC236}">
                <a16:creationId xmlns:a16="http://schemas.microsoft.com/office/drawing/2014/main" id="{C1D94128-F559-4436-B20E-0FEC62F6B7D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69B588D-09F6-4377-8569-61514E1FF404}"/>
              </a:ext>
            </a:extLst>
          </p:cNvPr>
          <p:cNvSpPr>
            <a:spLocks noGrp="1"/>
          </p:cNvSpPr>
          <p:nvPr>
            <p:ph type="sldNum" sz="quarter" idx="12"/>
          </p:nvPr>
        </p:nvSpPr>
        <p:spPr/>
        <p:txBody>
          <a:bodyPr/>
          <a:lstStyle/>
          <a:p>
            <a:fld id="{E9D540B6-8245-4A12-8E3E-BC8A8FA74CEA}" type="slidenum">
              <a:rPr lang="en-GB" smtClean="0"/>
              <a:t>‹#›</a:t>
            </a:fld>
            <a:endParaRPr lang="en-GB"/>
          </a:p>
        </p:txBody>
      </p:sp>
    </p:spTree>
    <p:extLst>
      <p:ext uri="{BB962C8B-B14F-4D97-AF65-F5344CB8AC3E}">
        <p14:creationId xmlns:p14="http://schemas.microsoft.com/office/powerpoint/2010/main" val="19812484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A99E1-2D83-4708-B5C1-F0EA40ACE1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FA7BDAF-1951-4ABF-BDF7-FAB0810E2D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B598D18-66FE-470D-A4C0-6ABD53BDB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69BD121-185F-4164-9A75-3F257FFB0C5B}"/>
              </a:ext>
            </a:extLst>
          </p:cNvPr>
          <p:cNvSpPr>
            <a:spLocks noGrp="1"/>
          </p:cNvSpPr>
          <p:nvPr>
            <p:ph type="dt" sz="half" idx="10"/>
          </p:nvPr>
        </p:nvSpPr>
        <p:spPr/>
        <p:txBody>
          <a:bodyPr/>
          <a:lstStyle/>
          <a:p>
            <a:fld id="{5473C6FB-CE83-4B03-B6C9-250F6C95E87A}" type="datetimeFigureOut">
              <a:rPr lang="en-GB" smtClean="0"/>
              <a:t>02/07/2026</a:t>
            </a:fld>
            <a:endParaRPr lang="en-GB"/>
          </a:p>
        </p:txBody>
      </p:sp>
      <p:sp>
        <p:nvSpPr>
          <p:cNvPr id="6" name="Footer Placeholder 5">
            <a:extLst>
              <a:ext uri="{FF2B5EF4-FFF2-40B4-BE49-F238E27FC236}">
                <a16:creationId xmlns:a16="http://schemas.microsoft.com/office/drawing/2014/main" id="{EEB13A79-D8B3-4B10-AFE8-F3EC4189AC0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C17D594-A99F-4524-9D1B-64839A0B1BA1}"/>
              </a:ext>
            </a:extLst>
          </p:cNvPr>
          <p:cNvSpPr>
            <a:spLocks noGrp="1"/>
          </p:cNvSpPr>
          <p:nvPr>
            <p:ph type="sldNum" sz="quarter" idx="12"/>
          </p:nvPr>
        </p:nvSpPr>
        <p:spPr/>
        <p:txBody>
          <a:bodyPr/>
          <a:lstStyle/>
          <a:p>
            <a:fld id="{E9D540B6-8245-4A12-8E3E-BC8A8FA74CEA}" type="slidenum">
              <a:rPr lang="en-GB" smtClean="0"/>
              <a:t>‹#›</a:t>
            </a:fld>
            <a:endParaRPr lang="en-GB"/>
          </a:p>
        </p:txBody>
      </p:sp>
    </p:spTree>
    <p:extLst>
      <p:ext uri="{BB962C8B-B14F-4D97-AF65-F5344CB8AC3E}">
        <p14:creationId xmlns:p14="http://schemas.microsoft.com/office/powerpoint/2010/main" val="11841938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2E9DA-1782-4D5B-B816-13495DE2AC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D118F6B-013A-400F-846A-AD96E4C5E9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EDAC7AD-45B8-4B32-9E32-9CC2002B60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0CC31CE-2B9B-47FB-B895-7DE2D0A7FB43}"/>
              </a:ext>
            </a:extLst>
          </p:cNvPr>
          <p:cNvSpPr>
            <a:spLocks noGrp="1"/>
          </p:cNvSpPr>
          <p:nvPr>
            <p:ph type="dt" sz="half" idx="10"/>
          </p:nvPr>
        </p:nvSpPr>
        <p:spPr/>
        <p:txBody>
          <a:bodyPr/>
          <a:lstStyle/>
          <a:p>
            <a:fld id="{5473C6FB-CE83-4B03-B6C9-250F6C95E87A}" type="datetimeFigureOut">
              <a:rPr lang="en-GB" smtClean="0"/>
              <a:t>02/07/2026</a:t>
            </a:fld>
            <a:endParaRPr lang="en-GB"/>
          </a:p>
        </p:txBody>
      </p:sp>
      <p:sp>
        <p:nvSpPr>
          <p:cNvPr id="6" name="Footer Placeholder 5">
            <a:extLst>
              <a:ext uri="{FF2B5EF4-FFF2-40B4-BE49-F238E27FC236}">
                <a16:creationId xmlns:a16="http://schemas.microsoft.com/office/drawing/2014/main" id="{EBBACB66-092E-447C-92AC-E13248A6E03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C06389A-58BC-409B-A3B1-252025971666}"/>
              </a:ext>
            </a:extLst>
          </p:cNvPr>
          <p:cNvSpPr>
            <a:spLocks noGrp="1"/>
          </p:cNvSpPr>
          <p:nvPr>
            <p:ph type="sldNum" sz="quarter" idx="12"/>
          </p:nvPr>
        </p:nvSpPr>
        <p:spPr/>
        <p:txBody>
          <a:bodyPr/>
          <a:lstStyle/>
          <a:p>
            <a:fld id="{E9D540B6-8245-4A12-8E3E-BC8A8FA74CEA}" type="slidenum">
              <a:rPr lang="en-GB" smtClean="0"/>
              <a:t>‹#›</a:t>
            </a:fld>
            <a:endParaRPr lang="en-GB"/>
          </a:p>
        </p:txBody>
      </p:sp>
    </p:spTree>
    <p:extLst>
      <p:ext uri="{BB962C8B-B14F-4D97-AF65-F5344CB8AC3E}">
        <p14:creationId xmlns:p14="http://schemas.microsoft.com/office/powerpoint/2010/main" val="40723712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7B8D212-E5D8-4197-8F5B-9A048C0FA6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937BA26-C370-4315-A56D-7846FEB553A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DF19CB7-E693-4B6F-B206-FD27C31FB7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73C6FB-CE83-4B03-B6C9-250F6C95E87A}" type="datetimeFigureOut">
              <a:rPr lang="en-GB" smtClean="0"/>
              <a:t>02/07/2026</a:t>
            </a:fld>
            <a:endParaRPr lang="en-GB"/>
          </a:p>
        </p:txBody>
      </p:sp>
      <p:sp>
        <p:nvSpPr>
          <p:cNvPr id="5" name="Footer Placeholder 4">
            <a:extLst>
              <a:ext uri="{FF2B5EF4-FFF2-40B4-BE49-F238E27FC236}">
                <a16:creationId xmlns:a16="http://schemas.microsoft.com/office/drawing/2014/main" id="{2E3D37E2-AEFD-44B9-A985-263A02BC41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270241C3-D36D-4AFD-898B-EC2950156F0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D540B6-8245-4A12-8E3E-BC8A8FA74CEA}" type="slidenum">
              <a:rPr lang="en-GB" smtClean="0"/>
              <a:t>‹#›</a:t>
            </a:fld>
            <a:endParaRPr lang="en-GB"/>
          </a:p>
        </p:txBody>
      </p:sp>
    </p:spTree>
    <p:extLst>
      <p:ext uri="{BB962C8B-B14F-4D97-AF65-F5344CB8AC3E}">
        <p14:creationId xmlns:p14="http://schemas.microsoft.com/office/powerpoint/2010/main" val="5832839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4">
            <a:extLst>
              <a:ext uri="{FF2B5EF4-FFF2-40B4-BE49-F238E27FC236}">
                <a16:creationId xmlns:a16="http://schemas.microsoft.com/office/drawing/2014/main" id="{10D62C76-7CA0-0D3D-75E2-0E6A5BE568BF}"/>
              </a:ext>
            </a:extLst>
          </p:cNvPr>
          <p:cNvSpPr txBox="1">
            <a:spLocks noChangeArrowheads="1"/>
          </p:cNvSpPr>
          <p:nvPr/>
        </p:nvSpPr>
        <p:spPr bwMode="auto">
          <a:xfrm>
            <a:off x="-120883" y="3113088"/>
            <a:ext cx="4776788" cy="2739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endParaRPr lang="en-GB" altLang="en-US" b="1" i="1" dirty="0">
              <a:solidFill>
                <a:srgbClr val="FFC000"/>
              </a:solidFill>
              <a:latin typeface="Comic Sans MS" panose="030F0702030302020204" pitchFamily="66" charset="0"/>
            </a:endParaRPr>
          </a:p>
          <a:p>
            <a:pPr algn="ctr" eaLnBrk="1" hangingPunct="1">
              <a:lnSpc>
                <a:spcPct val="100000"/>
              </a:lnSpc>
              <a:spcBef>
                <a:spcPct val="0"/>
              </a:spcBef>
              <a:buFont typeface="Arial" panose="020B0604020202020204" pitchFamily="34" charset="0"/>
              <a:buNone/>
            </a:pPr>
            <a:endParaRPr lang="en-GB" altLang="en-US" b="1" i="1" dirty="0">
              <a:solidFill>
                <a:srgbClr val="FFC000"/>
              </a:solidFill>
              <a:latin typeface="Comic Sans MS" panose="030F0702030302020204" pitchFamily="66" charset="0"/>
            </a:endParaRPr>
          </a:p>
          <a:p>
            <a:pPr algn="ctr" eaLnBrk="1" hangingPunct="1">
              <a:lnSpc>
                <a:spcPct val="100000"/>
              </a:lnSpc>
              <a:spcBef>
                <a:spcPct val="0"/>
              </a:spcBef>
              <a:buFont typeface="Arial" panose="020B0604020202020204" pitchFamily="34" charset="0"/>
              <a:buNone/>
            </a:pPr>
            <a:endParaRPr lang="en-GB" altLang="en-US" b="1" i="1" dirty="0">
              <a:solidFill>
                <a:srgbClr val="FFC000"/>
              </a:solidFill>
              <a:latin typeface="Comic Sans MS" panose="030F0702030302020204" pitchFamily="66" charset="0"/>
            </a:endParaRPr>
          </a:p>
          <a:p>
            <a:pPr algn="ctr" eaLnBrk="1" hangingPunct="1">
              <a:lnSpc>
                <a:spcPct val="100000"/>
              </a:lnSpc>
              <a:spcBef>
                <a:spcPct val="0"/>
              </a:spcBef>
              <a:buFont typeface="Arial" panose="020B0604020202020204" pitchFamily="34" charset="0"/>
              <a:buNone/>
            </a:pPr>
            <a:endParaRPr lang="en-GB" altLang="en-US" b="1" i="1" dirty="0">
              <a:solidFill>
                <a:srgbClr val="FFC000"/>
              </a:solidFill>
              <a:latin typeface="Comic Sans MS" panose="030F0702030302020204" pitchFamily="66" charset="0"/>
            </a:endParaRPr>
          </a:p>
          <a:p>
            <a:pPr algn="ctr" eaLnBrk="1" hangingPunct="1">
              <a:lnSpc>
                <a:spcPct val="100000"/>
              </a:lnSpc>
              <a:spcBef>
                <a:spcPct val="0"/>
              </a:spcBef>
              <a:buFont typeface="Arial" panose="020B0604020202020204" pitchFamily="34" charset="0"/>
              <a:buNone/>
            </a:pPr>
            <a:endParaRPr lang="en-GB" altLang="en-US" b="1" i="1" dirty="0">
              <a:solidFill>
                <a:srgbClr val="FFC000"/>
              </a:solidFill>
              <a:latin typeface="Comic Sans MS" panose="030F0702030302020204" pitchFamily="66" charset="0"/>
            </a:endParaRPr>
          </a:p>
          <a:p>
            <a:pPr algn="ctr" eaLnBrk="1" hangingPunct="1">
              <a:lnSpc>
                <a:spcPct val="100000"/>
              </a:lnSpc>
              <a:spcBef>
                <a:spcPct val="0"/>
              </a:spcBef>
              <a:buFont typeface="Arial" panose="020B0604020202020204" pitchFamily="34" charset="0"/>
              <a:buNone/>
            </a:pPr>
            <a:endParaRPr lang="en-GB" altLang="en-US" sz="3200" b="1" i="1" dirty="0">
              <a:solidFill>
                <a:srgbClr val="FFC000"/>
              </a:solidFill>
              <a:latin typeface="Berlin Sans FB Demi" panose="020E0802020502020306" pitchFamily="34" charset="0"/>
            </a:endParaRPr>
          </a:p>
        </p:txBody>
      </p:sp>
      <p:pic>
        <p:nvPicPr>
          <p:cNvPr id="2" name="Picture 1">
            <a:extLst>
              <a:ext uri="{FF2B5EF4-FFF2-40B4-BE49-F238E27FC236}">
                <a16:creationId xmlns:a16="http://schemas.microsoft.com/office/drawing/2014/main" id="{3A90DEAC-0DD0-49DF-BF35-E99FD6B04D0E}"/>
              </a:ext>
            </a:extLst>
          </p:cNvPr>
          <p:cNvPicPr>
            <a:picLocks noChangeAspect="1"/>
          </p:cNvPicPr>
          <p:nvPr/>
        </p:nvPicPr>
        <p:blipFill>
          <a:blip r:embed="rId3"/>
          <a:stretch>
            <a:fillRect/>
          </a:stretch>
        </p:blipFill>
        <p:spPr>
          <a:xfrm>
            <a:off x="1859559" y="4499"/>
            <a:ext cx="8472881" cy="4877894"/>
          </a:xfrm>
          <a:prstGeom prst="rect">
            <a:avLst/>
          </a:prstGeom>
        </p:spPr>
      </p:pic>
      <p:pic>
        <p:nvPicPr>
          <p:cNvPr id="3" name="Picture 2">
            <a:extLst>
              <a:ext uri="{FF2B5EF4-FFF2-40B4-BE49-F238E27FC236}">
                <a16:creationId xmlns:a16="http://schemas.microsoft.com/office/drawing/2014/main" id="{DDFF9A18-EB6F-4CCF-8499-0314CCE4714A}"/>
              </a:ext>
            </a:extLst>
          </p:cNvPr>
          <p:cNvPicPr>
            <a:picLocks noChangeAspect="1"/>
          </p:cNvPicPr>
          <p:nvPr/>
        </p:nvPicPr>
        <p:blipFill>
          <a:blip r:embed="rId4"/>
          <a:stretch>
            <a:fillRect/>
          </a:stretch>
        </p:blipFill>
        <p:spPr>
          <a:xfrm>
            <a:off x="2418331" y="4949505"/>
            <a:ext cx="7355335" cy="1828800"/>
          </a:xfrm>
          <a:prstGeom prst="rect">
            <a:avLst/>
          </a:prstGeom>
        </p:spPr>
      </p:pic>
    </p:spTree>
    <p:extLst>
      <p:ext uri="{BB962C8B-B14F-4D97-AF65-F5344CB8AC3E}">
        <p14:creationId xmlns:p14="http://schemas.microsoft.com/office/powerpoint/2010/main" val="23678759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19"/>
          <p:cNvSpPr txBox="1">
            <a:spLocks noGrp="1"/>
          </p:cNvSpPr>
          <p:nvPr>
            <p:ph type="title"/>
          </p:nvPr>
        </p:nvSpPr>
        <p:spPr>
          <a:xfrm>
            <a:off x="148047" y="87086"/>
            <a:ext cx="11205754" cy="89698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7200"/>
              <a:buFont typeface="Corben"/>
              <a:buNone/>
            </a:pPr>
            <a:r>
              <a:rPr lang="en-GB" sz="4000" b="1" dirty="0">
                <a:solidFill>
                  <a:srgbClr val="00B050"/>
                </a:solidFill>
                <a:latin typeface="Cavolini" panose="03000502040302020204" pitchFamily="66" charset="0"/>
                <a:cs typeface="Cavolini" panose="03000502040302020204" pitchFamily="66" charset="0"/>
              </a:rPr>
              <a:t>The Early Years Foundation Stage (EYFS)</a:t>
            </a:r>
            <a:endParaRPr sz="8000" b="1" dirty="0">
              <a:solidFill>
                <a:srgbClr val="00B050"/>
              </a:solidFill>
              <a:latin typeface="Cavolini" panose="03000502040302020204" pitchFamily="66" charset="0"/>
              <a:cs typeface="Cavolini" panose="03000502040302020204" pitchFamily="66" charset="0"/>
            </a:endParaRPr>
          </a:p>
        </p:txBody>
      </p:sp>
      <p:sp>
        <p:nvSpPr>
          <p:cNvPr id="130" name="Google Shape;130;p19"/>
          <p:cNvSpPr txBox="1">
            <a:spLocks noGrp="1"/>
          </p:cNvSpPr>
          <p:nvPr>
            <p:ph type="body" idx="1"/>
          </p:nvPr>
        </p:nvSpPr>
        <p:spPr>
          <a:xfrm>
            <a:off x="269966" y="984070"/>
            <a:ext cx="11083835" cy="5604656"/>
          </a:xfrm>
          <a:prstGeom prst="rect">
            <a:avLst/>
          </a:prstGeom>
          <a:noFill/>
          <a:ln>
            <a:noFill/>
          </a:ln>
        </p:spPr>
        <p:txBody>
          <a:bodyPr spcFirstLastPara="1" wrap="square" lIns="91425" tIns="45700" rIns="91425" bIns="45700" anchor="t" anchorCtr="0">
            <a:normAutofit fontScale="92500" lnSpcReduction="10000"/>
          </a:bodyPr>
          <a:lstStyle/>
          <a:p>
            <a:r>
              <a:rPr lang="en-GB" sz="1900" dirty="0">
                <a:solidFill>
                  <a:srgbClr val="00B050"/>
                </a:solidFill>
                <a:latin typeface="Cavolini" panose="03000502040302020204" pitchFamily="66" charset="0"/>
                <a:cs typeface="Cavolini" panose="03000502040302020204" pitchFamily="66" charset="0"/>
              </a:rPr>
              <a:t>Reception is a continuation of your child's Early Years Foundation Stage journey, building on the foundations established at home and in Nursery.</a:t>
            </a:r>
          </a:p>
          <a:p>
            <a:r>
              <a:rPr lang="en-GB" sz="1900" dirty="0">
                <a:solidFill>
                  <a:srgbClr val="00B050"/>
                </a:solidFill>
                <a:latin typeface="Cavolini" panose="03000502040302020204" pitchFamily="66" charset="0"/>
                <a:cs typeface="Cavolini" panose="03000502040302020204" pitchFamily="66" charset="0"/>
              </a:rPr>
              <a:t>The EYFS curriculum is designed to support children's development across seven areas of learning, helping them become confident, independent and enthusiastic learners. Throughout the year, children work towards the Early Learning Goals, which are the national expectations for the end of Reception.</a:t>
            </a:r>
          </a:p>
          <a:p>
            <a:pPr>
              <a:buFont typeface="Wingdings" panose="05000000000000000000" pitchFamily="2" charset="2"/>
              <a:buChar char="Ø"/>
            </a:pPr>
            <a:r>
              <a:rPr lang="en-GB" sz="1900" dirty="0">
                <a:solidFill>
                  <a:srgbClr val="00B050"/>
                </a:solidFill>
                <a:latin typeface="Cavolini" panose="03000502040302020204" pitchFamily="66" charset="0"/>
                <a:cs typeface="Cavolini" panose="03000502040302020204" pitchFamily="66" charset="0"/>
              </a:rPr>
              <a:t>Learning takes place through a balance of:</a:t>
            </a:r>
          </a:p>
          <a:p>
            <a:pPr>
              <a:buFont typeface="Wingdings" panose="05000000000000000000" pitchFamily="2" charset="2"/>
              <a:buChar char="Ø"/>
            </a:pPr>
            <a:r>
              <a:rPr lang="en-GB" sz="1900" dirty="0">
                <a:solidFill>
                  <a:srgbClr val="00B050"/>
                </a:solidFill>
                <a:latin typeface="Cavolini" panose="03000502040302020204" pitchFamily="66" charset="0"/>
                <a:cs typeface="Cavolini" panose="03000502040302020204" pitchFamily="66" charset="0"/>
              </a:rPr>
              <a:t>High-quality play and exploration </a:t>
            </a:r>
          </a:p>
          <a:p>
            <a:pPr>
              <a:buFont typeface="Wingdings" panose="05000000000000000000" pitchFamily="2" charset="2"/>
              <a:buChar char="Ø"/>
            </a:pPr>
            <a:r>
              <a:rPr lang="en-GB" sz="1900" dirty="0">
                <a:solidFill>
                  <a:srgbClr val="00B050"/>
                </a:solidFill>
                <a:latin typeface="Cavolini" panose="03000502040302020204" pitchFamily="66" charset="0"/>
                <a:cs typeface="Cavolini" panose="03000502040302020204" pitchFamily="66" charset="0"/>
              </a:rPr>
              <a:t>Child-led enquiry and discovery </a:t>
            </a:r>
          </a:p>
          <a:p>
            <a:pPr>
              <a:buFont typeface="Wingdings" panose="05000000000000000000" pitchFamily="2" charset="2"/>
              <a:buChar char="Ø"/>
            </a:pPr>
            <a:r>
              <a:rPr lang="en-GB" sz="1900" dirty="0">
                <a:solidFill>
                  <a:srgbClr val="00B050"/>
                </a:solidFill>
                <a:latin typeface="Cavolini" panose="03000502040302020204" pitchFamily="66" charset="0"/>
                <a:cs typeface="Cavolini" panose="03000502040302020204" pitchFamily="66" charset="0"/>
              </a:rPr>
              <a:t>Adult-guided learning experiences </a:t>
            </a:r>
          </a:p>
          <a:p>
            <a:pPr>
              <a:buFont typeface="Wingdings" panose="05000000000000000000" pitchFamily="2" charset="2"/>
              <a:buChar char="Ø"/>
            </a:pPr>
            <a:r>
              <a:rPr lang="en-GB" sz="1900" dirty="0">
                <a:solidFill>
                  <a:srgbClr val="00B050"/>
                </a:solidFill>
                <a:latin typeface="Cavolini" panose="03000502040302020204" pitchFamily="66" charset="0"/>
                <a:cs typeface="Cavolini" panose="03000502040302020204" pitchFamily="66" charset="0"/>
              </a:rPr>
              <a:t>Direct teaching of key skills, including phonics, reading, writing and mathematics </a:t>
            </a:r>
          </a:p>
          <a:p>
            <a:r>
              <a:rPr lang="en-GB" sz="1900" dirty="0">
                <a:solidFill>
                  <a:srgbClr val="00B050"/>
                </a:solidFill>
                <a:latin typeface="Cavolini" panose="03000502040302020204" pitchFamily="66" charset="0"/>
                <a:cs typeface="Cavolini" panose="03000502040302020204" pitchFamily="66" charset="0"/>
              </a:rPr>
              <a:t>Our curriculum is carefully planned to nurture children's curiosity, creativity, communication skills and emotional wellbeing, while developing the knowledge and understanding they need for future learning.</a:t>
            </a:r>
          </a:p>
          <a:p>
            <a:r>
              <a:rPr lang="en-GB" sz="1900" dirty="0">
                <a:solidFill>
                  <a:srgbClr val="00B050"/>
                </a:solidFill>
                <a:latin typeface="Cavolini" panose="03000502040302020204" pitchFamily="66" charset="0"/>
                <a:cs typeface="Cavolini" panose="03000502040302020204" pitchFamily="66" charset="0"/>
              </a:rPr>
              <a:t>Children benefit from rich indoor and outdoor learning opportunities every day, including Forest School experiences, which encourage resilience, independence, problem-solving and a love of the natural world.</a:t>
            </a:r>
          </a:p>
          <a:p>
            <a:r>
              <a:rPr lang="en-GB" sz="1900" b="1" dirty="0">
                <a:solidFill>
                  <a:srgbClr val="00B050"/>
                </a:solidFill>
                <a:latin typeface="Cavolini" panose="03000502040302020204" pitchFamily="66" charset="0"/>
                <a:cs typeface="Cavolini" panose="03000502040302020204" pitchFamily="66" charset="0"/>
              </a:rPr>
              <a:t>Our aim is for every child to feel happy, safe and valued, developing the confidence and skills they need to thrive as they move into Key Stage 1.</a:t>
            </a:r>
            <a:endParaRPr lang="en-GB" sz="1900" dirty="0">
              <a:solidFill>
                <a:srgbClr val="00B050"/>
              </a:solidFill>
              <a:latin typeface="Cavolini" panose="03000502040302020204" pitchFamily="66" charset="0"/>
              <a:cs typeface="Cavolini" panose="03000502040302020204" pitchFamily="66" charset="0"/>
            </a:endParaRPr>
          </a:p>
          <a:p>
            <a:pPr marL="228600" marR="0" lvl="0" indent="-241300" algn="l" rtl="0">
              <a:lnSpc>
                <a:spcPct val="70000"/>
              </a:lnSpc>
              <a:spcBef>
                <a:spcPts val="0"/>
              </a:spcBef>
              <a:spcAft>
                <a:spcPts val="0"/>
              </a:spcAft>
              <a:buClr>
                <a:srgbClr val="002060"/>
              </a:buClr>
              <a:buSzPts val="3000"/>
              <a:buFont typeface="Calibri"/>
              <a:buChar char="•"/>
            </a:pPr>
            <a:endParaRPr sz="2400" dirty="0">
              <a:solidFill>
                <a:srgbClr val="00B050"/>
              </a:solidFill>
              <a:latin typeface="Cavolini" panose="03000502040302020204" pitchFamily="66" charset="0"/>
              <a:cs typeface="Cavolini" panose="03000502040302020204" pitchFamily="66"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D4E80-CBD6-68FA-25BB-09BB5EDE2C09}"/>
              </a:ext>
            </a:extLst>
          </p:cNvPr>
          <p:cNvSpPr>
            <a:spLocks noGrp="1"/>
          </p:cNvSpPr>
          <p:nvPr>
            <p:ph type="title"/>
          </p:nvPr>
        </p:nvSpPr>
        <p:spPr>
          <a:xfrm>
            <a:off x="113211" y="1"/>
            <a:ext cx="11240590" cy="1410788"/>
          </a:xfrm>
        </p:spPr>
        <p:txBody>
          <a:bodyPr/>
          <a:lstStyle/>
          <a:p>
            <a:r>
              <a:rPr lang="en-GB" b="1" dirty="0" err="1">
                <a:solidFill>
                  <a:srgbClr val="00B050"/>
                </a:solidFill>
                <a:latin typeface="Cavolini" panose="03000502040302020204" pitchFamily="66" charset="0"/>
                <a:cs typeface="Cavolini" panose="03000502040302020204" pitchFamily="66" charset="0"/>
              </a:rPr>
              <a:t>Playoneering</a:t>
            </a:r>
            <a:r>
              <a:rPr lang="en-GB" b="1" dirty="0">
                <a:solidFill>
                  <a:srgbClr val="00B050"/>
                </a:solidFill>
                <a:latin typeface="Cavolini" panose="03000502040302020204" pitchFamily="66" charset="0"/>
                <a:cs typeface="Cavolini" panose="03000502040302020204" pitchFamily="66" charset="0"/>
              </a:rPr>
              <a:t> Approach</a:t>
            </a:r>
            <a:br>
              <a:rPr lang="en-GB" b="1" dirty="0">
                <a:latin typeface="Cavolini" panose="03000502040302020204" pitchFamily="66" charset="0"/>
                <a:cs typeface="Cavolini" panose="03000502040302020204" pitchFamily="66" charset="0"/>
              </a:rPr>
            </a:br>
            <a:endParaRPr lang="en-GB" dirty="0"/>
          </a:p>
        </p:txBody>
      </p:sp>
      <p:pic>
        <p:nvPicPr>
          <p:cNvPr id="4" name="Picture 3">
            <a:extLst>
              <a:ext uri="{FF2B5EF4-FFF2-40B4-BE49-F238E27FC236}">
                <a16:creationId xmlns:a16="http://schemas.microsoft.com/office/drawing/2014/main" id="{277A1E5E-7A3F-0E89-F3E3-644B97E2BDB5}"/>
              </a:ext>
            </a:extLst>
          </p:cNvPr>
          <p:cNvPicPr>
            <a:picLocks noChangeAspect="1"/>
          </p:cNvPicPr>
          <p:nvPr/>
        </p:nvPicPr>
        <p:blipFill>
          <a:blip r:embed="rId2"/>
          <a:stretch>
            <a:fillRect/>
          </a:stretch>
        </p:blipFill>
        <p:spPr>
          <a:xfrm>
            <a:off x="7376675" y="849987"/>
            <a:ext cx="4588311" cy="5158026"/>
          </a:xfrm>
          <a:prstGeom prst="rect">
            <a:avLst/>
          </a:prstGeom>
        </p:spPr>
      </p:pic>
      <p:sp>
        <p:nvSpPr>
          <p:cNvPr id="5" name="Rectangle 1">
            <a:extLst>
              <a:ext uri="{FF2B5EF4-FFF2-40B4-BE49-F238E27FC236}">
                <a16:creationId xmlns:a16="http://schemas.microsoft.com/office/drawing/2014/main" id="{34ECCC45-5813-4B94-DC94-A13E08CCA85B}"/>
              </a:ext>
            </a:extLst>
          </p:cNvPr>
          <p:cNvSpPr>
            <a:spLocks noGrp="1" noChangeArrowheads="1"/>
          </p:cNvSpPr>
          <p:nvPr>
            <p:ph idx="1"/>
          </p:nvPr>
        </p:nvSpPr>
        <p:spPr bwMode="auto">
          <a:xfrm>
            <a:off x="227014" y="789593"/>
            <a:ext cx="6846739" cy="5816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B050"/>
                </a:solidFill>
                <a:effectLst/>
                <a:latin typeface="Cavolini" panose="03000502040302020204" pitchFamily="66" charset="0"/>
                <a:cs typeface="Cavolini" panose="03000502040302020204" pitchFamily="66" charset="0"/>
              </a:rPr>
              <a:t>At </a:t>
            </a:r>
            <a:r>
              <a:rPr kumimoji="0" lang="en-US" altLang="en-US" sz="1800" b="0" i="0" u="none" strike="noStrike" cap="none" normalizeH="0" baseline="0" dirty="0" err="1">
                <a:ln>
                  <a:noFill/>
                </a:ln>
                <a:solidFill>
                  <a:srgbClr val="00B050"/>
                </a:solidFill>
                <a:effectLst/>
                <a:latin typeface="Cavolini" panose="03000502040302020204" pitchFamily="66" charset="0"/>
                <a:cs typeface="Cavolini" panose="03000502040302020204" pitchFamily="66" charset="0"/>
              </a:rPr>
              <a:t>Wyborne</a:t>
            </a:r>
            <a:r>
              <a:rPr kumimoji="0" lang="en-US" altLang="en-US" sz="1800" b="0" i="0" u="none" strike="noStrike" cap="none" normalizeH="0" baseline="0" dirty="0">
                <a:ln>
                  <a:noFill/>
                </a:ln>
                <a:solidFill>
                  <a:srgbClr val="00B050"/>
                </a:solidFill>
                <a:effectLst/>
                <a:latin typeface="Cavolini" panose="03000502040302020204" pitchFamily="66" charset="0"/>
                <a:cs typeface="Cavolini" panose="03000502040302020204" pitchFamily="66" charset="0"/>
              </a:rPr>
              <a:t>, play is at the heart of everything we do. We use the </a:t>
            </a:r>
            <a:r>
              <a:rPr kumimoji="0" lang="en-US" altLang="en-US" sz="1800" b="0" i="0" u="none" strike="noStrike" cap="none" normalizeH="0" baseline="0" dirty="0" err="1">
                <a:ln>
                  <a:noFill/>
                </a:ln>
                <a:solidFill>
                  <a:srgbClr val="00B050"/>
                </a:solidFill>
                <a:effectLst/>
                <a:latin typeface="Cavolini" panose="03000502040302020204" pitchFamily="66" charset="0"/>
                <a:cs typeface="Cavolini" panose="03000502040302020204" pitchFamily="66" charset="0"/>
              </a:rPr>
              <a:t>Playoneering</a:t>
            </a:r>
            <a:r>
              <a:rPr kumimoji="0" lang="en-US" altLang="en-US" sz="1800" b="0" i="0" u="none" strike="noStrike" cap="none" normalizeH="0" baseline="0" dirty="0">
                <a:ln>
                  <a:noFill/>
                </a:ln>
                <a:solidFill>
                  <a:srgbClr val="00B050"/>
                </a:solidFill>
                <a:effectLst/>
                <a:latin typeface="Cavolini" panose="03000502040302020204" pitchFamily="66" charset="0"/>
                <a:cs typeface="Cavolini" panose="03000502040302020204" pitchFamily="66" charset="0"/>
              </a:rPr>
              <a:t> approach, which combines purposeful play, enquiry and high-quality teaching to create meaningful learning experiences for children.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00B050"/>
              </a:solidFill>
              <a:effectLst/>
              <a:latin typeface="Cavolini" panose="03000502040302020204" pitchFamily="66" charset="0"/>
              <a:cs typeface="Cavolini" panose="03000502040302020204"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B050"/>
                </a:solidFill>
                <a:effectLst/>
                <a:latin typeface="Cavolini" panose="03000502040302020204" pitchFamily="66" charset="0"/>
                <a:cs typeface="Cavolini" panose="03000502040302020204" pitchFamily="66" charset="0"/>
              </a:rPr>
              <a:t>Through carefully planned indoor and outdoor environments, children are encouraged to explore, investigate, create, collaborate and solve problems. We believe that children learn best when they are actively engaged, following their interests and making connections through first-hand experiences.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00B050"/>
              </a:solidFill>
              <a:effectLst/>
              <a:latin typeface="Cavolini" panose="03000502040302020204" pitchFamily="66" charset="0"/>
              <a:cs typeface="Cavolini" panose="03000502040302020204"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B050"/>
                </a:solidFill>
                <a:effectLst/>
                <a:latin typeface="Cavolini" panose="03000502040302020204" pitchFamily="66" charset="0"/>
                <a:cs typeface="Cavolini" panose="03000502040302020204" pitchFamily="66" charset="0"/>
              </a:rPr>
              <a:t>Our adults play a vital role as facilitators of learning. They observe, question, challenge and support children, helping them to deepen their thinking, develop language and build confidence. Alongside child-initiated learning, there are focused teaching sessions in phonics, reading, writing, mathematics and other areas of the curriculum.</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00B050"/>
              </a:solidFill>
              <a:effectLst/>
              <a:latin typeface="Cavolini" panose="03000502040302020204" pitchFamily="66" charset="0"/>
              <a:cs typeface="Cavolini" panose="03000502040302020204" pitchFamily="66" charset="0"/>
            </a:endParaRPr>
          </a:p>
        </p:txBody>
      </p:sp>
    </p:spTree>
    <p:extLst>
      <p:ext uri="{BB962C8B-B14F-4D97-AF65-F5344CB8AC3E}">
        <p14:creationId xmlns:p14="http://schemas.microsoft.com/office/powerpoint/2010/main" val="19620733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4F754-4827-B613-9481-B34E5FFE1678}"/>
              </a:ext>
            </a:extLst>
          </p:cNvPr>
          <p:cNvSpPr>
            <a:spLocks noGrp="1"/>
          </p:cNvSpPr>
          <p:nvPr>
            <p:ph type="title"/>
          </p:nvPr>
        </p:nvSpPr>
        <p:spPr>
          <a:xfrm>
            <a:off x="191591" y="104504"/>
            <a:ext cx="11162210" cy="1001486"/>
          </a:xfrm>
        </p:spPr>
        <p:txBody>
          <a:bodyPr/>
          <a:lstStyle/>
          <a:p>
            <a:r>
              <a:rPr lang="en-GB" b="1" dirty="0" err="1">
                <a:solidFill>
                  <a:srgbClr val="00B050"/>
                </a:solidFill>
                <a:latin typeface="Cavolini" panose="03000502040302020204" pitchFamily="66" charset="0"/>
                <a:cs typeface="Cavolini" panose="03000502040302020204" pitchFamily="66" charset="0"/>
              </a:rPr>
              <a:t>Playoneering</a:t>
            </a:r>
            <a:r>
              <a:rPr lang="en-GB" b="1" dirty="0">
                <a:solidFill>
                  <a:srgbClr val="00B050"/>
                </a:solidFill>
                <a:latin typeface="Cavolini" panose="03000502040302020204" pitchFamily="66" charset="0"/>
                <a:cs typeface="Cavolini" panose="03000502040302020204" pitchFamily="66" charset="0"/>
              </a:rPr>
              <a:t> Continued </a:t>
            </a:r>
          </a:p>
        </p:txBody>
      </p:sp>
      <p:sp>
        <p:nvSpPr>
          <p:cNvPr id="3" name="Content Placeholder 2">
            <a:extLst>
              <a:ext uri="{FF2B5EF4-FFF2-40B4-BE49-F238E27FC236}">
                <a16:creationId xmlns:a16="http://schemas.microsoft.com/office/drawing/2014/main" id="{1BCD4B5B-C355-0AAC-85B7-E8015F786D5E}"/>
              </a:ext>
            </a:extLst>
          </p:cNvPr>
          <p:cNvSpPr>
            <a:spLocks noGrp="1"/>
          </p:cNvSpPr>
          <p:nvPr>
            <p:ph idx="1"/>
          </p:nvPr>
        </p:nvSpPr>
        <p:spPr>
          <a:xfrm>
            <a:off x="191589" y="1375954"/>
            <a:ext cx="6104707" cy="5111932"/>
          </a:xfrm>
        </p:spPr>
        <p:txBody>
          <a:bodyPr>
            <a:normAutofit fontScale="55000" lnSpcReduction="20000"/>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rgbClr val="00B050"/>
                </a:solidFill>
                <a:effectLst/>
                <a:latin typeface="Cavolini" panose="03000502040302020204" pitchFamily="66" charset="0"/>
                <a:cs typeface="Cavolini" panose="03000502040302020204" pitchFamily="66" charset="0"/>
              </a:rPr>
              <a:t>The </a:t>
            </a:r>
            <a:r>
              <a:rPr kumimoji="0" lang="en-US" altLang="en-US" sz="2800" b="0" i="0" u="none" strike="noStrike" cap="none" normalizeH="0" baseline="0" dirty="0" err="1">
                <a:ln>
                  <a:noFill/>
                </a:ln>
                <a:solidFill>
                  <a:srgbClr val="00B050"/>
                </a:solidFill>
                <a:effectLst/>
                <a:latin typeface="Cavolini" panose="03000502040302020204" pitchFamily="66" charset="0"/>
                <a:cs typeface="Cavolini" panose="03000502040302020204" pitchFamily="66" charset="0"/>
              </a:rPr>
              <a:t>Playoneering</a:t>
            </a:r>
            <a:r>
              <a:rPr kumimoji="0" lang="en-US" altLang="en-US" sz="2800" b="0" i="0" u="none" strike="noStrike" cap="none" normalizeH="0" baseline="0" dirty="0">
                <a:ln>
                  <a:noFill/>
                </a:ln>
                <a:solidFill>
                  <a:srgbClr val="00B050"/>
                </a:solidFill>
                <a:effectLst/>
                <a:latin typeface="Cavolini" panose="03000502040302020204" pitchFamily="66" charset="0"/>
                <a:cs typeface="Cavolini" panose="03000502040302020204" pitchFamily="66" charset="0"/>
              </a:rPr>
              <a:t> approach helps children develop the skills they need to thrive both now and in the future, including: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rgbClr val="00B050"/>
                </a:solidFill>
                <a:effectLst/>
                <a:latin typeface="Cavolini" panose="03000502040302020204" pitchFamily="66" charset="0"/>
                <a:cs typeface="Cavolini" panose="03000502040302020204" pitchFamily="66" charset="0"/>
              </a:rPr>
              <a:t>• Curiosity and creativity</a:t>
            </a:r>
            <a:br>
              <a:rPr kumimoji="0" lang="en-US" altLang="en-US" sz="2800" b="0" i="0" u="none" strike="noStrike" cap="none" normalizeH="0" baseline="0" dirty="0">
                <a:ln>
                  <a:noFill/>
                </a:ln>
                <a:solidFill>
                  <a:srgbClr val="00B050"/>
                </a:solidFill>
                <a:effectLst/>
                <a:latin typeface="Cavolini" panose="03000502040302020204" pitchFamily="66" charset="0"/>
                <a:cs typeface="Cavolini" panose="03000502040302020204" pitchFamily="66" charset="0"/>
              </a:rPr>
            </a:br>
            <a:r>
              <a:rPr kumimoji="0" lang="en-US" altLang="en-US" sz="2800" b="0" i="0" u="none" strike="noStrike" cap="none" normalizeH="0" baseline="0" dirty="0">
                <a:ln>
                  <a:noFill/>
                </a:ln>
                <a:solidFill>
                  <a:srgbClr val="00B050"/>
                </a:solidFill>
                <a:effectLst/>
                <a:latin typeface="Cavolini" panose="03000502040302020204" pitchFamily="66" charset="0"/>
                <a:cs typeface="Cavolini" panose="03000502040302020204" pitchFamily="66" charset="0"/>
              </a:rPr>
              <a:t>• Communication and language</a:t>
            </a:r>
            <a:br>
              <a:rPr kumimoji="0" lang="en-US" altLang="en-US" sz="2800" b="0" i="0" u="none" strike="noStrike" cap="none" normalizeH="0" baseline="0" dirty="0">
                <a:ln>
                  <a:noFill/>
                </a:ln>
                <a:solidFill>
                  <a:srgbClr val="00B050"/>
                </a:solidFill>
                <a:effectLst/>
                <a:latin typeface="Cavolini" panose="03000502040302020204" pitchFamily="66" charset="0"/>
                <a:cs typeface="Cavolini" panose="03000502040302020204" pitchFamily="66" charset="0"/>
              </a:rPr>
            </a:br>
            <a:r>
              <a:rPr kumimoji="0" lang="en-US" altLang="en-US" sz="2800" b="0" i="0" u="none" strike="noStrike" cap="none" normalizeH="0" baseline="0" dirty="0">
                <a:ln>
                  <a:noFill/>
                </a:ln>
                <a:solidFill>
                  <a:srgbClr val="00B050"/>
                </a:solidFill>
                <a:effectLst/>
                <a:latin typeface="Cavolini" panose="03000502040302020204" pitchFamily="66" charset="0"/>
                <a:cs typeface="Cavolini" panose="03000502040302020204" pitchFamily="66" charset="0"/>
              </a:rPr>
              <a:t>• Independence and resilience</a:t>
            </a:r>
            <a:br>
              <a:rPr kumimoji="0" lang="en-US" altLang="en-US" sz="2800" b="0" i="0" u="none" strike="noStrike" cap="none" normalizeH="0" baseline="0" dirty="0">
                <a:ln>
                  <a:noFill/>
                </a:ln>
                <a:solidFill>
                  <a:srgbClr val="00B050"/>
                </a:solidFill>
                <a:effectLst/>
                <a:latin typeface="Cavolini" panose="03000502040302020204" pitchFamily="66" charset="0"/>
                <a:cs typeface="Cavolini" panose="03000502040302020204" pitchFamily="66" charset="0"/>
              </a:rPr>
            </a:br>
            <a:r>
              <a:rPr kumimoji="0" lang="en-US" altLang="en-US" sz="2800" b="0" i="0" u="none" strike="noStrike" cap="none" normalizeH="0" baseline="0" dirty="0">
                <a:ln>
                  <a:noFill/>
                </a:ln>
                <a:solidFill>
                  <a:srgbClr val="00B050"/>
                </a:solidFill>
                <a:effectLst/>
                <a:latin typeface="Cavolini" panose="03000502040302020204" pitchFamily="66" charset="0"/>
                <a:cs typeface="Cavolini" panose="03000502040302020204" pitchFamily="66" charset="0"/>
              </a:rPr>
              <a:t>• Problem-solving and critical thinking</a:t>
            </a:r>
            <a:br>
              <a:rPr kumimoji="0" lang="en-US" altLang="en-US" sz="2800" b="0" i="0" u="none" strike="noStrike" cap="none" normalizeH="0" baseline="0" dirty="0">
                <a:ln>
                  <a:noFill/>
                </a:ln>
                <a:solidFill>
                  <a:srgbClr val="00B050"/>
                </a:solidFill>
                <a:effectLst/>
                <a:latin typeface="Cavolini" panose="03000502040302020204" pitchFamily="66" charset="0"/>
                <a:cs typeface="Cavolini" panose="03000502040302020204" pitchFamily="66" charset="0"/>
              </a:rPr>
            </a:br>
            <a:r>
              <a:rPr kumimoji="0" lang="en-US" altLang="en-US" sz="2800" b="0" i="0" u="none" strike="noStrike" cap="none" normalizeH="0" baseline="0" dirty="0">
                <a:ln>
                  <a:noFill/>
                </a:ln>
                <a:solidFill>
                  <a:srgbClr val="00B050"/>
                </a:solidFill>
                <a:effectLst/>
                <a:latin typeface="Cavolini" panose="03000502040302020204" pitchFamily="66" charset="0"/>
                <a:cs typeface="Cavolini" panose="03000502040302020204" pitchFamily="66" charset="0"/>
              </a:rPr>
              <a:t>• Collaboration and teamwork</a:t>
            </a:r>
            <a:br>
              <a:rPr kumimoji="0" lang="en-US" altLang="en-US" sz="2800" b="0" i="0" u="none" strike="noStrike" cap="none" normalizeH="0" baseline="0" dirty="0">
                <a:ln>
                  <a:noFill/>
                </a:ln>
                <a:solidFill>
                  <a:srgbClr val="00B050"/>
                </a:solidFill>
                <a:effectLst/>
                <a:latin typeface="Cavolini" panose="03000502040302020204" pitchFamily="66" charset="0"/>
                <a:cs typeface="Cavolini" panose="03000502040302020204" pitchFamily="66" charset="0"/>
              </a:rPr>
            </a:br>
            <a:r>
              <a:rPr kumimoji="0" lang="en-US" altLang="en-US" sz="2800" b="0" i="0" u="none" strike="noStrike" cap="none" normalizeH="0" baseline="0" dirty="0">
                <a:ln>
                  <a:noFill/>
                </a:ln>
                <a:solidFill>
                  <a:srgbClr val="00B050"/>
                </a:solidFill>
                <a:effectLst/>
                <a:latin typeface="Cavolini" panose="03000502040302020204" pitchFamily="66" charset="0"/>
                <a:cs typeface="Cavolini" panose="03000502040302020204" pitchFamily="66" charset="0"/>
              </a:rPr>
              <a:t>• Confidence and self-belief</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800" b="0" i="0" u="none" strike="noStrike" cap="none" normalizeH="0" baseline="0" dirty="0">
              <a:ln>
                <a:noFill/>
              </a:ln>
              <a:solidFill>
                <a:srgbClr val="00B050"/>
              </a:solidFill>
              <a:effectLst/>
              <a:latin typeface="Cavolini" panose="03000502040302020204" pitchFamily="66" charset="0"/>
              <a:cs typeface="Cavolini" panose="03000502040302020204"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rgbClr val="00B050"/>
                </a:solidFill>
                <a:effectLst/>
                <a:latin typeface="Cavolini" panose="03000502040302020204" pitchFamily="66" charset="0"/>
                <a:cs typeface="Cavolini" panose="03000502040302020204" pitchFamily="66" charset="0"/>
              </a:rPr>
              <a:t>At </a:t>
            </a:r>
            <a:r>
              <a:rPr kumimoji="0" lang="en-US" altLang="en-US" sz="2800" b="0" i="0" u="none" strike="noStrike" cap="none" normalizeH="0" baseline="0" dirty="0" err="1">
                <a:ln>
                  <a:noFill/>
                </a:ln>
                <a:solidFill>
                  <a:srgbClr val="00B050"/>
                </a:solidFill>
                <a:effectLst/>
                <a:latin typeface="Cavolini" panose="03000502040302020204" pitchFamily="66" charset="0"/>
                <a:cs typeface="Cavolini" panose="03000502040302020204" pitchFamily="66" charset="0"/>
              </a:rPr>
              <a:t>Wyborne</a:t>
            </a:r>
            <a:r>
              <a:rPr kumimoji="0" lang="en-US" altLang="en-US" sz="2800" b="0" i="0" u="none" strike="noStrike" cap="none" normalizeH="0" baseline="0" dirty="0">
                <a:ln>
                  <a:noFill/>
                </a:ln>
                <a:solidFill>
                  <a:srgbClr val="00B050"/>
                </a:solidFill>
                <a:effectLst/>
                <a:latin typeface="Cavolini" panose="03000502040302020204" pitchFamily="66" charset="0"/>
                <a:cs typeface="Cavolini" panose="03000502040302020204" pitchFamily="66" charset="0"/>
              </a:rPr>
              <a:t>, this approach does not stop at the end of Reception. </a:t>
            </a:r>
            <a:r>
              <a:rPr kumimoji="0" lang="en-US" altLang="en-US" sz="2800" b="0" i="0" u="none" strike="noStrike" cap="none" normalizeH="0" baseline="0" dirty="0" err="1">
                <a:ln>
                  <a:noFill/>
                </a:ln>
                <a:solidFill>
                  <a:srgbClr val="00B050"/>
                </a:solidFill>
                <a:effectLst/>
                <a:latin typeface="Cavolini" panose="03000502040302020204" pitchFamily="66" charset="0"/>
                <a:cs typeface="Cavolini" panose="03000502040302020204" pitchFamily="66" charset="0"/>
              </a:rPr>
              <a:t>Playoneering</a:t>
            </a:r>
            <a:r>
              <a:rPr kumimoji="0" lang="en-US" altLang="en-US" sz="2800" b="0" i="0" u="none" strike="noStrike" cap="none" normalizeH="0" baseline="0" dirty="0">
                <a:ln>
                  <a:noFill/>
                </a:ln>
                <a:solidFill>
                  <a:srgbClr val="00B050"/>
                </a:solidFill>
                <a:effectLst/>
                <a:latin typeface="Cavolini" panose="03000502040302020204" pitchFamily="66" charset="0"/>
                <a:cs typeface="Cavolini" panose="03000502040302020204" pitchFamily="66" charset="0"/>
              </a:rPr>
              <a:t> continues throughout Years 1 and 2, supporting a smooth transition from the Early Years Foundation Stage into the National Curriculum. Children continue to benefit from enquiry-led learning, purposeful play and rich learning environments, alongside increasingly structured teaching. Elements of the </a:t>
            </a:r>
            <a:r>
              <a:rPr kumimoji="0" lang="en-US" altLang="en-US" sz="2800" b="0" i="0" u="none" strike="noStrike" cap="none" normalizeH="0" baseline="0" dirty="0" err="1">
                <a:ln>
                  <a:noFill/>
                </a:ln>
                <a:solidFill>
                  <a:srgbClr val="00B050"/>
                </a:solidFill>
                <a:effectLst/>
                <a:latin typeface="Cavolini" panose="03000502040302020204" pitchFamily="66" charset="0"/>
                <a:cs typeface="Cavolini" panose="03000502040302020204" pitchFamily="66" charset="0"/>
              </a:rPr>
              <a:t>Playoneering</a:t>
            </a:r>
            <a:r>
              <a:rPr kumimoji="0" lang="en-US" altLang="en-US" sz="2800" b="0" i="0" u="none" strike="noStrike" cap="none" normalizeH="0" baseline="0" dirty="0">
                <a:ln>
                  <a:noFill/>
                </a:ln>
                <a:solidFill>
                  <a:srgbClr val="00B050"/>
                </a:solidFill>
                <a:effectLst/>
                <a:latin typeface="Cavolini" panose="03000502040302020204" pitchFamily="66" charset="0"/>
                <a:cs typeface="Cavolini" panose="03000502040302020204" pitchFamily="66" charset="0"/>
              </a:rPr>
              <a:t> approach remain evident in Year 3 and beyond, ensuring that creativity, curiosity and independence continue to be nurtured as children progress through school.</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rgbClr val="00B050"/>
                </a:solidFill>
                <a:effectLst/>
                <a:latin typeface="Cavolini" panose="03000502040302020204" pitchFamily="66" charset="0"/>
                <a:cs typeface="Cavolini" panose="03000502040302020204" pitchFamily="66" charset="0"/>
              </a:rPr>
              <a:t>By valuing play as a powerful vehicle for learning, we nurture happy, engaged and motivated learners who are excited to discover the world around them.</a:t>
            </a:r>
          </a:p>
          <a:p>
            <a:endParaRPr lang="en-GB" dirty="0"/>
          </a:p>
        </p:txBody>
      </p:sp>
      <p:pic>
        <p:nvPicPr>
          <p:cNvPr id="4" name="Picture 3" descr="A board with papers and notes on it&#10;&#10;AI-generated content may be incorrect.">
            <a:extLst>
              <a:ext uri="{FF2B5EF4-FFF2-40B4-BE49-F238E27FC236}">
                <a16:creationId xmlns:a16="http://schemas.microsoft.com/office/drawing/2014/main" id="{B6DA4FF4-0E2A-459F-2CA1-5DCFCF30BCDE}"/>
              </a:ext>
            </a:extLst>
          </p:cNvPr>
          <p:cNvPicPr>
            <a:picLocks noChangeAspect="1"/>
          </p:cNvPicPr>
          <p:nvPr/>
        </p:nvPicPr>
        <p:blipFill>
          <a:blip r:embed="rId2"/>
          <a:stretch>
            <a:fillRect/>
          </a:stretch>
        </p:blipFill>
        <p:spPr>
          <a:xfrm>
            <a:off x="7968343" y="384628"/>
            <a:ext cx="3541487" cy="2656115"/>
          </a:xfrm>
          <a:prstGeom prst="rect">
            <a:avLst/>
          </a:prstGeom>
        </p:spPr>
      </p:pic>
      <p:pic>
        <p:nvPicPr>
          <p:cNvPr id="5" name="Picture 4" descr="A room with shelves and plants&#10;&#10;AI-generated content may be incorrect.">
            <a:extLst>
              <a:ext uri="{FF2B5EF4-FFF2-40B4-BE49-F238E27FC236}">
                <a16:creationId xmlns:a16="http://schemas.microsoft.com/office/drawing/2014/main" id="{48533EED-8694-AA45-DE1B-5F8D9BC3F6F2}"/>
              </a:ext>
            </a:extLst>
          </p:cNvPr>
          <p:cNvPicPr>
            <a:picLocks noChangeAspect="1"/>
          </p:cNvPicPr>
          <p:nvPr/>
        </p:nvPicPr>
        <p:blipFill>
          <a:blip r:embed="rId3"/>
          <a:stretch>
            <a:fillRect/>
          </a:stretch>
        </p:blipFill>
        <p:spPr>
          <a:xfrm>
            <a:off x="7489371" y="3243943"/>
            <a:ext cx="4499429" cy="3410858"/>
          </a:xfrm>
          <a:prstGeom prst="rect">
            <a:avLst/>
          </a:prstGeom>
        </p:spPr>
      </p:pic>
    </p:spTree>
    <p:extLst>
      <p:ext uri="{BB962C8B-B14F-4D97-AF65-F5344CB8AC3E}">
        <p14:creationId xmlns:p14="http://schemas.microsoft.com/office/powerpoint/2010/main" val="25754113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19"/>
          <p:cNvSpPr txBox="1">
            <a:spLocks noGrp="1"/>
          </p:cNvSpPr>
          <p:nvPr>
            <p:ph type="title"/>
          </p:nvPr>
        </p:nvSpPr>
        <p:spPr>
          <a:xfrm>
            <a:off x="838200" y="365125"/>
            <a:ext cx="10515600" cy="1129821"/>
          </a:xfrm>
          <a:prstGeom prst="rect">
            <a:avLst/>
          </a:prstGeom>
          <a:noFill/>
          <a:ln>
            <a:noFill/>
          </a:ln>
        </p:spPr>
        <p:txBody>
          <a:bodyPr spcFirstLastPara="1" wrap="square" lIns="91425" tIns="45700" rIns="91425" bIns="45700" anchor="ctr" anchorCtr="0">
            <a:noAutofit/>
          </a:bodyPr>
          <a:lstStyle/>
          <a:p>
            <a:pPr>
              <a:spcBef>
                <a:spcPts val="0"/>
              </a:spcBef>
              <a:buClr>
                <a:schemeClr val="dk1"/>
              </a:buClr>
              <a:buSzPts val="7200"/>
            </a:pPr>
            <a:r>
              <a:rPr lang="en-US" sz="6000" b="1" dirty="0">
                <a:solidFill>
                  <a:srgbClr val="00B050"/>
                </a:solidFill>
                <a:latin typeface="Cavolini" panose="03000502040302020204" pitchFamily="66" charset="0"/>
                <a:cs typeface="Cavolini" panose="03000502040302020204" pitchFamily="66" charset="0"/>
              </a:rPr>
              <a:t>Phonics and Reading</a:t>
            </a:r>
            <a:endParaRPr lang="en-US" sz="3600" b="1" dirty="0">
              <a:solidFill>
                <a:srgbClr val="00B050"/>
              </a:solidFill>
              <a:latin typeface="Cavolini" panose="03000502040302020204" pitchFamily="66" charset="0"/>
              <a:cs typeface="Cavolini" panose="03000502040302020204" pitchFamily="66" charset="0"/>
            </a:endParaRPr>
          </a:p>
        </p:txBody>
      </p:sp>
      <p:sp>
        <p:nvSpPr>
          <p:cNvPr id="130" name="Google Shape;130;p19"/>
          <p:cNvSpPr txBox="1">
            <a:spLocks noGrp="1"/>
          </p:cNvSpPr>
          <p:nvPr>
            <p:ph type="body" idx="1"/>
          </p:nvPr>
        </p:nvSpPr>
        <p:spPr>
          <a:xfrm>
            <a:off x="661851" y="1262744"/>
            <a:ext cx="6955353" cy="5325982"/>
          </a:xfrm>
          <a:prstGeom prst="rect">
            <a:avLst/>
          </a:prstGeom>
          <a:noFill/>
          <a:ln>
            <a:noFill/>
          </a:ln>
        </p:spPr>
        <p:txBody>
          <a:bodyPr spcFirstLastPara="1" wrap="square" lIns="91425" tIns="45700" rIns="91425" bIns="45700" anchor="t" anchorCtr="0">
            <a:normAutofit fontScale="55000" lnSpcReduction="20000"/>
          </a:bodyPr>
          <a:lstStyle/>
          <a:p>
            <a:pPr indent="-241300">
              <a:lnSpc>
                <a:spcPct val="70000"/>
              </a:lnSpc>
              <a:spcBef>
                <a:spcPts val="0"/>
              </a:spcBef>
              <a:buClr>
                <a:srgbClr val="002060"/>
              </a:buClr>
              <a:buSzPts val="3000"/>
              <a:buFont typeface="Calibri"/>
              <a:buChar char="•"/>
            </a:pPr>
            <a:endParaRPr lang="en-US" dirty="0">
              <a:solidFill>
                <a:srgbClr val="002060"/>
              </a:solidFill>
              <a:latin typeface="NTPreCursive" panose="03000400000000000000" pitchFamily="66" charset="0"/>
              <a:ea typeface="Calibri"/>
              <a:cs typeface="Calibri"/>
            </a:endParaRPr>
          </a:p>
          <a:p>
            <a:pPr indent="-241300">
              <a:lnSpc>
                <a:spcPct val="120000"/>
              </a:lnSpc>
              <a:spcBef>
                <a:spcPts val="0"/>
              </a:spcBef>
              <a:buClr>
                <a:srgbClr val="002060"/>
              </a:buClr>
              <a:buSzPts val="3000"/>
              <a:buFont typeface="Calibri"/>
              <a:buChar char="•"/>
            </a:pPr>
            <a:r>
              <a:rPr lang="en-US" dirty="0">
                <a:solidFill>
                  <a:srgbClr val="00B050"/>
                </a:solidFill>
                <a:latin typeface="Cavolini" panose="03000502040302020204" pitchFamily="66" charset="0"/>
                <a:ea typeface="Calibri"/>
                <a:cs typeface="Cavolini" panose="03000502040302020204" pitchFamily="66" charset="0"/>
              </a:rPr>
              <a:t>We follow a scheme call Little Wandle</a:t>
            </a:r>
          </a:p>
          <a:p>
            <a:pPr indent="-241300">
              <a:lnSpc>
                <a:spcPct val="120000"/>
              </a:lnSpc>
              <a:spcBef>
                <a:spcPts val="0"/>
              </a:spcBef>
              <a:buClr>
                <a:srgbClr val="002060"/>
              </a:buClr>
              <a:buSzPts val="3000"/>
              <a:buFont typeface="Calibri"/>
              <a:buChar char="•"/>
            </a:pPr>
            <a:endParaRPr lang="en-US" dirty="0">
              <a:solidFill>
                <a:srgbClr val="00B050"/>
              </a:solidFill>
              <a:latin typeface="Cavolini" panose="03000502040302020204" pitchFamily="66" charset="0"/>
              <a:ea typeface="Calibri"/>
              <a:cs typeface="Cavolini" panose="03000502040302020204" pitchFamily="66" charset="0"/>
            </a:endParaRPr>
          </a:p>
          <a:p>
            <a:pPr indent="-241300">
              <a:lnSpc>
                <a:spcPct val="120000"/>
              </a:lnSpc>
              <a:spcBef>
                <a:spcPts val="0"/>
              </a:spcBef>
              <a:buClr>
                <a:srgbClr val="002060"/>
              </a:buClr>
              <a:buSzPts val="3000"/>
              <a:buFont typeface="Calibri"/>
              <a:buChar char="•"/>
            </a:pPr>
            <a:r>
              <a:rPr lang="en-US" dirty="0">
                <a:solidFill>
                  <a:srgbClr val="00B050"/>
                </a:solidFill>
                <a:latin typeface="Cavolini" panose="03000502040302020204" pitchFamily="66" charset="0"/>
                <a:ea typeface="Calibri"/>
                <a:cs typeface="Cavolini" panose="03000502040302020204" pitchFamily="66" charset="0"/>
              </a:rPr>
              <a:t>Each term we will share what new learning will happen via WEDUC.</a:t>
            </a:r>
          </a:p>
          <a:p>
            <a:pPr indent="-241300">
              <a:lnSpc>
                <a:spcPct val="120000"/>
              </a:lnSpc>
              <a:spcBef>
                <a:spcPts val="0"/>
              </a:spcBef>
              <a:buClr>
                <a:srgbClr val="002060"/>
              </a:buClr>
              <a:buSzPts val="3000"/>
              <a:buFont typeface="Calibri"/>
              <a:buChar char="•"/>
            </a:pPr>
            <a:endParaRPr lang="en-US" dirty="0">
              <a:solidFill>
                <a:srgbClr val="00B050"/>
              </a:solidFill>
              <a:latin typeface="Cavolini" panose="03000502040302020204" pitchFamily="66" charset="0"/>
              <a:ea typeface="Calibri"/>
              <a:cs typeface="Cavolini" panose="03000502040302020204" pitchFamily="66" charset="0"/>
            </a:endParaRPr>
          </a:p>
          <a:p>
            <a:pPr indent="-241300">
              <a:lnSpc>
                <a:spcPct val="120000"/>
              </a:lnSpc>
              <a:spcBef>
                <a:spcPts val="0"/>
              </a:spcBef>
              <a:buClr>
                <a:srgbClr val="002060"/>
              </a:buClr>
              <a:buSzPts val="3000"/>
              <a:buFont typeface="Calibri"/>
              <a:buChar char="•"/>
            </a:pPr>
            <a:r>
              <a:rPr lang="en-US" dirty="0">
                <a:solidFill>
                  <a:srgbClr val="00B050"/>
                </a:solidFill>
                <a:latin typeface="Cavolini" panose="03000502040302020204" pitchFamily="66" charset="0"/>
                <a:ea typeface="Calibri"/>
                <a:cs typeface="Cavolini" panose="03000502040302020204" pitchFamily="66" charset="0"/>
              </a:rPr>
              <a:t>In the first term children learn initial sounds and letter formation.</a:t>
            </a:r>
          </a:p>
          <a:p>
            <a:pPr indent="-241300">
              <a:lnSpc>
                <a:spcPct val="120000"/>
              </a:lnSpc>
              <a:spcBef>
                <a:spcPts val="0"/>
              </a:spcBef>
              <a:buClr>
                <a:srgbClr val="002060"/>
              </a:buClr>
              <a:buSzPts val="3000"/>
              <a:buFont typeface="Calibri"/>
              <a:buChar char="•"/>
            </a:pPr>
            <a:endParaRPr lang="en-US" dirty="0">
              <a:solidFill>
                <a:srgbClr val="00B050"/>
              </a:solidFill>
              <a:latin typeface="Cavolini" panose="03000502040302020204" pitchFamily="66" charset="0"/>
              <a:ea typeface="Calibri"/>
              <a:cs typeface="Cavolini" panose="03000502040302020204" pitchFamily="66" charset="0"/>
            </a:endParaRPr>
          </a:p>
          <a:p>
            <a:pPr indent="-241300">
              <a:lnSpc>
                <a:spcPct val="120000"/>
              </a:lnSpc>
              <a:spcBef>
                <a:spcPts val="0"/>
              </a:spcBef>
              <a:buClr>
                <a:srgbClr val="002060"/>
              </a:buClr>
              <a:buSzPts val="3000"/>
              <a:buFont typeface="Calibri"/>
              <a:buChar char="•"/>
            </a:pPr>
            <a:r>
              <a:rPr lang="en-US" dirty="0">
                <a:solidFill>
                  <a:srgbClr val="00B050"/>
                </a:solidFill>
                <a:latin typeface="Cavolini" panose="03000502040302020204" pitchFamily="66" charset="0"/>
                <a:ea typeface="Calibri"/>
                <a:cs typeface="Cavolini" panose="03000502040302020204" pitchFamily="66" charset="0"/>
              </a:rPr>
              <a:t>Each letter and sound has a rhyme and mnemonic</a:t>
            </a:r>
          </a:p>
          <a:p>
            <a:pPr indent="-241300">
              <a:lnSpc>
                <a:spcPct val="120000"/>
              </a:lnSpc>
              <a:spcBef>
                <a:spcPts val="0"/>
              </a:spcBef>
              <a:buClr>
                <a:srgbClr val="002060"/>
              </a:buClr>
              <a:buSzPts val="3000"/>
              <a:buFont typeface="Calibri"/>
              <a:buChar char="•"/>
            </a:pPr>
            <a:endParaRPr lang="en-US" dirty="0">
              <a:solidFill>
                <a:srgbClr val="00B050"/>
              </a:solidFill>
              <a:latin typeface="Cavolini" panose="03000502040302020204" pitchFamily="66" charset="0"/>
              <a:ea typeface="Calibri"/>
              <a:cs typeface="Cavolini" panose="03000502040302020204" pitchFamily="66" charset="0"/>
            </a:endParaRPr>
          </a:p>
          <a:p>
            <a:pPr indent="-241300">
              <a:lnSpc>
                <a:spcPct val="120000"/>
              </a:lnSpc>
              <a:spcBef>
                <a:spcPts val="0"/>
              </a:spcBef>
              <a:buClr>
                <a:srgbClr val="002060"/>
              </a:buClr>
              <a:buSzPts val="3000"/>
              <a:buFont typeface="Calibri"/>
              <a:buChar char="•"/>
            </a:pPr>
            <a:r>
              <a:rPr lang="en-US" dirty="0">
                <a:solidFill>
                  <a:srgbClr val="00B050"/>
                </a:solidFill>
                <a:latin typeface="Cavolini" panose="03000502040302020204" pitchFamily="66" charset="0"/>
                <a:ea typeface="Calibri"/>
                <a:cs typeface="Cavolini" panose="03000502040302020204" pitchFamily="66" charset="0"/>
              </a:rPr>
              <a:t>At the end of each half term children are assessed and this informs what book children will read during guided reading sessions.</a:t>
            </a:r>
          </a:p>
          <a:p>
            <a:pPr indent="-241300">
              <a:lnSpc>
                <a:spcPct val="120000"/>
              </a:lnSpc>
              <a:spcBef>
                <a:spcPts val="0"/>
              </a:spcBef>
              <a:buClr>
                <a:srgbClr val="002060"/>
              </a:buClr>
              <a:buSzPts val="3000"/>
              <a:buFont typeface="Calibri"/>
              <a:buChar char="•"/>
            </a:pPr>
            <a:endParaRPr lang="en-US" dirty="0">
              <a:solidFill>
                <a:srgbClr val="00B050"/>
              </a:solidFill>
              <a:latin typeface="Cavolini" panose="03000502040302020204" pitchFamily="66" charset="0"/>
              <a:ea typeface="Calibri"/>
              <a:cs typeface="Cavolini" panose="03000502040302020204" pitchFamily="66" charset="0"/>
            </a:endParaRPr>
          </a:p>
          <a:p>
            <a:pPr indent="-241300">
              <a:lnSpc>
                <a:spcPct val="120000"/>
              </a:lnSpc>
              <a:spcBef>
                <a:spcPts val="0"/>
              </a:spcBef>
              <a:buClr>
                <a:srgbClr val="002060"/>
              </a:buClr>
              <a:buSzPts val="3000"/>
              <a:buFont typeface="Calibri"/>
              <a:buChar char="•"/>
            </a:pPr>
            <a:r>
              <a:rPr lang="en-US" dirty="0">
                <a:solidFill>
                  <a:srgbClr val="00B050"/>
                </a:solidFill>
                <a:latin typeface="Cavolini" panose="03000502040302020204" pitchFamily="66" charset="0"/>
                <a:ea typeface="Calibri"/>
                <a:cs typeface="Cavolini" panose="03000502040302020204" pitchFamily="66" charset="0"/>
              </a:rPr>
              <a:t>Children will read with a school adult a number of times a week. </a:t>
            </a:r>
          </a:p>
          <a:p>
            <a:pPr indent="-241300">
              <a:lnSpc>
                <a:spcPct val="120000"/>
              </a:lnSpc>
              <a:spcBef>
                <a:spcPts val="0"/>
              </a:spcBef>
              <a:buClr>
                <a:srgbClr val="002060"/>
              </a:buClr>
              <a:buSzPts val="3000"/>
              <a:buFont typeface="Calibri"/>
              <a:buChar char="•"/>
            </a:pPr>
            <a:endParaRPr lang="en-US" dirty="0">
              <a:solidFill>
                <a:srgbClr val="00B050"/>
              </a:solidFill>
              <a:latin typeface="Cavolini" panose="03000502040302020204" pitchFamily="66" charset="0"/>
              <a:ea typeface="Calibri"/>
              <a:cs typeface="Cavolini" panose="03000502040302020204" pitchFamily="66" charset="0"/>
            </a:endParaRPr>
          </a:p>
          <a:p>
            <a:pPr indent="-241300">
              <a:lnSpc>
                <a:spcPct val="120000"/>
              </a:lnSpc>
              <a:spcBef>
                <a:spcPts val="0"/>
              </a:spcBef>
              <a:buClr>
                <a:srgbClr val="002060"/>
              </a:buClr>
              <a:buSzPts val="3000"/>
              <a:buFont typeface="Calibri"/>
              <a:buChar char="•"/>
            </a:pPr>
            <a:r>
              <a:rPr lang="en-US" dirty="0">
                <a:solidFill>
                  <a:srgbClr val="00B050"/>
                </a:solidFill>
                <a:latin typeface="Cavolini" panose="03000502040302020204" pitchFamily="66" charset="0"/>
                <a:ea typeface="Calibri"/>
                <a:cs typeface="Cavolini" panose="03000502040302020204" pitchFamily="66" charset="0"/>
              </a:rPr>
              <a:t>Children will then have the Opportunity to practice the skills learnt at home.</a:t>
            </a:r>
          </a:p>
        </p:txBody>
      </p:sp>
      <p:pic>
        <p:nvPicPr>
          <p:cNvPr id="2" name="Picture 1" descr="An orange circle with white text and a bird&#10;&#10;Description automatically generated">
            <a:extLst>
              <a:ext uri="{FF2B5EF4-FFF2-40B4-BE49-F238E27FC236}">
                <a16:creationId xmlns:a16="http://schemas.microsoft.com/office/drawing/2014/main" id="{9C3CE7DF-68BC-FED1-FB02-421DB50027FF}"/>
              </a:ext>
            </a:extLst>
          </p:cNvPr>
          <p:cNvPicPr>
            <a:picLocks noChangeAspect="1"/>
          </p:cNvPicPr>
          <p:nvPr/>
        </p:nvPicPr>
        <p:blipFill>
          <a:blip r:embed="rId3"/>
          <a:stretch>
            <a:fillRect/>
          </a:stretch>
        </p:blipFill>
        <p:spPr>
          <a:xfrm>
            <a:off x="8752713" y="1619795"/>
            <a:ext cx="1793717" cy="1453010"/>
          </a:xfrm>
          <a:prstGeom prst="rect">
            <a:avLst/>
          </a:prstGeom>
        </p:spPr>
      </p:pic>
      <p:pic>
        <p:nvPicPr>
          <p:cNvPr id="3" name="Picture 2" descr="A group of cartoon animals&#10;&#10;Description automatically generated">
            <a:extLst>
              <a:ext uri="{FF2B5EF4-FFF2-40B4-BE49-F238E27FC236}">
                <a16:creationId xmlns:a16="http://schemas.microsoft.com/office/drawing/2014/main" id="{3B8CBE18-BEA7-DAC9-F27D-71824D3DACBC}"/>
              </a:ext>
            </a:extLst>
          </p:cNvPr>
          <p:cNvPicPr>
            <a:picLocks noChangeAspect="1"/>
          </p:cNvPicPr>
          <p:nvPr/>
        </p:nvPicPr>
        <p:blipFill>
          <a:blip r:embed="rId4"/>
          <a:stretch>
            <a:fillRect/>
          </a:stretch>
        </p:blipFill>
        <p:spPr>
          <a:xfrm>
            <a:off x="7617204" y="3535902"/>
            <a:ext cx="4103477" cy="2361840"/>
          </a:xfrm>
          <a:prstGeom prst="rect">
            <a:avLst/>
          </a:prstGeom>
        </p:spPr>
      </p:pic>
    </p:spTree>
    <p:extLst>
      <p:ext uri="{BB962C8B-B14F-4D97-AF65-F5344CB8AC3E}">
        <p14:creationId xmlns:p14="http://schemas.microsoft.com/office/powerpoint/2010/main" val="30756476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0"/>
          <p:cNvSpPr txBox="1">
            <a:spLocks noGrp="1"/>
          </p:cNvSpPr>
          <p:nvPr>
            <p:ph type="title"/>
          </p:nvPr>
        </p:nvSpPr>
        <p:spPr>
          <a:xfrm>
            <a:off x="427037" y="0"/>
            <a:ext cx="10926762" cy="169068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5400"/>
              <a:buFont typeface="Corben"/>
              <a:buNone/>
            </a:pPr>
            <a:r>
              <a:rPr lang="en-US" sz="5400" b="1" i="0" u="none" dirty="0">
                <a:solidFill>
                  <a:srgbClr val="00B050"/>
                </a:solidFill>
                <a:latin typeface="Cavolini" panose="03000502040302020204" pitchFamily="66" charset="0"/>
                <a:cs typeface="Cavolini" panose="03000502040302020204" pitchFamily="66" charset="0"/>
              </a:rPr>
              <a:t>Tapestry</a:t>
            </a:r>
            <a:r>
              <a:rPr lang="en-US" sz="5400" b="1" i="0" u="none" dirty="0">
                <a:solidFill>
                  <a:srgbClr val="00B050"/>
                </a:solidFill>
                <a:latin typeface="Cavolini" panose="03000502040302020204" pitchFamily="66" charset="0"/>
                <a:ea typeface="Corben"/>
                <a:cs typeface="Cavolini" panose="03000502040302020204" pitchFamily="66" charset="0"/>
                <a:sym typeface="Corben"/>
              </a:rPr>
              <a:t> </a:t>
            </a:r>
            <a:endParaRPr b="1" dirty="0">
              <a:solidFill>
                <a:srgbClr val="00B050"/>
              </a:solidFill>
              <a:latin typeface="Cavolini" panose="03000502040302020204" pitchFamily="66" charset="0"/>
              <a:cs typeface="Cavolini" panose="03000502040302020204" pitchFamily="66" charset="0"/>
            </a:endParaRPr>
          </a:p>
        </p:txBody>
      </p:sp>
      <p:sp>
        <p:nvSpPr>
          <p:cNvPr id="137" name="Google Shape;137;p20"/>
          <p:cNvSpPr txBox="1">
            <a:spLocks noGrp="1"/>
          </p:cNvSpPr>
          <p:nvPr>
            <p:ph type="body" idx="1"/>
          </p:nvPr>
        </p:nvSpPr>
        <p:spPr>
          <a:xfrm>
            <a:off x="3984771" y="679508"/>
            <a:ext cx="8128486" cy="6178492"/>
          </a:xfrm>
          <a:prstGeom prst="rect">
            <a:avLst/>
          </a:prstGeom>
          <a:noFill/>
          <a:ln>
            <a:noFill/>
          </a:ln>
        </p:spPr>
        <p:txBody>
          <a:bodyPr spcFirstLastPara="1" wrap="square" lIns="91425" tIns="45700" rIns="91425" bIns="45700" anchor="t" anchorCtr="0">
            <a:noAutofit/>
          </a:bodyPr>
          <a:lstStyle/>
          <a:p>
            <a:pPr marL="431800" marR="0" lvl="0" indent="-457200" algn="l" rtl="0">
              <a:lnSpc>
                <a:spcPct val="100000"/>
              </a:lnSpc>
              <a:spcBef>
                <a:spcPts val="0"/>
              </a:spcBef>
              <a:spcAft>
                <a:spcPts val="0"/>
              </a:spcAft>
              <a:buClr>
                <a:srgbClr val="002060"/>
              </a:buClr>
              <a:buSzPts val="2400"/>
              <a:buFont typeface="+mj-lt"/>
              <a:buAutoNum type="arabicPeriod"/>
            </a:pPr>
            <a:r>
              <a:rPr lang="en-US" sz="1800" i="0" u="none" dirty="0">
                <a:solidFill>
                  <a:srgbClr val="00B050"/>
                </a:solidFill>
                <a:latin typeface="Cavolini" panose="03000502040302020204" pitchFamily="66" charset="0"/>
                <a:cs typeface="Cavolini" panose="03000502040302020204" pitchFamily="66" charset="0"/>
              </a:rPr>
              <a:t>Tapestry is our Online Learning Journey</a:t>
            </a:r>
            <a:endParaRPr sz="2400" dirty="0">
              <a:solidFill>
                <a:srgbClr val="00B050"/>
              </a:solidFill>
              <a:latin typeface="Cavolini" panose="03000502040302020204" pitchFamily="66" charset="0"/>
              <a:cs typeface="Cavolini" panose="03000502040302020204" pitchFamily="66" charset="0"/>
            </a:endParaRPr>
          </a:p>
          <a:p>
            <a:pPr marL="431800" marR="0" lvl="0" indent="-457200" algn="l" rtl="0">
              <a:lnSpc>
                <a:spcPct val="100000"/>
              </a:lnSpc>
              <a:spcBef>
                <a:spcPts val="1000"/>
              </a:spcBef>
              <a:spcAft>
                <a:spcPts val="0"/>
              </a:spcAft>
              <a:buClr>
                <a:srgbClr val="002060"/>
              </a:buClr>
              <a:buSzPts val="2400"/>
              <a:buFont typeface="+mj-lt"/>
              <a:buAutoNum type="arabicPeriod"/>
            </a:pPr>
            <a:r>
              <a:rPr lang="en-US" sz="1800" i="0" u="none" dirty="0">
                <a:solidFill>
                  <a:srgbClr val="00B050"/>
                </a:solidFill>
                <a:latin typeface="Cavolini" panose="03000502040302020204" pitchFamily="66" charset="0"/>
                <a:cs typeface="Cavolini" panose="03000502040302020204" pitchFamily="66" charset="0"/>
              </a:rPr>
              <a:t>A communication tool to strengthen home/school relationships</a:t>
            </a:r>
            <a:endParaRPr sz="2400" dirty="0">
              <a:solidFill>
                <a:srgbClr val="00B050"/>
              </a:solidFill>
              <a:latin typeface="Cavolini" panose="03000502040302020204" pitchFamily="66" charset="0"/>
              <a:cs typeface="Cavolini" panose="03000502040302020204" pitchFamily="66" charset="0"/>
            </a:endParaRPr>
          </a:p>
          <a:p>
            <a:pPr marL="431800" indent="-457200">
              <a:lnSpc>
                <a:spcPct val="100000"/>
              </a:lnSpc>
              <a:buClr>
                <a:srgbClr val="002060"/>
              </a:buClr>
              <a:buSzPts val="2400"/>
              <a:buFont typeface="+mj-lt"/>
              <a:buAutoNum type="arabicPeriod"/>
            </a:pPr>
            <a:r>
              <a:rPr lang="en-US" sz="1800" i="0" u="none" dirty="0">
                <a:solidFill>
                  <a:srgbClr val="00B050"/>
                </a:solidFill>
                <a:latin typeface="Cavolini" panose="03000502040302020204" pitchFamily="66" charset="0"/>
                <a:cs typeface="Cavolini" panose="03000502040302020204" pitchFamily="66" charset="0"/>
              </a:rPr>
              <a:t>It is a tool to share </a:t>
            </a:r>
            <a:r>
              <a:rPr lang="en-US" sz="1800" dirty="0">
                <a:solidFill>
                  <a:srgbClr val="00B050"/>
                </a:solidFill>
                <a:latin typeface="Cavolini" panose="03000502040302020204" pitchFamily="66" charset="0"/>
                <a:cs typeface="Cavolini" panose="03000502040302020204" pitchFamily="66" charset="0"/>
              </a:rPr>
              <a:t>and evidence work </a:t>
            </a:r>
            <a:r>
              <a:rPr lang="en-US" sz="1800" i="0" u="none" dirty="0">
                <a:solidFill>
                  <a:srgbClr val="00B050"/>
                </a:solidFill>
                <a:latin typeface="Cavolini" panose="03000502040302020204" pitchFamily="66" charset="0"/>
                <a:cs typeface="Cavolini" panose="03000502040302020204" pitchFamily="66" charset="0"/>
              </a:rPr>
              <a:t>and experiences at school and at home</a:t>
            </a:r>
            <a:r>
              <a:rPr lang="en-US" sz="1800" dirty="0">
                <a:solidFill>
                  <a:srgbClr val="00B050"/>
                </a:solidFill>
                <a:latin typeface="Cavolini" panose="03000502040302020204" pitchFamily="66" charset="0"/>
                <a:cs typeface="Cavolini" panose="03000502040302020204" pitchFamily="66" charset="0"/>
              </a:rPr>
              <a:t> </a:t>
            </a:r>
            <a:endParaRPr sz="2400" dirty="0">
              <a:solidFill>
                <a:srgbClr val="00B050"/>
              </a:solidFill>
              <a:latin typeface="Cavolini" panose="03000502040302020204" pitchFamily="66" charset="0"/>
              <a:cs typeface="Cavolini" panose="03000502040302020204" pitchFamily="66" charset="0"/>
            </a:endParaRPr>
          </a:p>
          <a:p>
            <a:pPr marL="431800" indent="-457200">
              <a:lnSpc>
                <a:spcPct val="100000"/>
              </a:lnSpc>
              <a:buClr>
                <a:srgbClr val="002060"/>
              </a:buClr>
              <a:buSzPts val="2400"/>
              <a:buFont typeface="+mj-lt"/>
              <a:buAutoNum type="arabicPeriod"/>
            </a:pPr>
            <a:r>
              <a:rPr lang="en-US" sz="1800" i="0" u="none" dirty="0">
                <a:solidFill>
                  <a:srgbClr val="00B050"/>
                </a:solidFill>
                <a:latin typeface="Cavolini" panose="03000502040302020204" pitchFamily="66" charset="0"/>
                <a:cs typeface="Cavolini" panose="03000502040302020204" pitchFamily="66" charset="0"/>
              </a:rPr>
              <a:t>In ‘app’ style, you can access from you mobile device or the Tapestry website, you’re given log in details, there’s only access for your child.</a:t>
            </a:r>
            <a:r>
              <a:rPr lang="en-US" sz="1800" dirty="0">
                <a:solidFill>
                  <a:srgbClr val="00B050"/>
                </a:solidFill>
                <a:latin typeface="Cavolini" panose="03000502040302020204" pitchFamily="66" charset="0"/>
                <a:cs typeface="Cavolini" panose="03000502040302020204" pitchFamily="66" charset="0"/>
              </a:rPr>
              <a:t> You will be sent a joining email through the email you have supplied on your contact details so please make sure these are up to date</a:t>
            </a:r>
            <a:endParaRPr sz="2400" dirty="0">
              <a:solidFill>
                <a:srgbClr val="00B050"/>
              </a:solidFill>
              <a:latin typeface="Cavolini" panose="03000502040302020204" pitchFamily="66" charset="0"/>
              <a:cs typeface="Cavolini" panose="03000502040302020204" pitchFamily="66" charset="0"/>
            </a:endParaRPr>
          </a:p>
          <a:p>
            <a:pPr marL="431800" marR="0" lvl="0" indent="-457200" algn="l" rtl="0">
              <a:lnSpc>
                <a:spcPct val="100000"/>
              </a:lnSpc>
              <a:spcBef>
                <a:spcPts val="1000"/>
              </a:spcBef>
              <a:spcAft>
                <a:spcPts val="0"/>
              </a:spcAft>
              <a:buClr>
                <a:srgbClr val="002060"/>
              </a:buClr>
              <a:buSzPts val="2400"/>
              <a:buFont typeface="+mj-lt"/>
              <a:buAutoNum type="arabicPeriod"/>
            </a:pPr>
            <a:r>
              <a:rPr lang="en-US" sz="1800" i="0" u="none" dirty="0">
                <a:solidFill>
                  <a:srgbClr val="00B050"/>
                </a:solidFill>
                <a:latin typeface="Cavolini" panose="03000502040302020204" pitchFamily="66" charset="0"/>
                <a:cs typeface="Cavolini" panose="03000502040302020204" pitchFamily="66" charset="0"/>
              </a:rPr>
              <a:t>Opportunities to view photographs, videos, examples of work</a:t>
            </a:r>
            <a:endParaRPr sz="2400" dirty="0">
              <a:solidFill>
                <a:srgbClr val="00B050"/>
              </a:solidFill>
              <a:latin typeface="Cavolini" panose="03000502040302020204" pitchFamily="66" charset="0"/>
              <a:cs typeface="Cavolini" panose="03000502040302020204" pitchFamily="66" charset="0"/>
            </a:endParaRPr>
          </a:p>
          <a:p>
            <a:pPr marL="431800" marR="0" lvl="0" indent="-457200" algn="l" rtl="0">
              <a:lnSpc>
                <a:spcPct val="100000"/>
              </a:lnSpc>
              <a:spcBef>
                <a:spcPts val="1000"/>
              </a:spcBef>
              <a:spcAft>
                <a:spcPts val="0"/>
              </a:spcAft>
              <a:buClr>
                <a:srgbClr val="002060"/>
              </a:buClr>
              <a:buSzPts val="2400"/>
              <a:buFont typeface="+mj-lt"/>
              <a:buAutoNum type="arabicPeriod"/>
            </a:pPr>
            <a:r>
              <a:rPr lang="en-US" sz="1800" i="0" u="none" dirty="0">
                <a:solidFill>
                  <a:srgbClr val="00B050"/>
                </a:solidFill>
                <a:latin typeface="Cavolini" panose="03000502040302020204" pitchFamily="66" charset="0"/>
                <a:cs typeface="Cavolini" panose="03000502040302020204" pitchFamily="66" charset="0"/>
              </a:rPr>
              <a:t>Opportunities to make comments, share feedback about school and special occasions at home etc.</a:t>
            </a:r>
            <a:endParaRPr sz="1800" i="0" u="none" dirty="0">
              <a:solidFill>
                <a:srgbClr val="00B050"/>
              </a:solidFill>
              <a:latin typeface="Cavolini" panose="03000502040302020204" pitchFamily="66" charset="0"/>
              <a:cs typeface="Cavolini" panose="03000502040302020204" pitchFamily="66" charset="0"/>
            </a:endParaRPr>
          </a:p>
          <a:p>
            <a:pPr marL="431800" marR="0" lvl="0" indent="-457200" algn="l" rtl="0">
              <a:lnSpc>
                <a:spcPct val="100000"/>
              </a:lnSpc>
              <a:spcBef>
                <a:spcPts val="1000"/>
              </a:spcBef>
              <a:spcAft>
                <a:spcPts val="0"/>
              </a:spcAft>
              <a:buClr>
                <a:srgbClr val="002060"/>
              </a:buClr>
              <a:buSzPts val="2400"/>
              <a:buFont typeface="+mj-lt"/>
              <a:buAutoNum type="arabicPeriod"/>
            </a:pPr>
            <a:r>
              <a:rPr lang="en-US" sz="1800" dirty="0">
                <a:solidFill>
                  <a:srgbClr val="00B050"/>
                </a:solidFill>
                <a:latin typeface="Cavolini" panose="03000502040302020204" pitchFamily="66" charset="0"/>
                <a:cs typeface="Cavolini" panose="03000502040302020204" pitchFamily="66" charset="0"/>
              </a:rPr>
              <a:t>Tapestry is used to inform our assessments of your children through the observations we make.</a:t>
            </a:r>
            <a:endParaRPr sz="2400" dirty="0">
              <a:solidFill>
                <a:srgbClr val="00B050"/>
              </a:solidFill>
              <a:latin typeface="Cavolini" panose="03000502040302020204" pitchFamily="66" charset="0"/>
              <a:cs typeface="Cavolini" panose="03000502040302020204" pitchFamily="66" charset="0"/>
            </a:endParaRPr>
          </a:p>
          <a:p>
            <a:pPr marL="584200" marR="0" lvl="0" indent="-457200" algn="l" rtl="0">
              <a:lnSpc>
                <a:spcPct val="70000"/>
              </a:lnSpc>
              <a:spcBef>
                <a:spcPts val="1000"/>
              </a:spcBef>
              <a:spcAft>
                <a:spcPts val="0"/>
              </a:spcAft>
              <a:buClr>
                <a:schemeClr val="dk1"/>
              </a:buClr>
              <a:buSzPts val="2000"/>
              <a:buFont typeface="+mj-lt"/>
              <a:buAutoNum type="arabicPeriod"/>
            </a:pPr>
            <a:endParaRPr sz="2000" i="0" u="none" dirty="0">
              <a:solidFill>
                <a:srgbClr val="002060"/>
              </a:solidFill>
              <a:latin typeface="NTPreCursive" panose="03000400000000000000" pitchFamily="66" charset="0"/>
              <a:ea typeface="Corben"/>
              <a:cs typeface="Corben"/>
              <a:sym typeface="Corben"/>
            </a:endParaRPr>
          </a:p>
        </p:txBody>
      </p:sp>
      <p:pic>
        <p:nvPicPr>
          <p:cNvPr id="138" name="Google Shape;138;p20"/>
          <p:cNvPicPr preferRelativeResize="0"/>
          <p:nvPr/>
        </p:nvPicPr>
        <p:blipFill rotWithShape="1">
          <a:blip r:embed="rId3">
            <a:alphaModFix/>
          </a:blip>
          <a:srcRect/>
          <a:stretch/>
        </p:blipFill>
        <p:spPr>
          <a:xfrm>
            <a:off x="426861" y="4941509"/>
            <a:ext cx="2808050" cy="1787100"/>
          </a:xfrm>
          <a:prstGeom prst="rect">
            <a:avLst/>
          </a:prstGeom>
          <a:noFill/>
          <a:ln w="9525" cap="flat" cmpd="sng">
            <a:solidFill>
              <a:srgbClr val="000000"/>
            </a:solidFill>
            <a:prstDash val="solid"/>
            <a:miter lim="800000"/>
            <a:headEnd type="none" w="sm" len="sm"/>
            <a:tailEnd type="none" w="sm" len="sm"/>
          </a:ln>
        </p:spPr>
      </p:pic>
      <p:pic>
        <p:nvPicPr>
          <p:cNvPr id="140" name="Google Shape;140;p20"/>
          <p:cNvPicPr preferRelativeResize="0"/>
          <p:nvPr/>
        </p:nvPicPr>
        <p:blipFill>
          <a:blip r:embed="rId4">
            <a:alphaModFix/>
          </a:blip>
          <a:stretch>
            <a:fillRect/>
          </a:stretch>
        </p:blipFill>
        <p:spPr>
          <a:xfrm>
            <a:off x="430980" y="1289939"/>
            <a:ext cx="2483500" cy="397362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1"/>
          <p:cNvSpPr txBox="1">
            <a:spLocks noGrp="1"/>
          </p:cNvSpPr>
          <p:nvPr>
            <p:ph type="title"/>
          </p:nvPr>
        </p:nvSpPr>
        <p:spPr>
          <a:xfrm>
            <a:off x="4309913" y="98125"/>
            <a:ext cx="11058300" cy="601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5400"/>
              <a:buFont typeface="Corben"/>
              <a:buNone/>
            </a:pPr>
            <a:br>
              <a:rPr lang="en-US" sz="5400" b="0" i="0" u="none" dirty="0">
                <a:latin typeface="Corben"/>
                <a:ea typeface="Corben"/>
                <a:cs typeface="Corben"/>
              </a:rPr>
            </a:br>
            <a:r>
              <a:rPr lang="en-US" sz="5400" b="1" i="0" u="none" dirty="0">
                <a:solidFill>
                  <a:srgbClr val="00B050"/>
                </a:solidFill>
                <a:latin typeface="Cavolini" panose="03000502040302020204" pitchFamily="66" charset="0"/>
                <a:cs typeface="Cavolini" panose="03000502040302020204" pitchFamily="66" charset="0"/>
              </a:rPr>
              <a:t>Forest School</a:t>
            </a:r>
            <a:endParaRPr dirty="0">
              <a:solidFill>
                <a:srgbClr val="00B050"/>
              </a:solidFill>
              <a:latin typeface="Cavolini" panose="03000502040302020204" pitchFamily="66" charset="0"/>
              <a:cs typeface="Cavolini" panose="03000502040302020204" pitchFamily="66" charset="0"/>
            </a:endParaRPr>
          </a:p>
        </p:txBody>
      </p:sp>
      <p:sp>
        <p:nvSpPr>
          <p:cNvPr id="146" name="Google Shape;146;p21"/>
          <p:cNvSpPr txBox="1">
            <a:spLocks noGrp="1"/>
          </p:cNvSpPr>
          <p:nvPr>
            <p:ph type="body" idx="1"/>
          </p:nvPr>
        </p:nvSpPr>
        <p:spPr>
          <a:xfrm>
            <a:off x="310010" y="889740"/>
            <a:ext cx="5899795" cy="2849732"/>
          </a:xfrm>
          <a:prstGeom prst="rect">
            <a:avLst/>
          </a:prstGeom>
          <a:noFill/>
          <a:ln>
            <a:noFill/>
          </a:ln>
        </p:spPr>
        <p:txBody>
          <a:bodyPr spcFirstLastPara="1" wrap="square" lIns="91425" tIns="45700" rIns="91425" bIns="45700" anchor="t" anchorCtr="0">
            <a:noAutofit/>
          </a:bodyPr>
          <a:lstStyle/>
          <a:p>
            <a:pPr marL="228600" marR="0" lvl="0" indent="-95250" algn="l" rtl="0">
              <a:lnSpc>
                <a:spcPct val="70000"/>
              </a:lnSpc>
              <a:spcBef>
                <a:spcPts val="0"/>
              </a:spcBef>
              <a:spcAft>
                <a:spcPts val="0"/>
              </a:spcAft>
              <a:buClr>
                <a:schemeClr val="dk1"/>
              </a:buClr>
              <a:buSzPts val="2100"/>
              <a:buFont typeface="Arial"/>
              <a:buNone/>
            </a:pPr>
            <a:endParaRPr sz="600" i="0" u="none" dirty="0">
              <a:solidFill>
                <a:srgbClr val="002060"/>
              </a:solidFill>
              <a:latin typeface="NTPreCursive" panose="03000400000000000000" pitchFamily="66" charset="0"/>
              <a:ea typeface="Corben"/>
              <a:cs typeface="Corben"/>
              <a:sym typeface="Corben"/>
            </a:endParaRPr>
          </a:p>
          <a:p>
            <a:pPr marL="228600" marR="0" lvl="0" indent="-228600" algn="l" rtl="0">
              <a:lnSpc>
                <a:spcPct val="100000"/>
              </a:lnSpc>
              <a:spcBef>
                <a:spcPts val="1000"/>
              </a:spcBef>
              <a:spcAft>
                <a:spcPts val="0"/>
              </a:spcAft>
              <a:buClr>
                <a:srgbClr val="002060"/>
              </a:buClr>
              <a:buSzPts val="2100"/>
              <a:buFont typeface="Roboto"/>
              <a:buChar char="•"/>
            </a:pPr>
            <a:r>
              <a:rPr lang="en-US" sz="1600" i="0" u="none" dirty="0">
                <a:solidFill>
                  <a:srgbClr val="00B050"/>
                </a:solidFill>
                <a:latin typeface="Cavolini" panose="03000502040302020204" pitchFamily="66" charset="0"/>
                <a:ea typeface="Roboto"/>
                <a:cs typeface="Cavolini" panose="03000502040302020204" pitchFamily="66" charset="0"/>
                <a:sym typeface="Roboto"/>
              </a:rPr>
              <a:t>Forest School will start after the October half term.</a:t>
            </a:r>
            <a:endParaRPr dirty="0">
              <a:solidFill>
                <a:srgbClr val="00B050"/>
              </a:solidFill>
              <a:latin typeface="Cavolini" panose="03000502040302020204" pitchFamily="66" charset="0"/>
              <a:ea typeface="Roboto"/>
              <a:cs typeface="Cavolini" panose="03000502040302020204" pitchFamily="66" charset="0"/>
              <a:sym typeface="Roboto"/>
            </a:endParaRPr>
          </a:p>
          <a:p>
            <a:pPr marL="228600" marR="0" lvl="0" indent="-228600" algn="l" rtl="0">
              <a:lnSpc>
                <a:spcPct val="100000"/>
              </a:lnSpc>
              <a:spcBef>
                <a:spcPts val="1000"/>
              </a:spcBef>
              <a:spcAft>
                <a:spcPts val="0"/>
              </a:spcAft>
              <a:buClr>
                <a:srgbClr val="002060"/>
              </a:buClr>
              <a:buSzPts val="2100"/>
              <a:buFont typeface="Roboto"/>
              <a:buChar char="•"/>
            </a:pPr>
            <a:r>
              <a:rPr lang="en-US" sz="1600" i="0" u="none" dirty="0">
                <a:solidFill>
                  <a:srgbClr val="00B050"/>
                </a:solidFill>
                <a:latin typeface="Cavolini" panose="03000502040302020204" pitchFamily="66" charset="0"/>
                <a:ea typeface="Roboto"/>
                <a:cs typeface="Cavolini" panose="03000502040302020204" pitchFamily="66" charset="0"/>
                <a:sym typeface="Roboto"/>
              </a:rPr>
              <a:t>We have Forest School trained teachers and it is based </a:t>
            </a:r>
            <a:r>
              <a:rPr lang="en-US" sz="1600" dirty="0">
                <a:solidFill>
                  <a:srgbClr val="00B050"/>
                </a:solidFill>
                <a:latin typeface="Cavolini" panose="03000502040302020204" pitchFamily="66" charset="0"/>
                <a:ea typeface="Roboto"/>
                <a:cs typeface="Cavolini" panose="03000502040302020204" pitchFamily="66" charset="0"/>
                <a:sym typeface="Roboto"/>
              </a:rPr>
              <a:t>at school.</a:t>
            </a:r>
            <a:endParaRPr dirty="0">
              <a:solidFill>
                <a:srgbClr val="00B050"/>
              </a:solidFill>
              <a:latin typeface="Cavolini" panose="03000502040302020204" pitchFamily="66" charset="0"/>
              <a:ea typeface="Roboto"/>
              <a:cs typeface="Cavolini" panose="03000502040302020204" pitchFamily="66" charset="0"/>
              <a:sym typeface="Roboto"/>
            </a:endParaRPr>
          </a:p>
          <a:p>
            <a:pPr marL="228600" marR="0" lvl="0" indent="-228600" algn="l" rtl="0">
              <a:lnSpc>
                <a:spcPct val="100000"/>
              </a:lnSpc>
              <a:spcBef>
                <a:spcPts val="1000"/>
              </a:spcBef>
              <a:spcAft>
                <a:spcPts val="0"/>
              </a:spcAft>
              <a:buClr>
                <a:srgbClr val="002060"/>
              </a:buClr>
              <a:buSzPts val="2100"/>
              <a:buFont typeface="Roboto"/>
              <a:buChar char="•"/>
            </a:pPr>
            <a:r>
              <a:rPr lang="en-US" sz="1600" i="0" u="none" dirty="0">
                <a:solidFill>
                  <a:srgbClr val="00B050"/>
                </a:solidFill>
                <a:latin typeface="Cavolini" panose="03000502040302020204" pitchFamily="66" charset="0"/>
                <a:ea typeface="Roboto"/>
                <a:cs typeface="Cavolini" panose="03000502040302020204" pitchFamily="66" charset="0"/>
                <a:sym typeface="Roboto"/>
              </a:rPr>
              <a:t>Forest School is an opportunity for the children to </a:t>
            </a:r>
            <a:r>
              <a:rPr lang="en-US" sz="1600" dirty="0">
                <a:solidFill>
                  <a:srgbClr val="00B050"/>
                </a:solidFill>
                <a:latin typeface="Cavolini" panose="03000502040302020204" pitchFamily="66" charset="0"/>
                <a:ea typeface="Roboto"/>
                <a:cs typeface="Cavolini" panose="03000502040302020204" pitchFamily="66" charset="0"/>
                <a:sym typeface="Roboto"/>
              </a:rPr>
              <a:t>holistically</a:t>
            </a:r>
            <a:r>
              <a:rPr lang="en-US" sz="1600" i="0" u="none" dirty="0">
                <a:solidFill>
                  <a:srgbClr val="00B050"/>
                </a:solidFill>
                <a:latin typeface="Cavolini" panose="03000502040302020204" pitchFamily="66" charset="0"/>
                <a:ea typeface="Roboto"/>
                <a:cs typeface="Cavolini" panose="03000502040302020204" pitchFamily="66" charset="0"/>
                <a:sym typeface="Roboto"/>
              </a:rPr>
              <a:t> learn outside within a safe environment, learning to take risks e.g. climbing </a:t>
            </a:r>
            <a:r>
              <a:rPr lang="en-US" sz="1600" dirty="0">
                <a:solidFill>
                  <a:srgbClr val="00B050"/>
                </a:solidFill>
                <a:latin typeface="Cavolini" panose="03000502040302020204" pitchFamily="66" charset="0"/>
                <a:ea typeface="Roboto"/>
                <a:cs typeface="Cavolini" panose="03000502040302020204" pitchFamily="66" charset="0"/>
                <a:sym typeface="Roboto"/>
              </a:rPr>
              <a:t>trees</a:t>
            </a:r>
            <a:r>
              <a:rPr lang="en-US" sz="1600" i="0" u="none" dirty="0">
                <a:solidFill>
                  <a:srgbClr val="00B050"/>
                </a:solidFill>
                <a:latin typeface="Cavolini" panose="03000502040302020204" pitchFamily="66" charset="0"/>
                <a:ea typeface="Roboto"/>
                <a:cs typeface="Cavolini" panose="03000502040302020204" pitchFamily="66" charset="0"/>
                <a:sym typeface="Roboto"/>
              </a:rPr>
              <a:t>, playing with mud, problem solving, using tools and much more</a:t>
            </a:r>
            <a:r>
              <a:rPr lang="en-US" sz="1600" dirty="0">
                <a:solidFill>
                  <a:srgbClr val="00B050"/>
                </a:solidFill>
                <a:latin typeface="Cavolini" panose="03000502040302020204" pitchFamily="66" charset="0"/>
                <a:ea typeface="Roboto"/>
                <a:cs typeface="Cavolini" panose="03000502040302020204" pitchFamily="66" charset="0"/>
                <a:sym typeface="Roboto"/>
              </a:rPr>
              <a:t>.</a:t>
            </a:r>
            <a:endParaRPr dirty="0">
              <a:solidFill>
                <a:srgbClr val="00B050"/>
              </a:solidFill>
              <a:latin typeface="Cavolini" panose="03000502040302020204" pitchFamily="66" charset="0"/>
              <a:ea typeface="Roboto"/>
              <a:cs typeface="Cavolini" panose="03000502040302020204" pitchFamily="66" charset="0"/>
              <a:sym typeface="Roboto"/>
            </a:endParaRPr>
          </a:p>
          <a:p>
            <a:pPr>
              <a:lnSpc>
                <a:spcPct val="100000"/>
              </a:lnSpc>
              <a:buClr>
                <a:srgbClr val="002060"/>
              </a:buClr>
              <a:buSzPts val="2100"/>
              <a:buFont typeface="Roboto"/>
              <a:buChar char="•"/>
            </a:pPr>
            <a:r>
              <a:rPr lang="en-US" sz="1600" i="0" u="none" dirty="0">
                <a:solidFill>
                  <a:srgbClr val="00B050"/>
                </a:solidFill>
                <a:latin typeface="Cavolini" panose="03000502040302020204" pitchFamily="66" charset="0"/>
                <a:ea typeface="Roboto"/>
                <a:cs typeface="Cavolini" panose="03000502040302020204" pitchFamily="66" charset="0"/>
                <a:sym typeface="Roboto"/>
              </a:rPr>
              <a:t>Teachers will notify you of the day</a:t>
            </a:r>
            <a:r>
              <a:rPr lang="en-US" sz="1600" dirty="0">
                <a:solidFill>
                  <a:srgbClr val="00B050"/>
                </a:solidFill>
                <a:latin typeface="Cavolini" panose="03000502040302020204" pitchFamily="66" charset="0"/>
                <a:ea typeface="Roboto"/>
                <a:cs typeface="Cavolini" panose="03000502040302020204" pitchFamily="66" charset="0"/>
                <a:sym typeface="Roboto"/>
              </a:rPr>
              <a:t> Forest School is during your home visit. Children</a:t>
            </a:r>
            <a:r>
              <a:rPr lang="en-US" sz="1600" i="0" u="none" dirty="0">
                <a:solidFill>
                  <a:srgbClr val="00B050"/>
                </a:solidFill>
                <a:latin typeface="Cavolini" panose="03000502040302020204" pitchFamily="66" charset="0"/>
                <a:ea typeface="Roboto"/>
                <a:cs typeface="Cavolini" panose="03000502040302020204" pitchFamily="66" charset="0"/>
                <a:sym typeface="Roboto"/>
              </a:rPr>
              <a:t> must wear (waterproof trousers and a waterproof jacket) </a:t>
            </a:r>
            <a:r>
              <a:rPr lang="en-US" sz="1600" dirty="0">
                <a:solidFill>
                  <a:srgbClr val="00B050"/>
                </a:solidFill>
                <a:latin typeface="Cavolini" panose="03000502040302020204" pitchFamily="66" charset="0"/>
                <a:ea typeface="Roboto"/>
                <a:cs typeface="Cavolini" panose="03000502040302020204" pitchFamily="66" charset="0"/>
                <a:sym typeface="Roboto"/>
              </a:rPr>
              <a:t>in the new academic year and have arms and legs covered in all weathers</a:t>
            </a:r>
            <a:r>
              <a:rPr lang="en-US" sz="1600" i="0" u="none" dirty="0">
                <a:solidFill>
                  <a:srgbClr val="00B050"/>
                </a:solidFill>
                <a:latin typeface="Cavolini" panose="03000502040302020204" pitchFamily="66" charset="0"/>
                <a:ea typeface="Roboto"/>
                <a:cs typeface="Cavolini" panose="03000502040302020204" pitchFamily="66" charset="0"/>
                <a:sym typeface="Roboto"/>
              </a:rPr>
              <a:t>.</a:t>
            </a:r>
            <a:r>
              <a:rPr lang="en-US" sz="1600" dirty="0">
                <a:solidFill>
                  <a:srgbClr val="00B050"/>
                </a:solidFill>
                <a:latin typeface="Cavolini" panose="03000502040302020204" pitchFamily="66" charset="0"/>
                <a:ea typeface="Roboto"/>
                <a:cs typeface="Cavolini" panose="03000502040302020204" pitchFamily="66" charset="0"/>
                <a:sym typeface="Roboto"/>
              </a:rPr>
              <a:t> </a:t>
            </a:r>
            <a:endParaRPr lang="en-US" dirty="0">
              <a:solidFill>
                <a:srgbClr val="00B050"/>
              </a:solidFill>
              <a:latin typeface="Cavolini" panose="03000502040302020204" pitchFamily="66" charset="0"/>
              <a:ea typeface="Roboto"/>
              <a:cs typeface="Cavolini" panose="03000502040302020204" pitchFamily="66" charset="0"/>
              <a:sym typeface="Roboto"/>
            </a:endParaRPr>
          </a:p>
          <a:p>
            <a:pPr>
              <a:lnSpc>
                <a:spcPct val="100000"/>
              </a:lnSpc>
              <a:buClr>
                <a:srgbClr val="002060"/>
              </a:buClr>
              <a:buSzPts val="2100"/>
              <a:buFont typeface="Roboto"/>
              <a:buChar char="•"/>
            </a:pPr>
            <a:r>
              <a:rPr lang="en-US" sz="1600" i="0" u="none" dirty="0">
                <a:solidFill>
                  <a:srgbClr val="00B050"/>
                </a:solidFill>
                <a:latin typeface="Cavolini" panose="03000502040302020204" pitchFamily="66" charset="0"/>
                <a:ea typeface="Roboto"/>
                <a:cs typeface="Cavolini" panose="03000502040302020204" pitchFamily="66" charset="0"/>
                <a:sym typeface="Roboto"/>
              </a:rPr>
              <a:t>Forest School will take place in </a:t>
            </a:r>
            <a:r>
              <a:rPr lang="en-US" sz="1600" i="0" u="sng" dirty="0">
                <a:solidFill>
                  <a:srgbClr val="00B050"/>
                </a:solidFill>
                <a:latin typeface="Cavolini" panose="03000502040302020204" pitchFamily="66" charset="0"/>
                <a:ea typeface="Roboto"/>
                <a:cs typeface="Cavolini" panose="03000502040302020204" pitchFamily="66" charset="0"/>
                <a:sym typeface="Roboto"/>
              </a:rPr>
              <a:t>ALL</a:t>
            </a:r>
            <a:r>
              <a:rPr lang="en-US" sz="1600" i="0" u="none" dirty="0">
                <a:solidFill>
                  <a:srgbClr val="00B050"/>
                </a:solidFill>
                <a:latin typeface="Cavolini" panose="03000502040302020204" pitchFamily="66" charset="0"/>
                <a:ea typeface="Roboto"/>
                <a:cs typeface="Cavolini" panose="03000502040302020204" pitchFamily="66" charset="0"/>
                <a:sym typeface="Roboto"/>
              </a:rPr>
              <a:t> weathers</a:t>
            </a:r>
            <a:r>
              <a:rPr lang="en-US" sz="1600" dirty="0">
                <a:solidFill>
                  <a:srgbClr val="00B050"/>
                </a:solidFill>
                <a:latin typeface="Cavolini" panose="03000502040302020204" pitchFamily="66" charset="0"/>
                <a:ea typeface="Roboto"/>
                <a:cs typeface="Cavolini" panose="03000502040302020204" pitchFamily="66" charset="0"/>
                <a:sym typeface="Roboto"/>
              </a:rPr>
              <a:t>, unless in the case of high winds for example, when branches can fall from the trees, your children's safety is paramount and they will stay in class.</a:t>
            </a:r>
            <a:endParaRPr dirty="0">
              <a:solidFill>
                <a:srgbClr val="00B050"/>
              </a:solidFill>
              <a:latin typeface="Cavolini" panose="03000502040302020204" pitchFamily="66" charset="0"/>
              <a:ea typeface="Roboto"/>
              <a:cs typeface="Cavolini" panose="03000502040302020204" pitchFamily="66" charset="0"/>
            </a:endParaRPr>
          </a:p>
          <a:p>
            <a:pPr marL="228600" marR="0" lvl="0" indent="-95250" algn="l" rtl="0">
              <a:lnSpc>
                <a:spcPct val="90000"/>
              </a:lnSpc>
              <a:spcBef>
                <a:spcPts val="1000"/>
              </a:spcBef>
              <a:spcAft>
                <a:spcPts val="0"/>
              </a:spcAft>
              <a:buClr>
                <a:schemeClr val="dk1"/>
              </a:buClr>
              <a:buSzPts val="2100"/>
              <a:buFont typeface="Arial"/>
              <a:buNone/>
            </a:pPr>
            <a:endParaRPr sz="600" i="0" u="none" dirty="0">
              <a:solidFill>
                <a:srgbClr val="002060"/>
              </a:solidFill>
              <a:latin typeface="NTPreCursive" panose="03000400000000000000" pitchFamily="66" charset="0"/>
              <a:ea typeface="Corben"/>
              <a:cs typeface="Corben"/>
              <a:sym typeface="Corben"/>
            </a:endParaRPr>
          </a:p>
        </p:txBody>
      </p:sp>
      <p:pic>
        <p:nvPicPr>
          <p:cNvPr id="5" name="Picture 4">
            <a:extLst>
              <a:ext uri="{FF2B5EF4-FFF2-40B4-BE49-F238E27FC236}">
                <a16:creationId xmlns:a16="http://schemas.microsoft.com/office/drawing/2014/main" id="{C9E44223-093F-4F0C-BCC1-49E4D428BE1E}"/>
              </a:ext>
            </a:extLst>
          </p:cNvPr>
          <p:cNvPicPr>
            <a:picLocks noChangeAspect="1"/>
          </p:cNvPicPr>
          <p:nvPr/>
        </p:nvPicPr>
        <p:blipFill>
          <a:blip r:embed="rId3"/>
          <a:stretch>
            <a:fillRect/>
          </a:stretch>
        </p:blipFill>
        <p:spPr>
          <a:xfrm>
            <a:off x="6209805" y="1160753"/>
            <a:ext cx="4373445" cy="5157437"/>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DF5BE-E409-487A-9FC2-499CE4BAEE39}"/>
              </a:ext>
            </a:extLst>
          </p:cNvPr>
          <p:cNvSpPr>
            <a:spLocks noGrp="1"/>
          </p:cNvSpPr>
          <p:nvPr>
            <p:ph type="title"/>
          </p:nvPr>
        </p:nvSpPr>
        <p:spPr>
          <a:xfrm>
            <a:off x="360363" y="171450"/>
            <a:ext cx="10196512" cy="1143000"/>
          </a:xfrm>
        </p:spPr>
        <p:txBody>
          <a:bodyPr rtlCol="0">
            <a:normAutofit fontScale="90000"/>
          </a:bodyPr>
          <a:lstStyle/>
          <a:p>
            <a:pPr eaLnBrk="1" fontAlgn="auto" hangingPunct="1">
              <a:spcAft>
                <a:spcPts val="0"/>
              </a:spcAft>
              <a:defRPr/>
            </a:pPr>
            <a:br>
              <a:rPr lang="en-GB" sz="4000" dirty="0">
                <a:solidFill>
                  <a:srgbClr val="FFC000"/>
                </a:solidFill>
                <a:latin typeface="Berlin Sans FB Demi" panose="020E0802020502020306" pitchFamily="34" charset="0"/>
              </a:rPr>
            </a:br>
            <a:r>
              <a:rPr lang="en-GB" sz="4900" b="1" dirty="0">
                <a:solidFill>
                  <a:srgbClr val="00B050"/>
                </a:solidFill>
                <a:latin typeface="Cavolini" panose="03000502040302020204" pitchFamily="66" charset="0"/>
                <a:cs typeface="Cavolini" panose="03000502040302020204" pitchFamily="66" charset="0"/>
              </a:rPr>
              <a:t>High Expectations at </a:t>
            </a:r>
            <a:r>
              <a:rPr lang="en-GB" sz="4900" b="1" dirty="0" err="1">
                <a:solidFill>
                  <a:srgbClr val="00B050"/>
                </a:solidFill>
                <a:latin typeface="Cavolini" panose="03000502040302020204" pitchFamily="66" charset="0"/>
                <a:cs typeface="Cavolini" panose="03000502040302020204" pitchFamily="66" charset="0"/>
              </a:rPr>
              <a:t>Wyborne</a:t>
            </a:r>
            <a:br>
              <a:rPr lang="en-GB" sz="4900" dirty="0">
                <a:solidFill>
                  <a:srgbClr val="00B050"/>
                </a:solidFill>
                <a:latin typeface="NTPreCursive" panose="03000400000000000000" pitchFamily="66" charset="0"/>
              </a:rPr>
            </a:br>
            <a:endParaRPr lang="en-GB" sz="2700" i="1" dirty="0">
              <a:solidFill>
                <a:srgbClr val="00B050"/>
              </a:solidFill>
              <a:latin typeface="NTPreCursive" panose="03000400000000000000" pitchFamily="66" charset="0"/>
            </a:endParaRPr>
          </a:p>
        </p:txBody>
      </p:sp>
      <p:sp>
        <p:nvSpPr>
          <p:cNvPr id="4" name="Rectangle 3">
            <a:extLst>
              <a:ext uri="{FF2B5EF4-FFF2-40B4-BE49-F238E27FC236}">
                <a16:creationId xmlns:a16="http://schemas.microsoft.com/office/drawing/2014/main" id="{30F48C7F-50DD-4136-9DA9-5DE1442AE325}"/>
              </a:ext>
            </a:extLst>
          </p:cNvPr>
          <p:cNvSpPr/>
          <p:nvPr/>
        </p:nvSpPr>
        <p:spPr>
          <a:xfrm>
            <a:off x="360363" y="1539875"/>
            <a:ext cx="10050462" cy="4285853"/>
          </a:xfrm>
          <a:prstGeom prst="rect">
            <a:avLst/>
          </a:prstGeom>
        </p:spPr>
        <p:txBody>
          <a:bodyPr>
            <a:spAutoFit/>
          </a:bodyPr>
          <a:lstStyle/>
          <a:p>
            <a:pPr eaLnBrk="1" fontAlgn="auto" hangingPunct="1">
              <a:spcBef>
                <a:spcPts val="0"/>
              </a:spcBef>
              <a:spcAft>
                <a:spcPts val="0"/>
              </a:spcAft>
              <a:defRPr/>
            </a:pPr>
            <a:r>
              <a:rPr lang="en-GB" sz="2400" dirty="0">
                <a:solidFill>
                  <a:srgbClr val="00B050"/>
                </a:solidFill>
                <a:latin typeface="Cavolini" panose="03000502040302020204" pitchFamily="66" charset="0"/>
                <a:cs typeface="Cavolini" panose="03000502040302020204" pitchFamily="66" charset="0"/>
              </a:rPr>
              <a:t>We expect:</a:t>
            </a:r>
          </a:p>
          <a:p>
            <a:pPr marL="457200" indent="-457200" eaLnBrk="1" fontAlgn="auto" hangingPunct="1">
              <a:lnSpc>
                <a:spcPct val="150000"/>
              </a:lnSpc>
              <a:spcBef>
                <a:spcPts val="0"/>
              </a:spcBef>
              <a:spcAft>
                <a:spcPts val="0"/>
              </a:spcAft>
              <a:buFont typeface="Arial" panose="020B0604020202020204" pitchFamily="34" charset="0"/>
              <a:buChar char="•"/>
              <a:defRPr/>
            </a:pPr>
            <a:r>
              <a:rPr lang="en-GB" sz="2400" dirty="0">
                <a:solidFill>
                  <a:srgbClr val="00B050"/>
                </a:solidFill>
                <a:latin typeface="Cavolini" panose="03000502040302020204" pitchFamily="66" charset="0"/>
                <a:cs typeface="Cavolini" panose="03000502040302020204" pitchFamily="66" charset="0"/>
              </a:rPr>
              <a:t>All pupils to behave well – we accept mistakes </a:t>
            </a:r>
          </a:p>
          <a:p>
            <a:pPr marL="457200" indent="-457200" eaLnBrk="1" fontAlgn="auto" hangingPunct="1">
              <a:lnSpc>
                <a:spcPct val="150000"/>
              </a:lnSpc>
              <a:spcBef>
                <a:spcPts val="0"/>
              </a:spcBef>
              <a:spcAft>
                <a:spcPts val="0"/>
              </a:spcAft>
              <a:buFont typeface="Arial" panose="020B0604020202020204" pitchFamily="34" charset="0"/>
              <a:buChar char="•"/>
              <a:defRPr/>
            </a:pPr>
            <a:r>
              <a:rPr lang="en-GB" sz="2400" dirty="0">
                <a:solidFill>
                  <a:srgbClr val="00B050"/>
                </a:solidFill>
                <a:latin typeface="Cavolini" panose="03000502040302020204" pitchFamily="66" charset="0"/>
                <a:cs typeface="Cavolini" panose="03000502040302020204" pitchFamily="66" charset="0"/>
              </a:rPr>
              <a:t>Zero tolerance to all forms of bullying  </a:t>
            </a:r>
          </a:p>
          <a:p>
            <a:pPr marL="457200" indent="-457200" eaLnBrk="1" fontAlgn="auto" hangingPunct="1">
              <a:lnSpc>
                <a:spcPct val="150000"/>
              </a:lnSpc>
              <a:spcBef>
                <a:spcPts val="0"/>
              </a:spcBef>
              <a:spcAft>
                <a:spcPts val="0"/>
              </a:spcAft>
              <a:buFont typeface="Arial" panose="020B0604020202020204" pitchFamily="34" charset="0"/>
              <a:buChar char="•"/>
              <a:defRPr/>
            </a:pPr>
            <a:r>
              <a:rPr lang="en-GB" sz="2400" dirty="0">
                <a:solidFill>
                  <a:srgbClr val="00B050"/>
                </a:solidFill>
                <a:latin typeface="Cavolini" panose="03000502040302020204" pitchFamily="66" charset="0"/>
                <a:cs typeface="Cavolini" panose="03000502040302020204" pitchFamily="66" charset="0"/>
              </a:rPr>
              <a:t>All pupils to do their best at all times</a:t>
            </a:r>
          </a:p>
          <a:p>
            <a:pPr marL="457200" indent="-457200" eaLnBrk="1" fontAlgn="auto" hangingPunct="1">
              <a:lnSpc>
                <a:spcPct val="150000"/>
              </a:lnSpc>
              <a:spcBef>
                <a:spcPts val="0"/>
              </a:spcBef>
              <a:spcAft>
                <a:spcPts val="0"/>
              </a:spcAft>
              <a:buFont typeface="Arial" panose="020B0604020202020204" pitchFamily="34" charset="0"/>
              <a:buChar char="•"/>
              <a:defRPr/>
            </a:pPr>
            <a:r>
              <a:rPr lang="en-GB" sz="2400" dirty="0">
                <a:solidFill>
                  <a:srgbClr val="00B050"/>
                </a:solidFill>
                <a:latin typeface="Cavolini" panose="03000502040302020204" pitchFamily="66" charset="0"/>
                <a:cs typeface="Cavolini" panose="03000502040302020204" pitchFamily="66" charset="0"/>
              </a:rPr>
              <a:t>All pupils to wear school uniform</a:t>
            </a:r>
          </a:p>
          <a:p>
            <a:pPr marL="457200" indent="-457200" eaLnBrk="1" fontAlgn="auto" hangingPunct="1">
              <a:lnSpc>
                <a:spcPct val="150000"/>
              </a:lnSpc>
              <a:spcBef>
                <a:spcPts val="0"/>
              </a:spcBef>
              <a:spcAft>
                <a:spcPts val="0"/>
              </a:spcAft>
              <a:buFont typeface="Arial" panose="020B0604020202020204" pitchFamily="34" charset="0"/>
              <a:buChar char="•"/>
              <a:defRPr/>
            </a:pPr>
            <a:r>
              <a:rPr lang="en-GB" sz="2400" dirty="0">
                <a:solidFill>
                  <a:srgbClr val="00B050"/>
                </a:solidFill>
                <a:latin typeface="Cavolini" panose="03000502040302020204" pitchFamily="66" charset="0"/>
                <a:cs typeface="Cavolini" panose="03000502040302020204" pitchFamily="66" charset="0"/>
              </a:rPr>
              <a:t>All pupils to attend school every day, on time</a:t>
            </a:r>
          </a:p>
          <a:p>
            <a:pPr marL="457200" indent="-457200" eaLnBrk="1" fontAlgn="auto" hangingPunct="1">
              <a:lnSpc>
                <a:spcPct val="150000"/>
              </a:lnSpc>
              <a:spcBef>
                <a:spcPts val="0"/>
              </a:spcBef>
              <a:spcAft>
                <a:spcPts val="0"/>
              </a:spcAft>
              <a:buFont typeface="Arial" panose="020B0604020202020204" pitchFamily="34" charset="0"/>
              <a:buChar char="•"/>
              <a:defRPr/>
            </a:pPr>
            <a:r>
              <a:rPr lang="en-GB" sz="2400" dirty="0">
                <a:solidFill>
                  <a:srgbClr val="00B050"/>
                </a:solidFill>
                <a:latin typeface="Cavolini" panose="03000502040302020204" pitchFamily="66" charset="0"/>
                <a:cs typeface="Cavolini" panose="03000502040302020204" pitchFamily="66" charset="0"/>
              </a:rPr>
              <a:t>All pupils to read regularly at home</a:t>
            </a:r>
          </a:p>
          <a:p>
            <a:pPr marL="457200" indent="-457200" eaLnBrk="1" fontAlgn="auto" hangingPunct="1">
              <a:lnSpc>
                <a:spcPct val="150000"/>
              </a:lnSpc>
              <a:spcBef>
                <a:spcPts val="0"/>
              </a:spcBef>
              <a:spcAft>
                <a:spcPts val="0"/>
              </a:spcAft>
              <a:buFont typeface="Arial" panose="020B0604020202020204" pitchFamily="34" charset="0"/>
              <a:buChar char="•"/>
              <a:defRPr/>
            </a:pPr>
            <a:r>
              <a:rPr lang="en-GB" sz="2400" dirty="0">
                <a:solidFill>
                  <a:srgbClr val="00B050"/>
                </a:solidFill>
                <a:latin typeface="Cavolini" panose="03000502040302020204" pitchFamily="66" charset="0"/>
                <a:cs typeface="Cavolini" panose="03000502040302020204" pitchFamily="66" charset="0"/>
              </a:rPr>
              <a:t>All pupils to be inclusive and respectful of each other</a:t>
            </a:r>
          </a:p>
        </p:txBody>
      </p:sp>
    </p:spTree>
    <p:extLst>
      <p:ext uri="{BB962C8B-B14F-4D97-AF65-F5344CB8AC3E}">
        <p14:creationId xmlns:p14="http://schemas.microsoft.com/office/powerpoint/2010/main" val="13798691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23"/>
          <p:cNvSpPr txBox="1">
            <a:spLocks noGrp="1"/>
          </p:cNvSpPr>
          <p:nvPr>
            <p:ph type="title"/>
          </p:nvPr>
        </p:nvSpPr>
        <p:spPr>
          <a:xfrm>
            <a:off x="223837" y="77787"/>
            <a:ext cx="11129962" cy="16129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7200"/>
              <a:buFont typeface="Corben"/>
              <a:buNone/>
            </a:pPr>
            <a:r>
              <a:rPr lang="en-US" sz="7200" b="1" i="0" u="none" dirty="0">
                <a:solidFill>
                  <a:srgbClr val="00B050"/>
                </a:solidFill>
                <a:latin typeface="Cavolini" panose="03000502040302020204" pitchFamily="66" charset="0"/>
                <a:cs typeface="Cavolini" panose="03000502040302020204" pitchFamily="66" charset="0"/>
              </a:rPr>
              <a:t>Alpha Club </a:t>
            </a:r>
            <a:endParaRPr b="1" dirty="0">
              <a:solidFill>
                <a:srgbClr val="00B050"/>
              </a:solidFill>
              <a:latin typeface="Cavolini" panose="03000502040302020204" pitchFamily="66" charset="0"/>
              <a:cs typeface="Cavolini" panose="03000502040302020204" pitchFamily="66" charset="0"/>
            </a:endParaRPr>
          </a:p>
        </p:txBody>
      </p:sp>
      <p:sp>
        <p:nvSpPr>
          <p:cNvPr id="160" name="Google Shape;160;p23"/>
          <p:cNvSpPr txBox="1">
            <a:spLocks noGrp="1"/>
          </p:cNvSpPr>
          <p:nvPr>
            <p:ph type="body" idx="1"/>
          </p:nvPr>
        </p:nvSpPr>
        <p:spPr>
          <a:xfrm>
            <a:off x="486562" y="1434517"/>
            <a:ext cx="3840964" cy="4742445"/>
          </a:xfrm>
          <a:prstGeom prst="rect">
            <a:avLst/>
          </a:prstGeom>
          <a:noFill/>
          <a:ln>
            <a:noFill/>
          </a:ln>
        </p:spPr>
        <p:txBody>
          <a:bodyPr spcFirstLastPara="1" wrap="square" lIns="91425" tIns="45700" rIns="91425" bIns="45700" anchor="t" anchorCtr="0">
            <a:noAutofit/>
          </a:bodyPr>
          <a:lstStyle/>
          <a:p>
            <a:pPr marL="228600" marR="0" lvl="0" indent="-254000" algn="l" rtl="0">
              <a:lnSpc>
                <a:spcPct val="90000"/>
              </a:lnSpc>
              <a:spcBef>
                <a:spcPts val="0"/>
              </a:spcBef>
              <a:spcAft>
                <a:spcPts val="0"/>
              </a:spcAft>
              <a:buClr>
                <a:srgbClr val="002060"/>
              </a:buClr>
              <a:buSzPts val="4000"/>
              <a:buFont typeface="Calibri"/>
              <a:buChar char="•"/>
            </a:pPr>
            <a:r>
              <a:rPr lang="en-US" sz="4400" i="0" u="none" dirty="0">
                <a:solidFill>
                  <a:srgbClr val="00B050"/>
                </a:solidFill>
                <a:latin typeface="Cavolini" panose="03000502040302020204" pitchFamily="66" charset="0"/>
                <a:cs typeface="Cavolini" panose="03000502040302020204" pitchFamily="66" charset="0"/>
              </a:rPr>
              <a:t>External Provider</a:t>
            </a:r>
            <a:endParaRPr sz="3200" dirty="0">
              <a:solidFill>
                <a:srgbClr val="00B050"/>
              </a:solidFill>
              <a:latin typeface="Cavolini" panose="03000502040302020204" pitchFamily="66" charset="0"/>
              <a:cs typeface="Cavolini" panose="03000502040302020204" pitchFamily="66" charset="0"/>
            </a:endParaRPr>
          </a:p>
          <a:p>
            <a:pPr marL="228600" marR="0" lvl="0" indent="-254000" algn="l" rtl="0">
              <a:lnSpc>
                <a:spcPct val="90000"/>
              </a:lnSpc>
              <a:spcBef>
                <a:spcPts val="1000"/>
              </a:spcBef>
              <a:spcAft>
                <a:spcPts val="0"/>
              </a:spcAft>
              <a:buClr>
                <a:srgbClr val="002060"/>
              </a:buClr>
              <a:buSzPts val="4000"/>
              <a:buFont typeface="Calibri"/>
              <a:buChar char="•"/>
            </a:pPr>
            <a:r>
              <a:rPr lang="en-US" sz="4400" i="0" u="none" dirty="0">
                <a:solidFill>
                  <a:srgbClr val="00B050"/>
                </a:solidFill>
                <a:latin typeface="Cavolini" panose="03000502040302020204" pitchFamily="66" charset="0"/>
                <a:cs typeface="Cavolini" panose="03000502040302020204" pitchFamily="66" charset="0"/>
              </a:rPr>
              <a:t>Separate admissions</a:t>
            </a:r>
            <a:endParaRPr sz="3200" dirty="0">
              <a:solidFill>
                <a:srgbClr val="00B050"/>
              </a:solidFill>
              <a:latin typeface="Cavolini" panose="03000502040302020204" pitchFamily="66" charset="0"/>
              <a:cs typeface="Cavolini" panose="03000502040302020204" pitchFamily="66" charset="0"/>
            </a:endParaRPr>
          </a:p>
          <a:p>
            <a:pPr marL="228600" marR="0" lvl="0" indent="-254000" algn="l" rtl="0">
              <a:lnSpc>
                <a:spcPct val="90000"/>
              </a:lnSpc>
              <a:spcBef>
                <a:spcPts val="1000"/>
              </a:spcBef>
              <a:spcAft>
                <a:spcPts val="0"/>
              </a:spcAft>
              <a:buClr>
                <a:srgbClr val="002060"/>
              </a:buClr>
              <a:buSzPts val="4000"/>
              <a:buFont typeface="Calibri"/>
              <a:buChar char="•"/>
            </a:pPr>
            <a:r>
              <a:rPr lang="en-US" sz="4400" i="0" u="none" dirty="0">
                <a:solidFill>
                  <a:srgbClr val="00B050"/>
                </a:solidFill>
                <a:latin typeface="Cavolini" panose="03000502040302020204" pitchFamily="66" charset="0"/>
                <a:cs typeface="Cavolini" panose="03000502040302020204" pitchFamily="66" charset="0"/>
              </a:rPr>
              <a:t>Before and after school provision</a:t>
            </a:r>
            <a:endParaRPr sz="3200" dirty="0">
              <a:solidFill>
                <a:srgbClr val="00B050"/>
              </a:solidFill>
              <a:latin typeface="Cavolini" panose="03000502040302020204" pitchFamily="66" charset="0"/>
              <a:cs typeface="Cavolini" panose="03000502040302020204" pitchFamily="66" charset="0"/>
            </a:endParaRPr>
          </a:p>
        </p:txBody>
      </p:sp>
      <p:pic>
        <p:nvPicPr>
          <p:cNvPr id="161" name="Google Shape;161;p23"/>
          <p:cNvPicPr preferRelativeResize="0"/>
          <p:nvPr/>
        </p:nvPicPr>
        <p:blipFill rotWithShape="1">
          <a:blip r:embed="rId3">
            <a:alphaModFix/>
          </a:blip>
          <a:srcRect/>
          <a:stretch/>
        </p:blipFill>
        <p:spPr>
          <a:xfrm>
            <a:off x="4989512" y="1873250"/>
            <a:ext cx="6364287" cy="4413250"/>
          </a:xfrm>
          <a:prstGeom prst="rect">
            <a:avLst/>
          </a:prstGeom>
          <a:noFill/>
          <a:ln w="9525" cap="flat" cmpd="sng">
            <a:solidFill>
              <a:srgbClr val="000000"/>
            </a:solidFill>
            <a:prstDash val="solid"/>
            <a:miter lim="800000"/>
            <a:headEnd type="none" w="sm" len="sm"/>
            <a:tailEnd type="none" w="sm" len="sm"/>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4"/>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7200"/>
              <a:buFont typeface="Corben"/>
              <a:buNone/>
            </a:pPr>
            <a:r>
              <a:rPr lang="en-US" sz="7200" b="1" i="0" u="none" dirty="0">
                <a:solidFill>
                  <a:srgbClr val="00B050"/>
                </a:solidFill>
                <a:latin typeface="Cavolini" panose="03000502040302020204" pitchFamily="66" charset="0"/>
                <a:cs typeface="Cavolini" panose="03000502040302020204" pitchFamily="66" charset="0"/>
              </a:rPr>
              <a:t>Child Protection</a:t>
            </a:r>
            <a:endParaRPr b="1" dirty="0">
              <a:solidFill>
                <a:srgbClr val="00B050"/>
              </a:solidFill>
              <a:latin typeface="Cavolini" panose="03000502040302020204" pitchFamily="66" charset="0"/>
              <a:cs typeface="Cavolini" panose="03000502040302020204" pitchFamily="66" charset="0"/>
            </a:endParaRPr>
          </a:p>
        </p:txBody>
      </p:sp>
      <p:sp>
        <p:nvSpPr>
          <p:cNvPr id="167" name="Google Shape;167;p24"/>
          <p:cNvSpPr txBox="1">
            <a:spLocks noGrp="1"/>
          </p:cNvSpPr>
          <p:nvPr>
            <p:ph type="body" idx="1"/>
          </p:nvPr>
        </p:nvSpPr>
        <p:spPr>
          <a:xfrm>
            <a:off x="677862" y="2160587"/>
            <a:ext cx="9805987" cy="3881437"/>
          </a:xfrm>
          <a:prstGeom prst="rect">
            <a:avLst/>
          </a:prstGeom>
          <a:noFill/>
          <a:ln>
            <a:noFill/>
          </a:ln>
        </p:spPr>
        <p:txBody>
          <a:bodyPr spcFirstLastPara="1" wrap="square" lIns="91425" tIns="45700" rIns="91425" bIns="45700" anchor="t" anchorCtr="0">
            <a:normAutofit fontScale="77500" lnSpcReduction="20000"/>
          </a:bodyPr>
          <a:lstStyle/>
          <a:p>
            <a:pPr marL="228600" marR="0" lvl="0" indent="-179705" algn="l" rtl="0">
              <a:lnSpc>
                <a:spcPct val="100000"/>
              </a:lnSpc>
              <a:spcBef>
                <a:spcPts val="0"/>
              </a:spcBef>
              <a:spcAft>
                <a:spcPts val="0"/>
              </a:spcAft>
              <a:buClr>
                <a:srgbClr val="002060"/>
              </a:buClr>
              <a:buSzPct val="100000"/>
              <a:buFont typeface="Calibri"/>
              <a:buChar char="•"/>
            </a:pPr>
            <a:r>
              <a:rPr lang="en-US" sz="3200" b="1" i="0" u="none" dirty="0">
                <a:solidFill>
                  <a:srgbClr val="00B050"/>
                </a:solidFill>
                <a:latin typeface="Cavolini" panose="03000502040302020204" pitchFamily="66" charset="0"/>
                <a:cs typeface="Cavolini" panose="03000502040302020204" pitchFamily="66" charset="0"/>
              </a:rPr>
              <a:t>Safeguarding – duty of care</a:t>
            </a:r>
            <a:endParaRPr lang="en-US" sz="3200" b="1" i="0" u="none" dirty="0">
              <a:solidFill>
                <a:srgbClr val="00B050"/>
              </a:solidFill>
              <a:latin typeface="Cavolini" panose="03000502040302020204" pitchFamily="66" charset="0"/>
              <a:ea typeface="Calibri"/>
              <a:cs typeface="Cavolini" panose="03000502040302020204" pitchFamily="66" charset="0"/>
            </a:endParaRPr>
          </a:p>
          <a:p>
            <a:pPr indent="-179705">
              <a:lnSpc>
                <a:spcPct val="100000"/>
              </a:lnSpc>
              <a:spcBef>
                <a:spcPts val="0"/>
              </a:spcBef>
              <a:buClr>
                <a:srgbClr val="002060"/>
              </a:buClr>
              <a:buSzPct val="100000"/>
              <a:buFont typeface="Calibri"/>
              <a:buChar char="•"/>
            </a:pPr>
            <a:r>
              <a:rPr lang="en-US" sz="3200" b="1" dirty="0">
                <a:solidFill>
                  <a:srgbClr val="00B050"/>
                </a:solidFill>
                <a:latin typeface="Cavolini" panose="03000502040302020204" pitchFamily="66" charset="0"/>
                <a:cs typeface="Cavolini" panose="03000502040302020204" pitchFamily="66" charset="0"/>
              </a:rPr>
              <a:t>DSL (Designated Safeguarding Leads) – </a:t>
            </a:r>
            <a:r>
              <a:rPr lang="en-US" sz="3200" b="1" dirty="0" err="1">
                <a:solidFill>
                  <a:srgbClr val="00B050"/>
                </a:solidFill>
                <a:latin typeface="Cavolini" panose="03000502040302020204" pitchFamily="66" charset="0"/>
                <a:cs typeface="Cavolini" panose="03000502040302020204" pitchFamily="66" charset="0"/>
              </a:rPr>
              <a:t>Mr</a:t>
            </a:r>
            <a:r>
              <a:rPr lang="en-US" sz="3200" b="1" dirty="0">
                <a:solidFill>
                  <a:srgbClr val="00B050"/>
                </a:solidFill>
                <a:latin typeface="Cavolini" panose="03000502040302020204" pitchFamily="66" charset="0"/>
                <a:cs typeface="Cavolini" panose="03000502040302020204" pitchFamily="66" charset="0"/>
              </a:rPr>
              <a:t> </a:t>
            </a:r>
            <a:r>
              <a:rPr lang="en-US" sz="3200" b="1" dirty="0" err="1">
                <a:solidFill>
                  <a:srgbClr val="00B050"/>
                </a:solidFill>
                <a:latin typeface="Cavolini" panose="03000502040302020204" pitchFamily="66" charset="0"/>
                <a:cs typeface="Cavolini" panose="03000502040302020204" pitchFamily="66" charset="0"/>
              </a:rPr>
              <a:t>Searjeant</a:t>
            </a:r>
            <a:r>
              <a:rPr lang="en-US" sz="3200" b="1" dirty="0">
                <a:solidFill>
                  <a:srgbClr val="00B050"/>
                </a:solidFill>
                <a:latin typeface="Cavolini" panose="03000502040302020204" pitchFamily="66" charset="0"/>
                <a:cs typeface="Cavolini" panose="03000502040302020204" pitchFamily="66" charset="0"/>
              </a:rPr>
              <a:t>, </a:t>
            </a:r>
            <a:r>
              <a:rPr lang="en-US" sz="3200" b="1" dirty="0" err="1">
                <a:solidFill>
                  <a:srgbClr val="00B050"/>
                </a:solidFill>
                <a:latin typeface="Cavolini" panose="03000502040302020204" pitchFamily="66" charset="0"/>
                <a:cs typeface="Cavolini" panose="03000502040302020204" pitchFamily="66" charset="0"/>
              </a:rPr>
              <a:t>Ms</a:t>
            </a:r>
            <a:r>
              <a:rPr lang="en-US" sz="3200" b="1" dirty="0">
                <a:solidFill>
                  <a:srgbClr val="00B050"/>
                </a:solidFill>
                <a:latin typeface="Cavolini" panose="03000502040302020204" pitchFamily="66" charset="0"/>
                <a:cs typeface="Cavolini" panose="03000502040302020204" pitchFamily="66" charset="0"/>
              </a:rPr>
              <a:t> Heath, </a:t>
            </a:r>
            <a:r>
              <a:rPr lang="en-US" sz="3200" b="1" dirty="0" err="1">
                <a:solidFill>
                  <a:srgbClr val="00B050"/>
                </a:solidFill>
                <a:latin typeface="Cavolini" panose="03000502040302020204" pitchFamily="66" charset="0"/>
                <a:cs typeface="Cavolini" panose="03000502040302020204" pitchFamily="66" charset="0"/>
              </a:rPr>
              <a:t>Ms</a:t>
            </a:r>
            <a:r>
              <a:rPr lang="en-US" sz="3200" b="1" dirty="0">
                <a:solidFill>
                  <a:srgbClr val="00B050"/>
                </a:solidFill>
                <a:latin typeface="Cavolini" panose="03000502040302020204" pitchFamily="66" charset="0"/>
                <a:cs typeface="Cavolini" panose="03000502040302020204" pitchFamily="66" charset="0"/>
              </a:rPr>
              <a:t> Tanner,  Jane Davey, </a:t>
            </a:r>
            <a:r>
              <a:rPr lang="en-US" sz="3200" b="1" dirty="0" err="1">
                <a:solidFill>
                  <a:srgbClr val="00B050"/>
                </a:solidFill>
                <a:latin typeface="Cavolini" panose="03000502040302020204" pitchFamily="66" charset="0"/>
                <a:cs typeface="Cavolini" panose="03000502040302020204" pitchFamily="66" charset="0"/>
              </a:rPr>
              <a:t>Mr</a:t>
            </a:r>
            <a:r>
              <a:rPr lang="en-US" sz="3200" b="1" dirty="0">
                <a:solidFill>
                  <a:srgbClr val="00B050"/>
                </a:solidFill>
                <a:latin typeface="Cavolini" panose="03000502040302020204" pitchFamily="66" charset="0"/>
                <a:cs typeface="Cavolini" panose="03000502040302020204" pitchFamily="66" charset="0"/>
              </a:rPr>
              <a:t> Cook</a:t>
            </a:r>
            <a:endParaRPr dirty="0">
              <a:solidFill>
                <a:srgbClr val="00B050"/>
              </a:solidFill>
              <a:latin typeface="Cavolini" panose="03000502040302020204" pitchFamily="66" charset="0"/>
              <a:ea typeface="Calibri" panose="020F0502020204030204"/>
              <a:cs typeface="Cavolini" panose="03000502040302020204" pitchFamily="66" charset="0"/>
            </a:endParaRPr>
          </a:p>
          <a:p>
            <a:pPr indent="-179705">
              <a:lnSpc>
                <a:spcPct val="100000"/>
              </a:lnSpc>
              <a:buClr>
                <a:srgbClr val="002060"/>
              </a:buClr>
              <a:buSzPct val="100000"/>
              <a:buFont typeface="Calibri"/>
              <a:buChar char="•"/>
            </a:pPr>
            <a:r>
              <a:rPr lang="en-US" sz="3200" b="1" i="0" u="none" dirty="0">
                <a:solidFill>
                  <a:srgbClr val="00B050"/>
                </a:solidFill>
                <a:latin typeface="Cavolini" panose="03000502040302020204" pitchFamily="66" charset="0"/>
                <a:cs typeface="Cavolini" panose="03000502040302020204" pitchFamily="66" charset="0"/>
              </a:rPr>
              <a:t>Who is responsible? Everyone.</a:t>
            </a:r>
            <a:r>
              <a:rPr lang="en-US" sz="3200" b="1" dirty="0">
                <a:solidFill>
                  <a:srgbClr val="00B050"/>
                </a:solidFill>
                <a:latin typeface="Cavolini" panose="03000502040302020204" pitchFamily="66" charset="0"/>
                <a:cs typeface="Cavolini" panose="03000502040302020204" pitchFamily="66" charset="0"/>
              </a:rPr>
              <a:t> </a:t>
            </a:r>
            <a:endParaRPr dirty="0">
              <a:solidFill>
                <a:srgbClr val="00B050"/>
              </a:solidFill>
              <a:latin typeface="Cavolini" panose="03000502040302020204" pitchFamily="66" charset="0"/>
              <a:ea typeface="Calibri" panose="020F0502020204030204"/>
              <a:cs typeface="Cavolini" panose="03000502040302020204" pitchFamily="66" charset="0"/>
            </a:endParaRPr>
          </a:p>
          <a:p>
            <a:pPr marL="228600" marR="0" lvl="0" indent="-179705" algn="l" rtl="0">
              <a:lnSpc>
                <a:spcPct val="100000"/>
              </a:lnSpc>
              <a:spcBef>
                <a:spcPts val="1000"/>
              </a:spcBef>
              <a:spcAft>
                <a:spcPts val="0"/>
              </a:spcAft>
              <a:buClr>
                <a:srgbClr val="002060"/>
              </a:buClr>
              <a:buSzPct val="100000"/>
              <a:buFont typeface="Calibri"/>
              <a:buChar char="•"/>
            </a:pPr>
            <a:r>
              <a:rPr lang="en-US" sz="3200" b="1" i="0" u="none" dirty="0">
                <a:solidFill>
                  <a:srgbClr val="00B050"/>
                </a:solidFill>
                <a:latin typeface="Cavolini" panose="03000502040302020204" pitchFamily="66" charset="0"/>
                <a:cs typeface="Cavolini" panose="03000502040302020204" pitchFamily="66" charset="0"/>
              </a:rPr>
              <a:t>Social Services – reporting incidents</a:t>
            </a:r>
            <a:endParaRPr dirty="0">
              <a:solidFill>
                <a:srgbClr val="00B050"/>
              </a:solidFill>
              <a:latin typeface="Cavolini" panose="03000502040302020204" pitchFamily="66" charset="0"/>
              <a:ea typeface="Calibri" panose="020F0502020204030204"/>
              <a:cs typeface="Cavolini" panose="03000502040302020204" pitchFamily="66" charset="0"/>
            </a:endParaRPr>
          </a:p>
          <a:p>
            <a:pPr marL="228600" marR="0" lvl="0" indent="-179705" algn="l" rtl="0">
              <a:lnSpc>
                <a:spcPct val="100000"/>
              </a:lnSpc>
              <a:spcBef>
                <a:spcPts val="1000"/>
              </a:spcBef>
              <a:spcAft>
                <a:spcPts val="0"/>
              </a:spcAft>
              <a:buClr>
                <a:srgbClr val="002060"/>
              </a:buClr>
              <a:buSzPct val="100000"/>
              <a:buFont typeface="Calibri"/>
              <a:buChar char="•"/>
            </a:pPr>
            <a:r>
              <a:rPr lang="en-US" sz="3200" b="1" i="0" u="none" dirty="0">
                <a:solidFill>
                  <a:srgbClr val="00B050"/>
                </a:solidFill>
                <a:latin typeface="Cavolini" panose="03000502040302020204" pitchFamily="66" charset="0"/>
                <a:cs typeface="Cavolini" panose="03000502040302020204" pitchFamily="66" charset="0"/>
              </a:rPr>
              <a:t>Collecting your child – forms and communicating with the office</a:t>
            </a:r>
            <a:endParaRPr dirty="0">
              <a:solidFill>
                <a:srgbClr val="00B050"/>
              </a:solidFill>
              <a:latin typeface="Cavolini" panose="03000502040302020204" pitchFamily="66" charset="0"/>
              <a:ea typeface="Calibri" panose="020F0502020204030204"/>
              <a:cs typeface="Cavolini" panose="03000502040302020204" pitchFamily="66" charset="0"/>
            </a:endParaRPr>
          </a:p>
          <a:p>
            <a:pPr marL="228600" marR="0" lvl="0" indent="-179705" algn="l" rtl="0">
              <a:lnSpc>
                <a:spcPct val="100000"/>
              </a:lnSpc>
              <a:spcBef>
                <a:spcPts val="1000"/>
              </a:spcBef>
              <a:spcAft>
                <a:spcPts val="0"/>
              </a:spcAft>
              <a:buClr>
                <a:srgbClr val="002060"/>
              </a:buClr>
              <a:buSzPct val="100000"/>
              <a:buFont typeface="Calibri"/>
              <a:buChar char="•"/>
            </a:pPr>
            <a:r>
              <a:rPr lang="en-US" sz="3200" b="1" i="0" u="none" dirty="0">
                <a:solidFill>
                  <a:srgbClr val="00B050"/>
                </a:solidFill>
                <a:latin typeface="Cavolini" panose="03000502040302020204" pitchFamily="66" charset="0"/>
                <a:cs typeface="Cavolini" panose="03000502040302020204" pitchFamily="66" charset="0"/>
              </a:rPr>
              <a:t>Permission for children to be </a:t>
            </a:r>
            <a:r>
              <a:rPr lang="en-US" sz="3200" b="1" dirty="0">
                <a:solidFill>
                  <a:srgbClr val="00B050"/>
                </a:solidFill>
                <a:latin typeface="Cavolini" panose="03000502040302020204" pitchFamily="66" charset="0"/>
                <a:cs typeface="Cavolini" panose="03000502040302020204" pitchFamily="66" charset="0"/>
              </a:rPr>
              <a:t> </a:t>
            </a:r>
            <a:r>
              <a:rPr lang="en-US" sz="3200" b="1" i="0" u="none" dirty="0">
                <a:solidFill>
                  <a:srgbClr val="00B050"/>
                </a:solidFill>
                <a:latin typeface="Cavolini" panose="03000502040302020204" pitchFamily="66" charset="0"/>
                <a:cs typeface="Cavolini" panose="03000502040302020204" pitchFamily="66" charset="0"/>
              </a:rPr>
              <a:t>photographed – written exemption to be provided.</a:t>
            </a:r>
            <a:endParaRPr dirty="0">
              <a:solidFill>
                <a:srgbClr val="00B050"/>
              </a:solidFill>
              <a:latin typeface="Cavolini" panose="03000502040302020204" pitchFamily="66" charset="0"/>
              <a:ea typeface="Calibri" panose="020F0502020204030204"/>
              <a:cs typeface="Cavolini" panose="03000502040302020204" pitchFamily="66" charset="0"/>
            </a:endParaRPr>
          </a:p>
          <a:p>
            <a:pPr marL="228600" marR="0" lvl="0" indent="-12700" algn="l" rtl="0">
              <a:lnSpc>
                <a:spcPct val="90000"/>
              </a:lnSpc>
              <a:spcBef>
                <a:spcPts val="1000"/>
              </a:spcBef>
              <a:spcAft>
                <a:spcPts val="0"/>
              </a:spcAft>
              <a:buClr>
                <a:schemeClr val="dk1"/>
              </a:buClr>
              <a:buSzPct val="100000"/>
              <a:buFont typeface="Arial"/>
              <a:buNone/>
            </a:pPr>
            <a:endParaRPr sz="3200" b="0" i="0" u="none" dirty="0">
              <a:solidFill>
                <a:srgbClr val="002060"/>
              </a:solidFill>
              <a:latin typeface="NTPreCursive" panose="03000400000000000000" pitchFamily="66" charset="0"/>
              <a:ea typeface="Corben"/>
              <a:cs typeface="Corben"/>
              <a:sym typeface="Corben"/>
            </a:endParaRPr>
          </a:p>
        </p:txBody>
      </p:sp>
      <p:pic>
        <p:nvPicPr>
          <p:cNvPr id="169" name="Google Shape;169;p24"/>
          <p:cNvPicPr preferRelativeResize="0"/>
          <p:nvPr/>
        </p:nvPicPr>
        <p:blipFill rotWithShape="1">
          <a:blip r:embed="rId3">
            <a:alphaModFix/>
          </a:blip>
          <a:srcRect/>
          <a:stretch/>
        </p:blipFill>
        <p:spPr>
          <a:xfrm>
            <a:off x="10209402" y="5167313"/>
            <a:ext cx="1801652" cy="132556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5"/>
          <p:cNvSpPr txBox="1">
            <a:spLocks noGrp="1"/>
          </p:cNvSpPr>
          <p:nvPr>
            <p:ph type="title"/>
          </p:nvPr>
        </p:nvSpPr>
        <p:spPr>
          <a:xfrm>
            <a:off x="173037" y="214312"/>
            <a:ext cx="9885362" cy="1320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6500"/>
              <a:buFont typeface="Corben"/>
              <a:buNone/>
            </a:pPr>
            <a:r>
              <a:rPr lang="en-US" sz="6500" b="1" i="0" u="none" dirty="0">
                <a:solidFill>
                  <a:srgbClr val="00B050"/>
                </a:solidFill>
                <a:latin typeface="Cavolini" panose="03000502040302020204" pitchFamily="66" charset="0"/>
                <a:cs typeface="Cavolini" panose="03000502040302020204" pitchFamily="66" charset="0"/>
              </a:rPr>
              <a:t>Health and Safety </a:t>
            </a:r>
            <a:r>
              <a:rPr lang="en-US" sz="1800" b="1" dirty="0">
                <a:solidFill>
                  <a:srgbClr val="00B050"/>
                </a:solidFill>
                <a:latin typeface="Cavolini" panose="03000502040302020204" pitchFamily="66" charset="0"/>
                <a:cs typeface="Cavolini" panose="03000502040302020204" pitchFamily="66" charset="0"/>
              </a:rPr>
              <a:t> </a:t>
            </a:r>
            <a:endParaRPr b="1" dirty="0">
              <a:solidFill>
                <a:srgbClr val="00B050"/>
              </a:solidFill>
              <a:latin typeface="Cavolini" panose="03000502040302020204" pitchFamily="66" charset="0"/>
              <a:cs typeface="Cavolini" panose="03000502040302020204" pitchFamily="66" charset="0"/>
            </a:endParaRPr>
          </a:p>
        </p:txBody>
      </p:sp>
      <p:sp>
        <p:nvSpPr>
          <p:cNvPr id="175" name="Google Shape;175;p25"/>
          <p:cNvSpPr txBox="1">
            <a:spLocks noGrp="1"/>
          </p:cNvSpPr>
          <p:nvPr>
            <p:ph type="body" idx="1"/>
          </p:nvPr>
        </p:nvSpPr>
        <p:spPr>
          <a:xfrm>
            <a:off x="173037" y="1390650"/>
            <a:ext cx="10336212" cy="4959350"/>
          </a:xfrm>
          <a:prstGeom prst="rect">
            <a:avLst/>
          </a:prstGeom>
          <a:noFill/>
          <a:ln>
            <a:noFill/>
          </a:ln>
        </p:spPr>
        <p:txBody>
          <a:bodyPr spcFirstLastPara="1" wrap="square" lIns="91425" tIns="45700" rIns="91425" bIns="45700" anchor="t" anchorCtr="0">
            <a:noAutofit/>
          </a:bodyPr>
          <a:lstStyle/>
          <a:p>
            <a:pPr>
              <a:spcBef>
                <a:spcPts val="0"/>
              </a:spcBef>
              <a:buClr>
                <a:srgbClr val="002060"/>
              </a:buClr>
              <a:buSzPts val="3200"/>
              <a:buFont typeface="Calibri"/>
              <a:buChar char="•"/>
            </a:pPr>
            <a:r>
              <a:rPr lang="en-US" sz="2400" u="none" dirty="0">
                <a:solidFill>
                  <a:srgbClr val="00B050"/>
                </a:solidFill>
                <a:latin typeface="Cavolini" panose="03000502040302020204" pitchFamily="66" charset="0"/>
                <a:cs typeface="Cavolini" panose="03000502040302020204" pitchFamily="66" charset="0"/>
              </a:rPr>
              <a:t>Minor accidents </a:t>
            </a:r>
            <a:r>
              <a:rPr lang="en-US" sz="2400" dirty="0">
                <a:solidFill>
                  <a:srgbClr val="00B050"/>
                </a:solidFill>
                <a:latin typeface="Cavolini" panose="03000502040302020204" pitchFamily="66" charset="0"/>
                <a:cs typeface="Cavolini" panose="03000502040302020204" pitchFamily="66" charset="0"/>
              </a:rPr>
              <a:t>– logged/verbally communicated </a:t>
            </a:r>
            <a:endParaRPr sz="2000" dirty="0">
              <a:solidFill>
                <a:srgbClr val="00B050"/>
              </a:solidFill>
              <a:latin typeface="Cavolini" panose="03000502040302020204" pitchFamily="66" charset="0"/>
              <a:cs typeface="Cavolini" panose="03000502040302020204" pitchFamily="66" charset="0"/>
            </a:endParaRPr>
          </a:p>
          <a:p>
            <a:pPr marL="228600" marR="0" lvl="0" indent="-228600" algn="l" rtl="0">
              <a:lnSpc>
                <a:spcPct val="90000"/>
              </a:lnSpc>
              <a:spcBef>
                <a:spcPts val="1000"/>
              </a:spcBef>
              <a:spcAft>
                <a:spcPts val="0"/>
              </a:spcAft>
              <a:buClr>
                <a:srgbClr val="002060"/>
              </a:buClr>
              <a:buSzPts val="3200"/>
              <a:buFont typeface="Calibri"/>
              <a:buChar char="•"/>
            </a:pPr>
            <a:r>
              <a:rPr lang="en-US" sz="2400" u="none" dirty="0">
                <a:solidFill>
                  <a:srgbClr val="00B050"/>
                </a:solidFill>
                <a:latin typeface="Cavolini" panose="03000502040302020204" pitchFamily="66" charset="0"/>
                <a:cs typeface="Cavolini" panose="03000502040302020204" pitchFamily="66" charset="0"/>
              </a:rPr>
              <a:t>Minor bump to head – phone call or text message and slip (please don’t be alarmed)</a:t>
            </a:r>
            <a:endParaRPr sz="2000" dirty="0">
              <a:solidFill>
                <a:srgbClr val="00B050"/>
              </a:solidFill>
              <a:latin typeface="Cavolini" panose="03000502040302020204" pitchFamily="66" charset="0"/>
              <a:cs typeface="Cavolini" panose="03000502040302020204" pitchFamily="66" charset="0"/>
            </a:endParaRPr>
          </a:p>
          <a:p>
            <a:pPr marL="228600" marR="0" lvl="0" indent="-228600" algn="l" rtl="0">
              <a:lnSpc>
                <a:spcPct val="90000"/>
              </a:lnSpc>
              <a:spcBef>
                <a:spcPts val="1000"/>
              </a:spcBef>
              <a:spcAft>
                <a:spcPts val="0"/>
              </a:spcAft>
              <a:buClr>
                <a:srgbClr val="002060"/>
              </a:buClr>
              <a:buSzPts val="3200"/>
              <a:buFont typeface="Calibri"/>
              <a:buChar char="•"/>
            </a:pPr>
            <a:r>
              <a:rPr lang="en-US" sz="2400" u="none" dirty="0">
                <a:solidFill>
                  <a:srgbClr val="00B050"/>
                </a:solidFill>
                <a:latin typeface="Cavolini" panose="03000502040302020204" pitchFamily="66" charset="0"/>
                <a:cs typeface="Cavolini" panose="03000502040302020204" pitchFamily="66" charset="0"/>
              </a:rPr>
              <a:t>More serious injury – parent/carer telephoned</a:t>
            </a:r>
            <a:endParaRPr sz="2000" dirty="0">
              <a:solidFill>
                <a:srgbClr val="00B050"/>
              </a:solidFill>
              <a:latin typeface="Cavolini" panose="03000502040302020204" pitchFamily="66" charset="0"/>
              <a:cs typeface="Cavolini" panose="03000502040302020204" pitchFamily="66" charset="0"/>
            </a:endParaRPr>
          </a:p>
          <a:p>
            <a:pPr marL="228600" marR="0" lvl="0" indent="-228600" algn="l" rtl="0">
              <a:lnSpc>
                <a:spcPct val="90000"/>
              </a:lnSpc>
              <a:spcBef>
                <a:spcPts val="1000"/>
              </a:spcBef>
              <a:spcAft>
                <a:spcPts val="0"/>
              </a:spcAft>
              <a:buClr>
                <a:srgbClr val="002060"/>
              </a:buClr>
              <a:buSzPts val="3200"/>
              <a:buFont typeface="Calibri"/>
              <a:buChar char="•"/>
            </a:pPr>
            <a:r>
              <a:rPr lang="en-US" sz="2400" u="none" dirty="0">
                <a:solidFill>
                  <a:srgbClr val="00B050"/>
                </a:solidFill>
                <a:latin typeface="Cavolini" panose="03000502040302020204" pitchFamily="66" charset="0"/>
                <a:cs typeface="Cavolini" panose="03000502040302020204" pitchFamily="66" charset="0"/>
              </a:rPr>
              <a:t>Even more serious injury – ambulance</a:t>
            </a:r>
            <a:endParaRPr sz="2000" dirty="0">
              <a:solidFill>
                <a:srgbClr val="00B050"/>
              </a:solidFill>
              <a:latin typeface="Cavolini" panose="03000502040302020204" pitchFamily="66" charset="0"/>
              <a:cs typeface="Cavolini" panose="03000502040302020204" pitchFamily="66" charset="0"/>
            </a:endParaRPr>
          </a:p>
          <a:p>
            <a:pPr marL="228600" marR="0" lvl="0" indent="-228600" algn="l" rtl="0">
              <a:lnSpc>
                <a:spcPct val="90000"/>
              </a:lnSpc>
              <a:spcBef>
                <a:spcPts val="1000"/>
              </a:spcBef>
              <a:spcAft>
                <a:spcPts val="0"/>
              </a:spcAft>
              <a:buClr>
                <a:srgbClr val="002060"/>
              </a:buClr>
              <a:buSzPts val="3200"/>
              <a:buFont typeface="Calibri"/>
              <a:buChar char="•"/>
            </a:pPr>
            <a:r>
              <a:rPr lang="en-US" sz="2400" u="none" dirty="0">
                <a:solidFill>
                  <a:srgbClr val="00B050"/>
                </a:solidFill>
                <a:latin typeface="Cavolini" panose="03000502040302020204" pitchFamily="66" charset="0"/>
                <a:cs typeface="Cavolini" panose="03000502040302020204" pitchFamily="66" charset="0"/>
              </a:rPr>
              <a:t>Only prescribed medication can be administered with permission form completed.</a:t>
            </a:r>
            <a:endParaRPr sz="2000" dirty="0">
              <a:solidFill>
                <a:srgbClr val="00B050"/>
              </a:solidFill>
              <a:latin typeface="Cavolini" panose="03000502040302020204" pitchFamily="66" charset="0"/>
              <a:cs typeface="Cavolini" panose="03000502040302020204" pitchFamily="66" charset="0"/>
            </a:endParaRPr>
          </a:p>
          <a:p>
            <a:pPr>
              <a:buClr>
                <a:srgbClr val="FF0000"/>
              </a:buClr>
              <a:buSzPts val="3200"/>
              <a:buFont typeface="Calibri"/>
              <a:buChar char="•"/>
            </a:pPr>
            <a:r>
              <a:rPr lang="en-US" sz="2400" dirty="0">
                <a:solidFill>
                  <a:srgbClr val="FF0000"/>
                </a:solidFill>
                <a:latin typeface="Cavolini" panose="03000502040302020204" pitchFamily="66" charset="0"/>
                <a:cs typeface="Cavolini" panose="03000502040302020204" pitchFamily="66" charset="0"/>
              </a:rPr>
              <a:t>Please ensure</a:t>
            </a:r>
            <a:r>
              <a:rPr lang="en-US" sz="2400" u="none" dirty="0">
                <a:solidFill>
                  <a:srgbClr val="FF0000"/>
                </a:solidFill>
                <a:latin typeface="Cavolini" panose="03000502040302020204" pitchFamily="66" charset="0"/>
                <a:cs typeface="Cavolini" panose="03000502040302020204" pitchFamily="66" charset="0"/>
              </a:rPr>
              <a:t> emergency contact</a:t>
            </a:r>
            <a:r>
              <a:rPr lang="en-US" sz="2400" dirty="0">
                <a:solidFill>
                  <a:srgbClr val="FF0000"/>
                </a:solidFill>
                <a:latin typeface="Cavolini" panose="03000502040302020204" pitchFamily="66" charset="0"/>
                <a:cs typeface="Cavolini" panose="03000502040302020204" pitchFamily="66" charset="0"/>
              </a:rPr>
              <a:t> details are up to date and you notify the school office when this changes.</a:t>
            </a:r>
            <a:endParaRPr sz="2000" dirty="0">
              <a:solidFill>
                <a:srgbClr val="FF0000"/>
              </a:solidFill>
              <a:latin typeface="Cavolini" panose="03000502040302020204" pitchFamily="66" charset="0"/>
              <a:cs typeface="Cavolini" panose="03000502040302020204" pitchFamily="66" charset="0"/>
            </a:endParaRPr>
          </a:p>
          <a:p>
            <a:pPr marL="228600" marR="0" lvl="0" indent="-25400" algn="l" rtl="0">
              <a:lnSpc>
                <a:spcPct val="90000"/>
              </a:lnSpc>
              <a:spcBef>
                <a:spcPts val="1000"/>
              </a:spcBef>
              <a:spcAft>
                <a:spcPts val="0"/>
              </a:spcAft>
              <a:buClr>
                <a:schemeClr val="dk1"/>
              </a:buClr>
              <a:buSzPts val="3200"/>
              <a:buFont typeface="Arial"/>
              <a:buNone/>
            </a:pPr>
            <a:endParaRPr sz="3200" u="none" dirty="0">
              <a:solidFill>
                <a:srgbClr val="002060"/>
              </a:solidFill>
              <a:latin typeface="NTPreCursive" panose="03000400000000000000" pitchFamily="66" charset="0"/>
            </a:endParaRPr>
          </a:p>
        </p:txBody>
      </p:sp>
      <p:pic>
        <p:nvPicPr>
          <p:cNvPr id="177" name="Google Shape;177;p25"/>
          <p:cNvPicPr preferRelativeResize="0"/>
          <p:nvPr/>
        </p:nvPicPr>
        <p:blipFill rotWithShape="1">
          <a:blip r:embed="rId3">
            <a:alphaModFix/>
          </a:blip>
          <a:srcRect/>
          <a:stretch/>
        </p:blipFill>
        <p:spPr>
          <a:xfrm>
            <a:off x="9694863" y="4731900"/>
            <a:ext cx="2497137" cy="249396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5"/>
          <p:cNvSpPr txBox="1">
            <a:spLocks noGrp="1"/>
          </p:cNvSpPr>
          <p:nvPr>
            <p:ph type="title"/>
          </p:nvPr>
        </p:nvSpPr>
        <p:spPr>
          <a:xfrm>
            <a:off x="192087" y="330200"/>
            <a:ext cx="9082087" cy="990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800"/>
              <a:buFont typeface="Corben"/>
              <a:buNone/>
            </a:pPr>
            <a:r>
              <a:rPr lang="en-US" sz="4800" b="1" u="sng" dirty="0">
                <a:solidFill>
                  <a:srgbClr val="00B050"/>
                </a:solidFill>
                <a:latin typeface="Cavolini" panose="03000502040302020204" pitchFamily="66" charset="0"/>
                <a:cs typeface="Cavolini" panose="03000502040302020204" pitchFamily="66" charset="0"/>
              </a:rPr>
              <a:t>A</a:t>
            </a:r>
            <a:r>
              <a:rPr lang="en-US" sz="4800" b="1" i="0" u="sng" dirty="0">
                <a:solidFill>
                  <a:srgbClr val="00B050"/>
                </a:solidFill>
                <a:latin typeface="Cavolini" panose="03000502040302020204" pitchFamily="66" charset="0"/>
                <a:cs typeface="Cavolini" panose="03000502040302020204" pitchFamily="66" charset="0"/>
              </a:rPr>
              <a:t>ims of the </a:t>
            </a:r>
            <a:r>
              <a:rPr lang="en-US" sz="4800" b="1" u="sng" dirty="0">
                <a:solidFill>
                  <a:srgbClr val="00B050"/>
                </a:solidFill>
                <a:latin typeface="Cavolini" panose="03000502040302020204" pitchFamily="66" charset="0"/>
                <a:cs typeface="Cavolini" panose="03000502040302020204" pitchFamily="66" charset="0"/>
              </a:rPr>
              <a:t>morning</a:t>
            </a:r>
            <a:endParaRPr b="1" u="sng" dirty="0">
              <a:solidFill>
                <a:srgbClr val="00B050"/>
              </a:solidFill>
              <a:latin typeface="Cavolini" panose="03000502040302020204" pitchFamily="66" charset="0"/>
              <a:cs typeface="Cavolini" panose="03000502040302020204" pitchFamily="66" charset="0"/>
            </a:endParaRPr>
          </a:p>
        </p:txBody>
      </p:sp>
      <p:sp>
        <p:nvSpPr>
          <p:cNvPr id="100" name="Google Shape;100;p15"/>
          <p:cNvSpPr txBox="1">
            <a:spLocks noGrp="1"/>
          </p:cNvSpPr>
          <p:nvPr>
            <p:ph type="body" idx="1"/>
          </p:nvPr>
        </p:nvSpPr>
        <p:spPr>
          <a:xfrm>
            <a:off x="192075" y="1601775"/>
            <a:ext cx="10884900" cy="5156100"/>
          </a:xfrm>
          <a:prstGeom prst="rect">
            <a:avLst/>
          </a:prstGeom>
          <a:noFill/>
          <a:ln>
            <a:noFill/>
          </a:ln>
        </p:spPr>
        <p:txBody>
          <a:bodyPr spcFirstLastPara="1" wrap="square" lIns="91425" tIns="45700" rIns="91425" bIns="45700" anchor="t" anchorCtr="0">
            <a:noAutofit/>
          </a:bodyPr>
          <a:lstStyle/>
          <a:p>
            <a:pPr>
              <a:spcBef>
                <a:spcPts val="0"/>
              </a:spcBef>
              <a:buClr>
                <a:srgbClr val="002060"/>
              </a:buClr>
              <a:buSzPts val="3900"/>
            </a:pPr>
            <a:r>
              <a:rPr lang="en-US" sz="3900" i="0" u="none" dirty="0">
                <a:solidFill>
                  <a:srgbClr val="00B050"/>
                </a:solidFill>
                <a:latin typeface="Cavolini" panose="03000502040302020204" pitchFamily="66" charset="0"/>
                <a:cs typeface="Cavolini" panose="03000502040302020204" pitchFamily="66" charset="0"/>
              </a:rPr>
              <a:t>Welcome and introduction.</a:t>
            </a:r>
            <a:endParaRPr sz="3500" dirty="0">
              <a:solidFill>
                <a:srgbClr val="00B050"/>
              </a:solidFill>
              <a:latin typeface="Cavolini" panose="03000502040302020204" pitchFamily="66" charset="0"/>
              <a:cs typeface="Cavolini" panose="03000502040302020204" pitchFamily="66" charset="0"/>
            </a:endParaRPr>
          </a:p>
          <a:p>
            <a:pPr>
              <a:buClr>
                <a:srgbClr val="002060"/>
              </a:buClr>
              <a:buSzPts val="3900"/>
            </a:pPr>
            <a:r>
              <a:rPr lang="en-US" sz="3900" dirty="0">
                <a:solidFill>
                  <a:srgbClr val="00B050"/>
                </a:solidFill>
                <a:latin typeface="Cavolini" panose="03000502040302020204" pitchFamily="66" charset="0"/>
                <a:cs typeface="Cavolini" panose="03000502040302020204" pitchFamily="66" charset="0"/>
              </a:rPr>
              <a:t>M</a:t>
            </a:r>
            <a:r>
              <a:rPr lang="en-US" sz="3900" i="0" u="none" dirty="0">
                <a:solidFill>
                  <a:srgbClr val="00B050"/>
                </a:solidFill>
                <a:latin typeface="Cavolini" panose="03000502040302020204" pitchFamily="66" charset="0"/>
                <a:cs typeface="Cavolini" panose="03000502040302020204" pitchFamily="66" charset="0"/>
              </a:rPr>
              <a:t>eet new teachers</a:t>
            </a:r>
            <a:r>
              <a:rPr lang="en-US" sz="3900" dirty="0">
                <a:solidFill>
                  <a:srgbClr val="00B050"/>
                </a:solidFill>
                <a:latin typeface="Cavolini" panose="03000502040302020204" pitchFamily="66" charset="0"/>
                <a:cs typeface="Cavolini" panose="03000502040302020204" pitchFamily="66" charset="0"/>
              </a:rPr>
              <a:t>.</a:t>
            </a:r>
            <a:endParaRPr sz="3900" dirty="0">
              <a:solidFill>
                <a:srgbClr val="00B050"/>
              </a:solidFill>
              <a:latin typeface="Cavolini" panose="03000502040302020204" pitchFamily="66" charset="0"/>
              <a:cs typeface="Cavolini" panose="03000502040302020204" pitchFamily="66" charset="0"/>
            </a:endParaRPr>
          </a:p>
          <a:p>
            <a:pPr>
              <a:buClr>
                <a:srgbClr val="002060"/>
              </a:buClr>
              <a:buSzPts val="3900"/>
            </a:pPr>
            <a:r>
              <a:rPr lang="en-US" sz="3900" i="0" u="none" dirty="0">
                <a:solidFill>
                  <a:srgbClr val="00B050"/>
                </a:solidFill>
                <a:latin typeface="Cavolini" panose="03000502040302020204" pitchFamily="66" charset="0"/>
                <a:cs typeface="Cavolini" panose="03000502040302020204" pitchFamily="66" charset="0"/>
              </a:rPr>
              <a:t>Sharing information about the new year– there will be lots</a:t>
            </a:r>
            <a:r>
              <a:rPr lang="en-US" sz="3900" dirty="0">
                <a:solidFill>
                  <a:srgbClr val="00B050"/>
                </a:solidFill>
                <a:latin typeface="Cavolini" panose="03000502040302020204" pitchFamily="66" charset="0"/>
                <a:cs typeface="Cavolini" panose="03000502040302020204" pitchFamily="66" charset="0"/>
              </a:rPr>
              <a:t>! (This </a:t>
            </a:r>
            <a:r>
              <a:rPr lang="en-US" sz="3900" i="0" u="none" dirty="0">
                <a:solidFill>
                  <a:srgbClr val="00B050"/>
                </a:solidFill>
                <a:latin typeface="Cavolini" panose="03000502040302020204" pitchFamily="66" charset="0"/>
                <a:cs typeface="Cavolini" panose="03000502040302020204" pitchFamily="66" charset="0"/>
              </a:rPr>
              <a:t>PowerPoint will be available on </a:t>
            </a:r>
            <a:r>
              <a:rPr lang="en-US" sz="3900" i="0" u="none" dirty="0" err="1">
                <a:solidFill>
                  <a:srgbClr val="00B050"/>
                </a:solidFill>
                <a:latin typeface="Cavolini" panose="03000502040302020204" pitchFamily="66" charset="0"/>
                <a:cs typeface="Cavolini" panose="03000502040302020204" pitchFamily="66" charset="0"/>
              </a:rPr>
              <a:t>We</a:t>
            </a:r>
            <a:r>
              <a:rPr lang="en-US" sz="3900" dirty="0" err="1">
                <a:solidFill>
                  <a:srgbClr val="00B050"/>
                </a:solidFill>
                <a:latin typeface="Cavolini" panose="03000502040302020204" pitchFamily="66" charset="0"/>
                <a:cs typeface="Cavolini" panose="03000502040302020204" pitchFamily="66" charset="0"/>
              </a:rPr>
              <a:t>duc</a:t>
            </a:r>
            <a:r>
              <a:rPr lang="en-US" sz="3900" dirty="0">
                <a:solidFill>
                  <a:srgbClr val="00B050"/>
                </a:solidFill>
                <a:latin typeface="Cavolini" panose="03000502040302020204" pitchFamily="66" charset="0"/>
                <a:cs typeface="Cavolini" panose="03000502040302020204" pitchFamily="66" charset="0"/>
              </a:rPr>
              <a:t> and the website</a:t>
            </a:r>
            <a:r>
              <a:rPr lang="en-US" sz="3900" i="0" u="none" dirty="0">
                <a:solidFill>
                  <a:srgbClr val="00B050"/>
                </a:solidFill>
                <a:latin typeface="Cavolini" panose="03000502040302020204" pitchFamily="66" charset="0"/>
                <a:cs typeface="Cavolini" panose="03000502040302020204" pitchFamily="66" charset="0"/>
              </a:rPr>
              <a:t>).</a:t>
            </a:r>
            <a:endParaRPr sz="3500" dirty="0">
              <a:solidFill>
                <a:srgbClr val="00B050"/>
              </a:solidFill>
              <a:latin typeface="Cavolini" panose="03000502040302020204" pitchFamily="66" charset="0"/>
              <a:cs typeface="Cavolini" panose="03000502040302020204" pitchFamily="66" charset="0"/>
            </a:endParaRPr>
          </a:p>
          <a:p>
            <a:pPr>
              <a:buClr>
                <a:srgbClr val="002060"/>
              </a:buClr>
              <a:buSzPts val="3900"/>
            </a:pPr>
            <a:r>
              <a:rPr lang="en-US" sz="3900" dirty="0">
                <a:solidFill>
                  <a:srgbClr val="00B050"/>
                </a:solidFill>
                <a:latin typeface="Cavolini" panose="03000502040302020204" pitchFamily="66" charset="0"/>
                <a:cs typeface="Cavolini" panose="03000502040302020204" pitchFamily="66" charset="0"/>
              </a:rPr>
              <a:t>There will be a chance to</a:t>
            </a:r>
            <a:r>
              <a:rPr lang="en-US" sz="3900" i="0" u="none" dirty="0">
                <a:solidFill>
                  <a:srgbClr val="00B050"/>
                </a:solidFill>
                <a:latin typeface="Cavolini" panose="03000502040302020204" pitchFamily="66" charset="0"/>
                <a:cs typeface="Cavolini" panose="03000502040302020204" pitchFamily="66" charset="0"/>
              </a:rPr>
              <a:t> ask any questions</a:t>
            </a:r>
            <a:r>
              <a:rPr lang="en-US" sz="3900" dirty="0">
                <a:solidFill>
                  <a:srgbClr val="00B050"/>
                </a:solidFill>
                <a:latin typeface="Cavolini" panose="03000502040302020204" pitchFamily="66" charset="0"/>
                <a:cs typeface="Cavolini" panose="03000502040302020204" pitchFamily="66" charset="0"/>
              </a:rPr>
              <a:t> </a:t>
            </a:r>
            <a:r>
              <a:rPr lang="en-US" sz="3900" i="0" u="none" dirty="0">
                <a:solidFill>
                  <a:srgbClr val="00B050"/>
                </a:solidFill>
                <a:latin typeface="Cavolini" panose="03000502040302020204" pitchFamily="66" charset="0"/>
                <a:cs typeface="Cavolini" panose="03000502040302020204" pitchFamily="66" charset="0"/>
              </a:rPr>
              <a:t>at the end</a:t>
            </a:r>
            <a:r>
              <a:rPr lang="en-US" sz="3900" dirty="0">
                <a:solidFill>
                  <a:srgbClr val="00B050"/>
                </a:solidFill>
                <a:latin typeface="Cavolini" panose="03000502040302020204" pitchFamily="66" charset="0"/>
                <a:cs typeface="Cavolini" panose="03000502040302020204" pitchFamily="66" charset="0"/>
              </a:rPr>
              <a:t>.</a:t>
            </a:r>
            <a:endParaRPr sz="3500" dirty="0">
              <a:solidFill>
                <a:srgbClr val="00B050"/>
              </a:solidFill>
              <a:latin typeface="Cavolini" panose="03000502040302020204" pitchFamily="66" charset="0"/>
              <a:cs typeface="Cavolini" panose="03000502040302020204" pitchFamily="66" charset="0"/>
            </a:endParaRPr>
          </a:p>
        </p:txBody>
      </p:sp>
      <p:pic>
        <p:nvPicPr>
          <p:cNvPr id="2" name="Picture 1">
            <a:extLst>
              <a:ext uri="{FF2B5EF4-FFF2-40B4-BE49-F238E27FC236}">
                <a16:creationId xmlns:a16="http://schemas.microsoft.com/office/drawing/2014/main" id="{5E82B9F0-F600-4F86-AE71-39E9040359A6}"/>
              </a:ext>
            </a:extLst>
          </p:cNvPr>
          <p:cNvPicPr>
            <a:picLocks noChangeAspect="1"/>
          </p:cNvPicPr>
          <p:nvPr/>
        </p:nvPicPr>
        <p:blipFill>
          <a:blip r:embed="rId3"/>
          <a:stretch>
            <a:fillRect/>
          </a:stretch>
        </p:blipFill>
        <p:spPr>
          <a:xfrm>
            <a:off x="9474506" y="148627"/>
            <a:ext cx="1602469" cy="2625322"/>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26"/>
          <p:cNvSpPr txBox="1">
            <a:spLocks noGrp="1"/>
          </p:cNvSpPr>
          <p:nvPr>
            <p:ph type="title"/>
          </p:nvPr>
        </p:nvSpPr>
        <p:spPr>
          <a:xfrm>
            <a:off x="677862" y="257175"/>
            <a:ext cx="8596312" cy="1320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7200"/>
              <a:buFont typeface="Corben"/>
              <a:buNone/>
            </a:pPr>
            <a:r>
              <a:rPr lang="en-US" sz="7200" b="1" i="0" u="none" dirty="0">
                <a:solidFill>
                  <a:srgbClr val="00B050"/>
                </a:solidFill>
                <a:latin typeface="Cavolini" panose="03000502040302020204" pitchFamily="66" charset="0"/>
                <a:cs typeface="Cavolini" panose="03000502040302020204" pitchFamily="66" charset="0"/>
              </a:rPr>
              <a:t>Attendance</a:t>
            </a:r>
            <a:endParaRPr dirty="0">
              <a:solidFill>
                <a:srgbClr val="00B050"/>
              </a:solidFill>
              <a:latin typeface="Cavolini" panose="03000502040302020204" pitchFamily="66" charset="0"/>
              <a:cs typeface="Cavolini" panose="03000502040302020204" pitchFamily="66" charset="0"/>
            </a:endParaRPr>
          </a:p>
        </p:txBody>
      </p:sp>
      <p:sp>
        <p:nvSpPr>
          <p:cNvPr id="183" name="Google Shape;183;p26"/>
          <p:cNvSpPr txBox="1">
            <a:spLocks noGrp="1"/>
          </p:cNvSpPr>
          <p:nvPr>
            <p:ph type="body" idx="1"/>
          </p:nvPr>
        </p:nvSpPr>
        <p:spPr>
          <a:xfrm>
            <a:off x="677862" y="1577975"/>
            <a:ext cx="11376025" cy="4439648"/>
          </a:xfrm>
          <a:prstGeom prst="rect">
            <a:avLst/>
          </a:prstGeom>
          <a:noFill/>
          <a:ln>
            <a:noFill/>
          </a:ln>
        </p:spPr>
        <p:txBody>
          <a:bodyPr spcFirstLastPara="1" wrap="square" lIns="91425" tIns="45700" rIns="91425" bIns="45700" anchor="t" anchorCtr="0">
            <a:normAutofit/>
          </a:bodyPr>
          <a:lstStyle/>
          <a:p>
            <a:pPr marL="228600" marR="0" lvl="0" indent="-254000" algn="l" rtl="0">
              <a:lnSpc>
                <a:spcPct val="80000"/>
              </a:lnSpc>
              <a:spcBef>
                <a:spcPts val="0"/>
              </a:spcBef>
              <a:spcAft>
                <a:spcPts val="0"/>
              </a:spcAft>
              <a:buClr>
                <a:srgbClr val="002060"/>
              </a:buClr>
              <a:buSzPts val="4000"/>
              <a:buFont typeface="Calibri"/>
              <a:buChar char="•"/>
            </a:pPr>
            <a:r>
              <a:rPr lang="en-US" sz="3200" i="0" u="none" dirty="0">
                <a:solidFill>
                  <a:srgbClr val="00B050"/>
                </a:solidFill>
                <a:latin typeface="Cavolini" panose="03000502040302020204" pitchFamily="66" charset="0"/>
                <a:cs typeface="Cavolini" panose="03000502040302020204" pitchFamily="66" charset="0"/>
              </a:rPr>
              <a:t>Automated service – answer phone</a:t>
            </a:r>
            <a:endParaRPr sz="3200" dirty="0">
              <a:solidFill>
                <a:srgbClr val="00B050"/>
              </a:solidFill>
              <a:latin typeface="Cavolini" panose="03000502040302020204" pitchFamily="66" charset="0"/>
              <a:cs typeface="Cavolini" panose="03000502040302020204" pitchFamily="66" charset="0"/>
            </a:endParaRPr>
          </a:p>
          <a:p>
            <a:pPr marL="228600" marR="0" lvl="0" indent="-254000" algn="l" rtl="0">
              <a:lnSpc>
                <a:spcPct val="80000"/>
              </a:lnSpc>
              <a:spcBef>
                <a:spcPts val="1000"/>
              </a:spcBef>
              <a:spcAft>
                <a:spcPts val="0"/>
              </a:spcAft>
              <a:buClr>
                <a:srgbClr val="002060"/>
              </a:buClr>
              <a:buSzPts val="4000"/>
              <a:buFont typeface="Calibri"/>
              <a:buChar char="•"/>
            </a:pPr>
            <a:r>
              <a:rPr lang="en-US" sz="3200" i="0" u="none" dirty="0">
                <a:solidFill>
                  <a:srgbClr val="00B050"/>
                </a:solidFill>
                <a:latin typeface="Cavolini" panose="03000502040302020204" pitchFamily="66" charset="0"/>
                <a:cs typeface="Cavolini" panose="03000502040302020204" pitchFamily="66" charset="0"/>
              </a:rPr>
              <a:t>Letters</a:t>
            </a:r>
            <a:endParaRPr sz="3200" dirty="0">
              <a:solidFill>
                <a:srgbClr val="00B050"/>
              </a:solidFill>
              <a:latin typeface="Cavolini" panose="03000502040302020204" pitchFamily="66" charset="0"/>
              <a:cs typeface="Cavolini" panose="03000502040302020204" pitchFamily="66" charset="0"/>
            </a:endParaRPr>
          </a:p>
          <a:p>
            <a:pPr marL="228600" marR="0" lvl="0" indent="-254000" algn="l" rtl="0">
              <a:lnSpc>
                <a:spcPct val="80000"/>
              </a:lnSpc>
              <a:spcBef>
                <a:spcPts val="1000"/>
              </a:spcBef>
              <a:spcAft>
                <a:spcPts val="0"/>
              </a:spcAft>
              <a:buClr>
                <a:srgbClr val="002060"/>
              </a:buClr>
              <a:buSzPts val="4000"/>
              <a:buFont typeface="Calibri"/>
              <a:buChar char="•"/>
            </a:pPr>
            <a:r>
              <a:rPr lang="en-US" sz="3200" i="0" u="none" dirty="0">
                <a:solidFill>
                  <a:srgbClr val="00B050"/>
                </a:solidFill>
                <a:latin typeface="Cavolini" panose="03000502040302020204" pitchFamily="66" charset="0"/>
                <a:cs typeface="Cavolini" panose="03000502040302020204" pitchFamily="66" charset="0"/>
              </a:rPr>
              <a:t>Office staff will ring</a:t>
            </a:r>
            <a:endParaRPr sz="3200" dirty="0">
              <a:solidFill>
                <a:srgbClr val="00B050"/>
              </a:solidFill>
              <a:latin typeface="Cavolini" panose="03000502040302020204" pitchFamily="66" charset="0"/>
              <a:cs typeface="Cavolini" panose="03000502040302020204" pitchFamily="66" charset="0"/>
            </a:endParaRPr>
          </a:p>
          <a:p>
            <a:pPr marL="228600" marR="0" lvl="0" indent="-254000" algn="l" rtl="0">
              <a:lnSpc>
                <a:spcPct val="80000"/>
              </a:lnSpc>
              <a:spcBef>
                <a:spcPts val="1000"/>
              </a:spcBef>
              <a:spcAft>
                <a:spcPts val="0"/>
              </a:spcAft>
              <a:buClr>
                <a:srgbClr val="002060"/>
              </a:buClr>
              <a:buSzPts val="4000"/>
              <a:buFont typeface="Calibri"/>
              <a:buChar char="•"/>
            </a:pPr>
            <a:r>
              <a:rPr lang="en-US" sz="3200" i="0" u="none" dirty="0">
                <a:solidFill>
                  <a:srgbClr val="00B050"/>
                </a:solidFill>
                <a:latin typeface="Cavolini" panose="03000502040302020204" pitchFamily="66" charset="0"/>
                <a:cs typeface="Cavolini" panose="03000502040302020204" pitchFamily="66" charset="0"/>
              </a:rPr>
              <a:t>Absenteeism monitored - 95% threshold</a:t>
            </a:r>
            <a:endParaRPr sz="3200" dirty="0">
              <a:solidFill>
                <a:srgbClr val="00B050"/>
              </a:solidFill>
              <a:latin typeface="Cavolini" panose="03000502040302020204" pitchFamily="66" charset="0"/>
              <a:cs typeface="Cavolini" panose="03000502040302020204" pitchFamily="66" charset="0"/>
            </a:endParaRPr>
          </a:p>
          <a:p>
            <a:pPr marL="228600" marR="0" lvl="0" indent="-254000" algn="l" rtl="0">
              <a:lnSpc>
                <a:spcPct val="80000"/>
              </a:lnSpc>
              <a:spcBef>
                <a:spcPts val="1000"/>
              </a:spcBef>
              <a:spcAft>
                <a:spcPts val="0"/>
              </a:spcAft>
              <a:buClr>
                <a:srgbClr val="002060"/>
              </a:buClr>
              <a:buSzPts val="4000"/>
              <a:buFont typeface="Calibri"/>
              <a:buChar char="•"/>
            </a:pPr>
            <a:r>
              <a:rPr lang="en-US" sz="3200" i="0" u="none" dirty="0">
                <a:solidFill>
                  <a:srgbClr val="00B050"/>
                </a:solidFill>
                <a:latin typeface="Cavolini" panose="03000502040302020204" pitchFamily="66" charset="0"/>
                <a:cs typeface="Cavolini" panose="03000502040302020204" pitchFamily="66" charset="0"/>
              </a:rPr>
              <a:t>Holidays in school time – </a:t>
            </a:r>
            <a:r>
              <a:rPr lang="en-US" sz="3200" i="1" u="none" dirty="0">
                <a:solidFill>
                  <a:srgbClr val="00B050"/>
                </a:solidFill>
                <a:latin typeface="Cavolini" panose="03000502040302020204" pitchFamily="66" charset="0"/>
                <a:cs typeface="Cavolini" panose="03000502040302020204" pitchFamily="66" charset="0"/>
              </a:rPr>
              <a:t>UNAUTHORISED – will have to arrange pre appointment with the headteacher – Royal Greenwich now fine</a:t>
            </a:r>
            <a:endParaRPr sz="3200" dirty="0">
              <a:solidFill>
                <a:srgbClr val="00B050"/>
              </a:solidFill>
              <a:latin typeface="Cavolini" panose="03000502040302020204" pitchFamily="66" charset="0"/>
              <a:cs typeface="Cavolini" panose="03000502040302020204" pitchFamily="66" charset="0"/>
            </a:endParaRPr>
          </a:p>
          <a:p>
            <a:pPr marL="228600" marR="0" lvl="0" indent="-247650" algn="l" rtl="0">
              <a:lnSpc>
                <a:spcPct val="80000"/>
              </a:lnSpc>
              <a:spcBef>
                <a:spcPts val="1000"/>
              </a:spcBef>
              <a:spcAft>
                <a:spcPts val="0"/>
              </a:spcAft>
              <a:buClr>
                <a:srgbClr val="002060"/>
              </a:buClr>
              <a:buSzPts val="3900"/>
              <a:buFont typeface="Calibri"/>
              <a:buChar char="•"/>
            </a:pPr>
            <a:r>
              <a:rPr lang="en-US" sz="3200" i="0" u="none" dirty="0">
                <a:solidFill>
                  <a:srgbClr val="00B050"/>
                </a:solidFill>
                <a:latin typeface="Cavolini" panose="03000502040302020204" pitchFamily="66" charset="0"/>
                <a:cs typeface="Cavolini" panose="03000502040302020204" pitchFamily="66" charset="0"/>
              </a:rPr>
              <a:t>Avoid being late  </a:t>
            </a:r>
            <a:endParaRPr sz="3200" dirty="0">
              <a:solidFill>
                <a:srgbClr val="00B050"/>
              </a:solidFill>
              <a:latin typeface="Cavolini" panose="03000502040302020204" pitchFamily="66" charset="0"/>
              <a:cs typeface="Cavolini" panose="03000502040302020204" pitchFamily="66" charset="0"/>
            </a:endParaRPr>
          </a:p>
        </p:txBody>
      </p:sp>
      <p:pic>
        <p:nvPicPr>
          <p:cNvPr id="185" name="Google Shape;185;p26"/>
          <p:cNvPicPr preferRelativeResize="0"/>
          <p:nvPr/>
        </p:nvPicPr>
        <p:blipFill rotWithShape="1">
          <a:blip r:embed="rId3">
            <a:alphaModFix/>
          </a:blip>
          <a:srcRect/>
          <a:stretch/>
        </p:blipFill>
        <p:spPr>
          <a:xfrm>
            <a:off x="9274175" y="4854575"/>
            <a:ext cx="1749425" cy="174942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27"/>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7200"/>
              <a:buFont typeface="Corben"/>
              <a:buNone/>
            </a:pPr>
            <a:r>
              <a:rPr lang="en-US" sz="7200" b="1" i="0" u="none" dirty="0">
                <a:solidFill>
                  <a:srgbClr val="00B050"/>
                </a:solidFill>
                <a:latin typeface="Cavolini" panose="03000502040302020204" pitchFamily="66" charset="0"/>
                <a:cs typeface="Cavolini" panose="03000502040302020204" pitchFamily="66" charset="0"/>
              </a:rPr>
              <a:t>Lunchtime </a:t>
            </a:r>
            <a:r>
              <a:rPr lang="en-US" sz="7200" i="0" u="none" dirty="0">
                <a:solidFill>
                  <a:srgbClr val="002060"/>
                </a:solidFill>
                <a:latin typeface="NTPreCursive" panose="03000400000000000000" pitchFamily="66" charset="0"/>
                <a:ea typeface="Arial"/>
                <a:cs typeface="Arial"/>
                <a:sym typeface="Arial"/>
              </a:rPr>
              <a:t>         </a:t>
            </a:r>
            <a:endParaRPr dirty="0">
              <a:solidFill>
                <a:srgbClr val="002060"/>
              </a:solidFill>
              <a:latin typeface="NTPreCursive" panose="03000400000000000000" pitchFamily="66" charset="0"/>
            </a:endParaRPr>
          </a:p>
        </p:txBody>
      </p:sp>
      <p:sp>
        <p:nvSpPr>
          <p:cNvPr id="191" name="Google Shape;191;p27"/>
          <p:cNvSpPr txBox="1">
            <a:spLocks noGrp="1"/>
          </p:cNvSpPr>
          <p:nvPr>
            <p:ph type="body" idx="1"/>
          </p:nvPr>
        </p:nvSpPr>
        <p:spPr>
          <a:xfrm>
            <a:off x="677861" y="1862866"/>
            <a:ext cx="6612172" cy="4521156"/>
          </a:xfrm>
          <a:prstGeom prst="rect">
            <a:avLst/>
          </a:prstGeom>
          <a:noFill/>
          <a:ln>
            <a:noFill/>
          </a:ln>
        </p:spPr>
        <p:txBody>
          <a:bodyPr spcFirstLastPara="1" wrap="square" lIns="91425" tIns="45700" rIns="91425" bIns="45700" anchor="t" anchorCtr="0">
            <a:normAutofit fontScale="55000" lnSpcReduction="20000"/>
          </a:bodyPr>
          <a:lstStyle/>
          <a:p>
            <a:pPr indent="-234950">
              <a:lnSpc>
                <a:spcPct val="80000"/>
              </a:lnSpc>
              <a:spcBef>
                <a:spcPts val="0"/>
              </a:spcBef>
              <a:buClr>
                <a:srgbClr val="002060"/>
              </a:buClr>
              <a:buSzPts val="3700"/>
              <a:buFont typeface="Calibri"/>
              <a:buChar char="•"/>
            </a:pPr>
            <a:r>
              <a:rPr lang="en-US" sz="3700" b="1" i="0" u="none" dirty="0">
                <a:solidFill>
                  <a:srgbClr val="00B050"/>
                </a:solidFill>
                <a:latin typeface="Cavolini" panose="03000502040302020204" pitchFamily="66" charset="0"/>
                <a:cs typeface="Cavolini" panose="03000502040302020204" pitchFamily="66" charset="0"/>
              </a:rPr>
              <a:t>Timings</a:t>
            </a:r>
            <a:r>
              <a:rPr lang="en-US" sz="3700" b="1" dirty="0">
                <a:solidFill>
                  <a:srgbClr val="00B050"/>
                </a:solidFill>
                <a:latin typeface="Cavolini" panose="03000502040302020204" pitchFamily="66" charset="0"/>
                <a:cs typeface="Cavolini" panose="03000502040302020204" pitchFamily="66" charset="0"/>
              </a:rPr>
              <a:t>  </a:t>
            </a:r>
            <a:r>
              <a:rPr lang="en-US" sz="3700" b="1" i="0" u="none" dirty="0">
                <a:solidFill>
                  <a:srgbClr val="00B050"/>
                </a:solidFill>
                <a:latin typeface="Cavolini" panose="03000502040302020204" pitchFamily="66" charset="0"/>
                <a:cs typeface="Cavolini" panose="03000502040302020204" pitchFamily="66" charset="0"/>
              </a:rPr>
              <a:t>– routines established at the very beginning – Dining Centre</a:t>
            </a:r>
            <a:r>
              <a:rPr lang="en-US" sz="3700" b="1" dirty="0">
                <a:solidFill>
                  <a:srgbClr val="00B050"/>
                </a:solidFill>
                <a:latin typeface="Cavolini" panose="03000502040302020204" pitchFamily="66" charset="0"/>
                <a:cs typeface="Cavolini" panose="03000502040302020204" pitchFamily="66" charset="0"/>
              </a:rPr>
              <a:t> </a:t>
            </a:r>
            <a:endParaRPr lang="en-US" b="1" dirty="0">
              <a:solidFill>
                <a:srgbClr val="00B050"/>
              </a:solidFill>
              <a:latin typeface="Cavolini" panose="03000502040302020204" pitchFamily="66" charset="0"/>
              <a:cs typeface="Cavolini" panose="03000502040302020204" pitchFamily="66" charset="0"/>
            </a:endParaRPr>
          </a:p>
          <a:p>
            <a:pPr indent="-234950">
              <a:lnSpc>
                <a:spcPct val="80000"/>
              </a:lnSpc>
              <a:spcBef>
                <a:spcPts val="0"/>
              </a:spcBef>
              <a:buClr>
                <a:srgbClr val="002060"/>
              </a:buClr>
              <a:buSzPts val="3700"/>
              <a:buFont typeface="Calibri"/>
              <a:buChar char="•"/>
            </a:pPr>
            <a:endParaRPr lang="en-US" sz="3700" b="1" dirty="0">
              <a:solidFill>
                <a:srgbClr val="00B050"/>
              </a:solidFill>
              <a:latin typeface="Cavolini" panose="03000502040302020204" pitchFamily="66" charset="0"/>
              <a:cs typeface="Cavolini" panose="03000502040302020204" pitchFamily="66" charset="0"/>
            </a:endParaRPr>
          </a:p>
          <a:p>
            <a:pPr indent="-234950">
              <a:lnSpc>
                <a:spcPct val="80000"/>
              </a:lnSpc>
              <a:spcBef>
                <a:spcPts val="0"/>
              </a:spcBef>
              <a:buClr>
                <a:srgbClr val="002060"/>
              </a:buClr>
              <a:buSzPts val="3700"/>
              <a:buFont typeface="Calibri"/>
              <a:buChar char="•"/>
            </a:pPr>
            <a:r>
              <a:rPr lang="en-US" sz="3700" b="1" dirty="0">
                <a:solidFill>
                  <a:srgbClr val="00B050"/>
                </a:solidFill>
                <a:latin typeface="Cavolini" panose="03000502040302020204" pitchFamily="66" charset="0"/>
                <a:cs typeface="Cavolini" panose="03000502040302020204" pitchFamily="66" charset="0"/>
              </a:rPr>
              <a:t>Reception lunch time is at 11:30 and the children also have a fruit snack in the afternoon in class.</a:t>
            </a:r>
          </a:p>
          <a:p>
            <a:pPr indent="-234950">
              <a:lnSpc>
                <a:spcPct val="80000"/>
              </a:lnSpc>
              <a:buClr>
                <a:srgbClr val="002060"/>
              </a:buClr>
              <a:buSzPts val="3700"/>
              <a:buFont typeface="Calibri"/>
              <a:buChar char="•"/>
            </a:pPr>
            <a:endParaRPr lang="en-US" sz="3700" b="1" i="0" u="none" dirty="0">
              <a:solidFill>
                <a:srgbClr val="00B050"/>
              </a:solidFill>
              <a:latin typeface="Cavolini" panose="03000502040302020204" pitchFamily="66" charset="0"/>
              <a:cs typeface="Cavolini" panose="03000502040302020204" pitchFamily="66" charset="0"/>
            </a:endParaRPr>
          </a:p>
          <a:p>
            <a:pPr indent="-234950">
              <a:lnSpc>
                <a:spcPct val="80000"/>
              </a:lnSpc>
              <a:buClr>
                <a:srgbClr val="002060"/>
              </a:buClr>
              <a:buSzPts val="3700"/>
              <a:buFont typeface="Calibri"/>
              <a:buChar char="•"/>
            </a:pPr>
            <a:r>
              <a:rPr lang="en-US" sz="3700" b="1" i="0" u="none" dirty="0">
                <a:solidFill>
                  <a:srgbClr val="00B050"/>
                </a:solidFill>
                <a:latin typeface="Cavolini" panose="03000502040302020204" pitchFamily="66" charset="0"/>
                <a:cs typeface="Cavolini" panose="03000502040302020204" pitchFamily="66" charset="0"/>
              </a:rPr>
              <a:t>School dinner </a:t>
            </a:r>
            <a:r>
              <a:rPr lang="en-US" sz="3700" b="1" dirty="0">
                <a:solidFill>
                  <a:srgbClr val="00B050"/>
                </a:solidFill>
                <a:latin typeface="Cavolini" panose="03000502040302020204" pitchFamily="66" charset="0"/>
                <a:cs typeface="Cavolini" panose="03000502040302020204" pitchFamily="66" charset="0"/>
              </a:rPr>
              <a:t>-</a:t>
            </a:r>
            <a:r>
              <a:rPr lang="en-US" sz="3700" b="1" i="0" u="none" dirty="0">
                <a:solidFill>
                  <a:srgbClr val="00B050"/>
                </a:solidFill>
                <a:latin typeface="Cavolini" panose="03000502040302020204" pitchFamily="66" charset="0"/>
                <a:cs typeface="Cavolini" panose="03000502040302020204" pitchFamily="66" charset="0"/>
              </a:rPr>
              <a:t>Choice of food</a:t>
            </a:r>
            <a:r>
              <a:rPr lang="en-US" sz="3700" b="1" dirty="0">
                <a:solidFill>
                  <a:srgbClr val="00B050"/>
                </a:solidFill>
                <a:latin typeface="Cavolini" panose="03000502040302020204" pitchFamily="66" charset="0"/>
                <a:cs typeface="Cavolini" panose="03000502040302020204" pitchFamily="66" charset="0"/>
              </a:rPr>
              <a:t> </a:t>
            </a:r>
            <a:r>
              <a:rPr lang="en-US" sz="3700" b="1" i="0" u="none" dirty="0">
                <a:solidFill>
                  <a:srgbClr val="00B050"/>
                </a:solidFill>
                <a:latin typeface="Cavolini" panose="03000502040302020204" pitchFamily="66" charset="0"/>
                <a:cs typeface="Cavolini" panose="03000502040302020204" pitchFamily="66" charset="0"/>
              </a:rPr>
              <a:t>menus</a:t>
            </a:r>
          </a:p>
          <a:p>
            <a:pPr indent="-234950">
              <a:lnSpc>
                <a:spcPct val="80000"/>
              </a:lnSpc>
              <a:buClr>
                <a:srgbClr val="002060"/>
              </a:buClr>
              <a:buSzPts val="3700"/>
              <a:buFont typeface="Calibri"/>
              <a:buChar char="•"/>
            </a:pPr>
            <a:endParaRPr lang="en-US" sz="3700" b="1" dirty="0">
              <a:solidFill>
                <a:srgbClr val="00B050"/>
              </a:solidFill>
              <a:latin typeface="Cavolini" panose="03000502040302020204" pitchFamily="66" charset="0"/>
              <a:cs typeface="Cavolini" panose="03000502040302020204" pitchFamily="66" charset="0"/>
            </a:endParaRPr>
          </a:p>
          <a:p>
            <a:pPr indent="-234950">
              <a:lnSpc>
                <a:spcPct val="80000"/>
              </a:lnSpc>
              <a:buClr>
                <a:srgbClr val="002060"/>
              </a:buClr>
              <a:buSzPts val="3700"/>
              <a:buFont typeface="Calibri"/>
              <a:buChar char="•"/>
            </a:pPr>
            <a:r>
              <a:rPr lang="en-US" sz="3700" b="1" i="0" u="none" dirty="0">
                <a:solidFill>
                  <a:srgbClr val="00B050"/>
                </a:solidFill>
                <a:latin typeface="Cavolini" panose="03000502040302020204" pitchFamily="66" charset="0"/>
                <a:cs typeface="Cavolini" panose="03000502040302020204" pitchFamily="66" charset="0"/>
              </a:rPr>
              <a:t>Allergies and </a:t>
            </a:r>
            <a:r>
              <a:rPr lang="en-US" sz="3700" b="1" dirty="0">
                <a:solidFill>
                  <a:srgbClr val="00B050"/>
                </a:solidFill>
                <a:latin typeface="Cavolini" panose="03000502040302020204" pitchFamily="66" charset="0"/>
                <a:cs typeface="Cavolini" panose="03000502040302020204" pitchFamily="66" charset="0"/>
              </a:rPr>
              <a:t>specific </a:t>
            </a:r>
            <a:r>
              <a:rPr lang="en-US" sz="3700" b="1" i="0" u="none" dirty="0" err="1">
                <a:solidFill>
                  <a:srgbClr val="00B050"/>
                </a:solidFill>
                <a:latin typeface="Cavolini" panose="03000502040302020204" pitchFamily="66" charset="0"/>
                <a:cs typeface="Cavolini" panose="03000502040302020204" pitchFamily="66" charset="0"/>
              </a:rPr>
              <a:t>dietry</a:t>
            </a:r>
            <a:r>
              <a:rPr lang="en-US" sz="3700" b="1" i="0" u="none" dirty="0">
                <a:solidFill>
                  <a:srgbClr val="00B050"/>
                </a:solidFill>
                <a:latin typeface="Cavolini" panose="03000502040302020204" pitchFamily="66" charset="0"/>
                <a:cs typeface="Cavolini" panose="03000502040302020204" pitchFamily="66" charset="0"/>
              </a:rPr>
              <a:t> requirements communicated at the very beginning </a:t>
            </a:r>
          </a:p>
          <a:p>
            <a:pPr marL="0" indent="0">
              <a:lnSpc>
                <a:spcPct val="80000"/>
              </a:lnSpc>
              <a:buClr>
                <a:srgbClr val="002060"/>
              </a:buClr>
              <a:buSzPts val="3700"/>
              <a:buNone/>
            </a:pPr>
            <a:endParaRPr b="1" dirty="0">
              <a:solidFill>
                <a:srgbClr val="00B050"/>
              </a:solidFill>
              <a:latin typeface="Cavolini" panose="03000502040302020204" pitchFamily="66" charset="0"/>
              <a:cs typeface="Cavolini" panose="03000502040302020204" pitchFamily="66" charset="0"/>
            </a:endParaRPr>
          </a:p>
          <a:p>
            <a:pPr marL="228600" marR="0" lvl="0" indent="-234950" algn="l" rtl="0">
              <a:lnSpc>
                <a:spcPct val="80000"/>
              </a:lnSpc>
              <a:spcBef>
                <a:spcPts val="1000"/>
              </a:spcBef>
              <a:spcAft>
                <a:spcPts val="0"/>
              </a:spcAft>
              <a:buClr>
                <a:srgbClr val="002060"/>
              </a:buClr>
              <a:buSzPts val="3700"/>
              <a:buFont typeface="Calibri"/>
              <a:buChar char="•"/>
            </a:pPr>
            <a:endParaRPr lang="en-US" sz="3700" b="1" i="0" u="none" dirty="0">
              <a:solidFill>
                <a:srgbClr val="00B050"/>
              </a:solidFill>
              <a:latin typeface="Cavolini" panose="03000502040302020204" pitchFamily="66" charset="0"/>
              <a:cs typeface="Cavolini" panose="03000502040302020204" pitchFamily="66" charset="0"/>
            </a:endParaRPr>
          </a:p>
          <a:p>
            <a:pPr marL="228600" marR="0" lvl="0" indent="-234950" algn="l" rtl="0">
              <a:lnSpc>
                <a:spcPct val="80000"/>
              </a:lnSpc>
              <a:spcBef>
                <a:spcPts val="1000"/>
              </a:spcBef>
              <a:spcAft>
                <a:spcPts val="0"/>
              </a:spcAft>
              <a:buClr>
                <a:srgbClr val="002060"/>
              </a:buClr>
              <a:buSzPts val="3700"/>
              <a:buFont typeface="Calibri"/>
              <a:buChar char="•"/>
            </a:pPr>
            <a:r>
              <a:rPr lang="en-US" sz="3700" b="1" i="0" u="none" dirty="0">
                <a:solidFill>
                  <a:srgbClr val="00B050"/>
                </a:solidFill>
                <a:latin typeface="Cavolini" panose="03000502040302020204" pitchFamily="66" charset="0"/>
                <a:cs typeface="Cavolini" panose="03000502040302020204" pitchFamily="66" charset="0"/>
              </a:rPr>
              <a:t>Trays – cups</a:t>
            </a:r>
            <a:endParaRPr b="1" dirty="0">
              <a:solidFill>
                <a:srgbClr val="00B050"/>
              </a:solidFill>
              <a:latin typeface="Cavolini" panose="03000502040302020204" pitchFamily="66" charset="0"/>
              <a:cs typeface="Cavolini" panose="03000502040302020204" pitchFamily="66" charset="0"/>
            </a:endParaRPr>
          </a:p>
          <a:p>
            <a:pPr indent="-234950">
              <a:lnSpc>
                <a:spcPct val="80000"/>
              </a:lnSpc>
              <a:buClr>
                <a:srgbClr val="002060"/>
              </a:buClr>
              <a:buSzPts val="3700"/>
              <a:buFont typeface="Calibri"/>
              <a:buChar char="•"/>
            </a:pPr>
            <a:endParaRPr lang="en-US" sz="3700" b="1" i="0" u="none" dirty="0">
              <a:solidFill>
                <a:srgbClr val="00B050"/>
              </a:solidFill>
              <a:latin typeface="Cavolini" panose="03000502040302020204" pitchFamily="66" charset="0"/>
              <a:cs typeface="Cavolini" panose="03000502040302020204" pitchFamily="66" charset="0"/>
            </a:endParaRPr>
          </a:p>
          <a:p>
            <a:pPr indent="-234950">
              <a:lnSpc>
                <a:spcPct val="80000"/>
              </a:lnSpc>
              <a:buClr>
                <a:srgbClr val="002060"/>
              </a:buClr>
              <a:buSzPts val="3700"/>
              <a:buFont typeface="Calibri"/>
              <a:buChar char="•"/>
            </a:pPr>
            <a:r>
              <a:rPr lang="en-US" sz="3700" b="1" i="0" u="none" dirty="0">
                <a:solidFill>
                  <a:srgbClr val="00B050"/>
                </a:solidFill>
                <a:latin typeface="Cavolini" panose="03000502040302020204" pitchFamily="66" charset="0"/>
                <a:cs typeface="Cavolini" panose="03000502040302020204" pitchFamily="66" charset="0"/>
              </a:rPr>
              <a:t>Toilets</a:t>
            </a:r>
            <a:r>
              <a:rPr lang="en-US" sz="3700" b="1" dirty="0">
                <a:solidFill>
                  <a:srgbClr val="00B050"/>
                </a:solidFill>
                <a:latin typeface="Cavolini" panose="03000502040302020204" pitchFamily="66" charset="0"/>
                <a:cs typeface="Cavolini" panose="03000502040302020204" pitchFamily="66" charset="0"/>
              </a:rPr>
              <a:t> </a:t>
            </a:r>
            <a:endParaRPr b="1" dirty="0">
              <a:solidFill>
                <a:srgbClr val="00B050"/>
              </a:solidFill>
              <a:latin typeface="Cavolini" panose="03000502040302020204" pitchFamily="66" charset="0"/>
              <a:cs typeface="Cavolini" panose="03000502040302020204" pitchFamily="66" charset="0"/>
            </a:endParaRPr>
          </a:p>
        </p:txBody>
      </p:sp>
      <p:pic>
        <p:nvPicPr>
          <p:cNvPr id="2" name="Picture 1">
            <a:extLst>
              <a:ext uri="{FF2B5EF4-FFF2-40B4-BE49-F238E27FC236}">
                <a16:creationId xmlns:a16="http://schemas.microsoft.com/office/drawing/2014/main" id="{AF6E6A0E-9E3A-4D73-9373-45BE63BB7860}"/>
              </a:ext>
            </a:extLst>
          </p:cNvPr>
          <p:cNvPicPr>
            <a:picLocks noChangeAspect="1"/>
          </p:cNvPicPr>
          <p:nvPr/>
        </p:nvPicPr>
        <p:blipFill>
          <a:blip r:embed="rId3"/>
          <a:stretch>
            <a:fillRect/>
          </a:stretch>
        </p:blipFill>
        <p:spPr>
          <a:xfrm>
            <a:off x="7290033" y="2264584"/>
            <a:ext cx="4194406" cy="3498652"/>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47E6F-F599-FFD5-98C7-7DBC130FAA37}"/>
              </a:ext>
            </a:extLst>
          </p:cNvPr>
          <p:cNvSpPr>
            <a:spLocks noGrp="1"/>
          </p:cNvSpPr>
          <p:nvPr>
            <p:ph type="title"/>
          </p:nvPr>
        </p:nvSpPr>
        <p:spPr/>
        <p:txBody>
          <a:bodyPr/>
          <a:lstStyle/>
          <a:p>
            <a:endParaRPr lang="en-US"/>
          </a:p>
        </p:txBody>
      </p:sp>
      <p:pic>
        <p:nvPicPr>
          <p:cNvPr id="4" name="Content Placeholder 3" descr="A group of people&amp;#39;s faces&#10;&#10;AI-generated content may be incorrect.">
            <a:extLst>
              <a:ext uri="{FF2B5EF4-FFF2-40B4-BE49-F238E27FC236}">
                <a16:creationId xmlns:a16="http://schemas.microsoft.com/office/drawing/2014/main" id="{1D7161CF-1BCA-5691-DEA2-1A894A36BA25}"/>
              </a:ext>
            </a:extLst>
          </p:cNvPr>
          <p:cNvPicPr>
            <a:picLocks noGrp="1" noChangeAspect="1"/>
          </p:cNvPicPr>
          <p:nvPr>
            <p:ph idx="1"/>
          </p:nvPr>
        </p:nvPicPr>
        <p:blipFill>
          <a:blip r:embed="rId2"/>
          <a:stretch>
            <a:fillRect/>
          </a:stretch>
        </p:blipFill>
        <p:spPr>
          <a:xfrm>
            <a:off x="696634" y="359683"/>
            <a:ext cx="10798731" cy="6151109"/>
          </a:xfrm>
          <a:prstGeom prst="rect">
            <a:avLst/>
          </a:prstGeom>
        </p:spPr>
      </p:pic>
    </p:spTree>
    <p:extLst>
      <p:ext uri="{BB962C8B-B14F-4D97-AF65-F5344CB8AC3E}">
        <p14:creationId xmlns:p14="http://schemas.microsoft.com/office/powerpoint/2010/main" val="6784999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qr code on a green background&#10;&#10;AI-generated content may be incorrect.">
            <a:extLst>
              <a:ext uri="{FF2B5EF4-FFF2-40B4-BE49-F238E27FC236}">
                <a16:creationId xmlns:a16="http://schemas.microsoft.com/office/drawing/2014/main" id="{AD0A5584-97D5-58BA-1587-CC8D6726BBD9}"/>
              </a:ext>
            </a:extLst>
          </p:cNvPr>
          <p:cNvPicPr>
            <a:picLocks noGrp="1" noChangeAspect="1"/>
          </p:cNvPicPr>
          <p:nvPr>
            <p:ph idx="1"/>
          </p:nvPr>
        </p:nvPicPr>
        <p:blipFill>
          <a:blip r:embed="rId2"/>
          <a:stretch>
            <a:fillRect/>
          </a:stretch>
        </p:blipFill>
        <p:spPr>
          <a:xfrm>
            <a:off x="1349777" y="330653"/>
            <a:ext cx="9492445" cy="6201909"/>
          </a:xfrm>
          <a:prstGeom prst="rect">
            <a:avLst/>
          </a:prstGeom>
        </p:spPr>
      </p:pic>
    </p:spTree>
    <p:extLst>
      <p:ext uri="{BB962C8B-B14F-4D97-AF65-F5344CB8AC3E}">
        <p14:creationId xmlns:p14="http://schemas.microsoft.com/office/powerpoint/2010/main" val="37615665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28"/>
          <p:cNvSpPr txBox="1">
            <a:spLocks noGrp="1"/>
          </p:cNvSpPr>
          <p:nvPr>
            <p:ph type="title"/>
          </p:nvPr>
        </p:nvSpPr>
        <p:spPr>
          <a:xfrm>
            <a:off x="677862" y="176212"/>
            <a:ext cx="8596312" cy="1320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7200"/>
              <a:buFont typeface="Corben"/>
              <a:buNone/>
            </a:pPr>
            <a:r>
              <a:rPr lang="en-US" sz="7200" b="1" i="0" u="none" dirty="0">
                <a:solidFill>
                  <a:srgbClr val="00B050"/>
                </a:solidFill>
                <a:latin typeface="Cavolini" panose="03000502040302020204" pitchFamily="66" charset="0"/>
                <a:cs typeface="Cavolini" panose="03000502040302020204" pitchFamily="66" charset="0"/>
              </a:rPr>
              <a:t>And other bits…</a:t>
            </a:r>
            <a:endParaRPr lang="en-US" b="1" dirty="0">
              <a:solidFill>
                <a:srgbClr val="00B050"/>
              </a:solidFill>
              <a:latin typeface="Cavolini" panose="03000502040302020204" pitchFamily="66" charset="0"/>
              <a:cs typeface="Cavolini" panose="03000502040302020204" pitchFamily="66" charset="0"/>
            </a:endParaRPr>
          </a:p>
        </p:txBody>
      </p:sp>
      <p:sp>
        <p:nvSpPr>
          <p:cNvPr id="200" name="Google Shape;200;p28"/>
          <p:cNvSpPr txBox="1">
            <a:spLocks noGrp="1"/>
          </p:cNvSpPr>
          <p:nvPr>
            <p:ph type="body" idx="1"/>
          </p:nvPr>
        </p:nvSpPr>
        <p:spPr>
          <a:xfrm>
            <a:off x="677862" y="1268412"/>
            <a:ext cx="11341100" cy="4843462"/>
          </a:xfrm>
          <a:prstGeom prst="rect">
            <a:avLst/>
          </a:prstGeom>
          <a:noFill/>
          <a:ln>
            <a:noFill/>
          </a:ln>
        </p:spPr>
        <p:txBody>
          <a:bodyPr spcFirstLastPara="1" wrap="square" lIns="91425" tIns="45700" rIns="91425" bIns="45700" anchor="t" anchorCtr="0">
            <a:normAutofit fontScale="92500" lnSpcReduction="10000"/>
          </a:bodyPr>
          <a:lstStyle/>
          <a:p>
            <a:pPr marL="228600" marR="0" lvl="0" indent="-38100" algn="l" rtl="0">
              <a:lnSpc>
                <a:spcPct val="70000"/>
              </a:lnSpc>
              <a:spcBef>
                <a:spcPts val="0"/>
              </a:spcBef>
              <a:spcAft>
                <a:spcPts val="0"/>
              </a:spcAft>
              <a:buClr>
                <a:schemeClr val="dk1"/>
              </a:buClr>
              <a:buSzPts val="3000"/>
              <a:buFont typeface="Arial"/>
              <a:buNone/>
            </a:pPr>
            <a:endParaRPr sz="3200" i="0" u="none" dirty="0">
              <a:solidFill>
                <a:srgbClr val="002060"/>
              </a:solidFill>
              <a:latin typeface="NTPreCursive" panose="03000400000000000000" pitchFamily="66" charset="0"/>
              <a:ea typeface="Corben"/>
              <a:cs typeface="Corben"/>
              <a:sym typeface="Corben"/>
            </a:endParaRPr>
          </a:p>
          <a:p>
            <a:pPr marL="228600" marR="0" lvl="0" indent="-228600" algn="l" rtl="0">
              <a:lnSpc>
                <a:spcPct val="70000"/>
              </a:lnSpc>
              <a:spcBef>
                <a:spcPts val="1000"/>
              </a:spcBef>
              <a:spcAft>
                <a:spcPts val="0"/>
              </a:spcAft>
              <a:buClr>
                <a:srgbClr val="002060"/>
              </a:buClr>
              <a:buSzPts val="3000"/>
              <a:buFont typeface="Calibri"/>
              <a:buChar char="•"/>
            </a:pPr>
            <a:r>
              <a:rPr lang="en-US" sz="3200" i="0" u="none" dirty="0">
                <a:solidFill>
                  <a:srgbClr val="00B050"/>
                </a:solidFill>
                <a:latin typeface="Cavolini" panose="03000502040302020204" pitchFamily="66" charset="0"/>
                <a:cs typeface="Cavolini" panose="03000502040302020204" pitchFamily="66" charset="0"/>
              </a:rPr>
              <a:t>Parents and Friends – we need new recruits</a:t>
            </a:r>
            <a:r>
              <a:rPr lang="en-US" sz="3200" dirty="0">
                <a:solidFill>
                  <a:srgbClr val="00B050"/>
                </a:solidFill>
                <a:latin typeface="Cavolini" panose="03000502040302020204" pitchFamily="66" charset="0"/>
                <a:cs typeface="Cavolini" panose="03000502040302020204" pitchFamily="66" charset="0"/>
              </a:rPr>
              <a:t>.</a:t>
            </a:r>
            <a:endParaRPr sz="3200" dirty="0">
              <a:solidFill>
                <a:srgbClr val="00B050"/>
              </a:solidFill>
              <a:latin typeface="Cavolini" panose="03000502040302020204" pitchFamily="66" charset="0"/>
              <a:cs typeface="Cavolini" panose="03000502040302020204" pitchFamily="66" charset="0"/>
            </a:endParaRPr>
          </a:p>
          <a:p>
            <a:pPr>
              <a:lnSpc>
                <a:spcPct val="70000"/>
              </a:lnSpc>
              <a:buClr>
                <a:srgbClr val="002060"/>
              </a:buClr>
              <a:buSzPts val="3000"/>
              <a:buFont typeface="Calibri"/>
              <a:buChar char="•"/>
            </a:pPr>
            <a:r>
              <a:rPr lang="en-US" sz="3200" dirty="0">
                <a:solidFill>
                  <a:srgbClr val="00B050"/>
                </a:solidFill>
                <a:latin typeface="Cavolini" panose="03000502040302020204" pitchFamily="66" charset="0"/>
                <a:cs typeface="Cavolini" panose="03000502040302020204" pitchFamily="66" charset="0"/>
              </a:rPr>
              <a:t>Please don't send children in with toys</a:t>
            </a:r>
            <a:r>
              <a:rPr lang="en-US" sz="3200" i="0" u="none" dirty="0">
                <a:solidFill>
                  <a:srgbClr val="00B050"/>
                </a:solidFill>
                <a:latin typeface="Cavolini" panose="03000502040302020204" pitchFamily="66" charset="0"/>
                <a:cs typeface="Cavolini" panose="03000502040302020204" pitchFamily="66" charset="0"/>
              </a:rPr>
              <a:t>.</a:t>
            </a:r>
            <a:endParaRPr sz="3200" dirty="0">
              <a:solidFill>
                <a:srgbClr val="00B050"/>
              </a:solidFill>
              <a:latin typeface="Cavolini" panose="03000502040302020204" pitchFamily="66" charset="0"/>
              <a:cs typeface="Cavolini" panose="03000502040302020204" pitchFamily="66" charset="0"/>
            </a:endParaRPr>
          </a:p>
          <a:p>
            <a:pPr>
              <a:lnSpc>
                <a:spcPct val="70000"/>
              </a:lnSpc>
              <a:buClr>
                <a:srgbClr val="002060"/>
              </a:buClr>
              <a:buSzPts val="3000"/>
              <a:buFont typeface="Calibri"/>
              <a:buChar char="•"/>
            </a:pPr>
            <a:r>
              <a:rPr lang="en-US" sz="3200" i="0" u="none" dirty="0">
                <a:solidFill>
                  <a:srgbClr val="00B050"/>
                </a:solidFill>
                <a:latin typeface="Cavolini" panose="03000502040302020204" pitchFamily="66" charset="0"/>
                <a:cs typeface="Cavolini" panose="03000502040302020204" pitchFamily="66" charset="0"/>
              </a:rPr>
              <a:t>Headlice – hair tied back.</a:t>
            </a:r>
            <a:r>
              <a:rPr lang="en-US" sz="3200" dirty="0">
                <a:solidFill>
                  <a:srgbClr val="00B050"/>
                </a:solidFill>
                <a:latin typeface="Cavolini" panose="03000502040302020204" pitchFamily="66" charset="0"/>
                <a:cs typeface="Cavolini" panose="03000502040302020204" pitchFamily="66" charset="0"/>
              </a:rPr>
              <a:t> When there is a case in your class you will be notified via WEDUC</a:t>
            </a:r>
            <a:endParaRPr sz="3200" dirty="0">
              <a:solidFill>
                <a:srgbClr val="00B050"/>
              </a:solidFill>
              <a:latin typeface="Cavolini" panose="03000502040302020204" pitchFamily="66" charset="0"/>
              <a:cs typeface="Cavolini" panose="03000502040302020204" pitchFamily="66" charset="0"/>
            </a:endParaRPr>
          </a:p>
          <a:p>
            <a:pPr marL="228600" marR="0" lvl="0" indent="-228600" algn="l" rtl="0">
              <a:lnSpc>
                <a:spcPct val="70000"/>
              </a:lnSpc>
              <a:spcBef>
                <a:spcPts val="1000"/>
              </a:spcBef>
              <a:spcAft>
                <a:spcPts val="0"/>
              </a:spcAft>
              <a:buClr>
                <a:srgbClr val="002060"/>
              </a:buClr>
              <a:buSzPts val="3000"/>
              <a:buFont typeface="Calibri"/>
              <a:buChar char="•"/>
            </a:pPr>
            <a:r>
              <a:rPr lang="en-US" sz="3200" i="0" u="none" dirty="0">
                <a:solidFill>
                  <a:srgbClr val="00B050"/>
                </a:solidFill>
                <a:latin typeface="Cavolini" panose="03000502040302020204" pitchFamily="66" charset="0"/>
                <a:cs typeface="Cavolini" panose="03000502040302020204" pitchFamily="66" charset="0"/>
              </a:rPr>
              <a:t>Book Bags – brought in and taken home daily .</a:t>
            </a:r>
            <a:endParaRPr sz="3200" dirty="0">
              <a:solidFill>
                <a:srgbClr val="00B050"/>
              </a:solidFill>
              <a:latin typeface="Cavolini" panose="03000502040302020204" pitchFamily="66" charset="0"/>
              <a:cs typeface="Cavolini" panose="03000502040302020204" pitchFamily="66" charset="0"/>
            </a:endParaRPr>
          </a:p>
          <a:p>
            <a:pPr marL="228600" marR="0" lvl="0" indent="-228600" algn="l" rtl="0">
              <a:lnSpc>
                <a:spcPct val="70000"/>
              </a:lnSpc>
              <a:spcBef>
                <a:spcPts val="1000"/>
              </a:spcBef>
              <a:spcAft>
                <a:spcPts val="0"/>
              </a:spcAft>
              <a:buClr>
                <a:srgbClr val="002060"/>
              </a:buClr>
              <a:buSzPts val="3000"/>
              <a:buFont typeface="Calibri"/>
              <a:buChar char="•"/>
            </a:pPr>
            <a:r>
              <a:rPr lang="en-US" sz="3200" i="0" u="none" dirty="0">
                <a:solidFill>
                  <a:srgbClr val="00B050"/>
                </a:solidFill>
                <a:latin typeface="Cavolini" panose="03000502040302020204" pitchFamily="66" charset="0"/>
                <a:cs typeface="Cavolini" panose="03000502040302020204" pitchFamily="66" charset="0"/>
              </a:rPr>
              <a:t>Named water bottle – brought in and taken home daily.</a:t>
            </a:r>
            <a:endParaRPr sz="3200" dirty="0">
              <a:solidFill>
                <a:srgbClr val="00B050"/>
              </a:solidFill>
              <a:latin typeface="Cavolini" panose="03000502040302020204" pitchFamily="66" charset="0"/>
              <a:cs typeface="Cavolini" panose="03000502040302020204" pitchFamily="66" charset="0"/>
            </a:endParaRPr>
          </a:p>
          <a:p>
            <a:pPr marL="228600" marR="0" lvl="0" indent="-228600" algn="l" rtl="0">
              <a:lnSpc>
                <a:spcPct val="70000"/>
              </a:lnSpc>
              <a:spcBef>
                <a:spcPts val="1000"/>
              </a:spcBef>
              <a:spcAft>
                <a:spcPts val="0"/>
              </a:spcAft>
              <a:buClr>
                <a:srgbClr val="002060"/>
              </a:buClr>
              <a:buSzPts val="3000"/>
              <a:buFont typeface="Calibri"/>
              <a:buChar char="•"/>
            </a:pPr>
            <a:r>
              <a:rPr lang="en-US" sz="3200" i="0" u="none" dirty="0">
                <a:solidFill>
                  <a:srgbClr val="00B050"/>
                </a:solidFill>
                <a:latin typeface="Cavolini" panose="03000502040302020204" pitchFamily="66" charset="0"/>
                <a:cs typeface="Cavolini" panose="03000502040302020204" pitchFamily="66" charset="0"/>
              </a:rPr>
              <a:t>Regular contact with teacher or reception staff</a:t>
            </a:r>
            <a:endParaRPr sz="3200" dirty="0">
              <a:solidFill>
                <a:srgbClr val="00B050"/>
              </a:solidFill>
              <a:latin typeface="Cavolini" panose="03000502040302020204" pitchFamily="66" charset="0"/>
              <a:cs typeface="Cavolini" panose="03000502040302020204" pitchFamily="66" charset="0"/>
            </a:endParaRPr>
          </a:p>
          <a:p>
            <a:pPr marL="228600" marR="0" lvl="0" indent="-228600" algn="l" rtl="0">
              <a:lnSpc>
                <a:spcPct val="70000"/>
              </a:lnSpc>
              <a:spcBef>
                <a:spcPts val="1000"/>
              </a:spcBef>
              <a:spcAft>
                <a:spcPts val="0"/>
              </a:spcAft>
              <a:buClr>
                <a:srgbClr val="002060"/>
              </a:buClr>
              <a:buSzPts val="3000"/>
              <a:buFont typeface="Calibri"/>
              <a:buChar char="•"/>
            </a:pPr>
            <a:r>
              <a:rPr lang="en-US" sz="3200" i="0" u="none" dirty="0">
                <a:solidFill>
                  <a:srgbClr val="00B050"/>
                </a:solidFill>
                <a:latin typeface="Cavolini" panose="03000502040302020204" pitchFamily="66" charset="0"/>
                <a:cs typeface="Cavolini" panose="03000502040302020204" pitchFamily="66" charset="0"/>
              </a:rPr>
              <a:t>Formal parent/</a:t>
            </a:r>
            <a:r>
              <a:rPr lang="en-US" sz="3200" i="0" u="none" dirty="0" err="1">
                <a:solidFill>
                  <a:srgbClr val="00B050"/>
                </a:solidFill>
                <a:latin typeface="Cavolini" panose="03000502040302020204" pitchFamily="66" charset="0"/>
                <a:cs typeface="Cavolini" panose="03000502040302020204" pitchFamily="66" charset="0"/>
              </a:rPr>
              <a:t>carer</a:t>
            </a:r>
            <a:r>
              <a:rPr lang="en-US" sz="3200" i="0" u="none" dirty="0">
                <a:solidFill>
                  <a:srgbClr val="00B050"/>
                </a:solidFill>
                <a:latin typeface="Cavolini" panose="03000502040302020204" pitchFamily="66" charset="0"/>
                <a:cs typeface="Cavolini" panose="03000502040302020204" pitchFamily="66" charset="0"/>
              </a:rPr>
              <a:t> conferences x2 per year</a:t>
            </a:r>
            <a:r>
              <a:rPr lang="en-US" sz="3200" dirty="0">
                <a:solidFill>
                  <a:srgbClr val="00B050"/>
                </a:solidFill>
                <a:latin typeface="Cavolini" panose="03000502040302020204" pitchFamily="66" charset="0"/>
                <a:cs typeface="Cavolini" panose="03000502040302020204" pitchFamily="66" charset="0"/>
              </a:rPr>
              <a:t>.</a:t>
            </a:r>
            <a:endParaRPr sz="3200" dirty="0">
              <a:solidFill>
                <a:srgbClr val="00B050"/>
              </a:solidFill>
              <a:latin typeface="Cavolini" panose="03000502040302020204" pitchFamily="66" charset="0"/>
              <a:cs typeface="Cavolini" panose="03000502040302020204" pitchFamily="66" charset="0"/>
            </a:endParaRPr>
          </a:p>
          <a:p>
            <a:pPr marL="228600" marR="0" lvl="0" indent="-228600" algn="l" rtl="0">
              <a:lnSpc>
                <a:spcPct val="70000"/>
              </a:lnSpc>
              <a:spcBef>
                <a:spcPts val="1000"/>
              </a:spcBef>
              <a:spcAft>
                <a:spcPts val="0"/>
              </a:spcAft>
              <a:buClr>
                <a:srgbClr val="002060"/>
              </a:buClr>
              <a:buSzPts val="3000"/>
              <a:buFont typeface="Calibri"/>
              <a:buChar char="•"/>
            </a:pPr>
            <a:r>
              <a:rPr lang="en-US" sz="3200" i="0" u="none" dirty="0">
                <a:solidFill>
                  <a:srgbClr val="00B050"/>
                </a:solidFill>
                <a:latin typeface="Cavolini" panose="03000502040302020204" pitchFamily="66" charset="0"/>
                <a:cs typeface="Cavolini" panose="03000502040302020204" pitchFamily="66" charset="0"/>
              </a:rPr>
              <a:t>Voluntary £1 weekly fund or donations biscuits, playdough ingredients, wet wipes etc.</a:t>
            </a:r>
            <a:endParaRPr sz="3200" dirty="0">
              <a:solidFill>
                <a:srgbClr val="00B050"/>
              </a:solidFill>
              <a:latin typeface="Cavolini" panose="03000502040302020204" pitchFamily="66" charset="0"/>
              <a:cs typeface="Cavolini" panose="03000502040302020204" pitchFamily="66"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30"/>
          <p:cNvSpPr txBox="1">
            <a:spLocks noGrp="1"/>
          </p:cNvSpPr>
          <p:nvPr>
            <p:ph type="title"/>
          </p:nvPr>
        </p:nvSpPr>
        <p:spPr>
          <a:xfrm>
            <a:off x="838200" y="365125"/>
            <a:ext cx="10515600" cy="13255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2060"/>
              </a:buClr>
              <a:buSzPts val="7200"/>
              <a:buFont typeface="Corben"/>
              <a:buNone/>
            </a:pPr>
            <a:r>
              <a:rPr lang="en-US" sz="7200" b="1" i="0" u="none" dirty="0">
                <a:solidFill>
                  <a:srgbClr val="00B050"/>
                </a:solidFill>
                <a:latin typeface="Cavolini" panose="03000502040302020204" pitchFamily="66" charset="0"/>
                <a:cs typeface="Cavolini" panose="03000502040302020204" pitchFamily="66" charset="0"/>
              </a:rPr>
              <a:t>Thank you</a:t>
            </a:r>
            <a:endParaRPr b="1" dirty="0">
              <a:solidFill>
                <a:srgbClr val="00B050"/>
              </a:solidFill>
              <a:latin typeface="Cavolini" panose="03000502040302020204" pitchFamily="66" charset="0"/>
              <a:cs typeface="Cavolini" panose="03000502040302020204" pitchFamily="66" charset="0"/>
            </a:endParaRPr>
          </a:p>
        </p:txBody>
      </p:sp>
      <p:sp>
        <p:nvSpPr>
          <p:cNvPr id="214" name="Google Shape;214;p30"/>
          <p:cNvSpPr txBox="1">
            <a:spLocks noGrp="1"/>
          </p:cNvSpPr>
          <p:nvPr>
            <p:ph type="body" idx="1"/>
          </p:nvPr>
        </p:nvSpPr>
        <p:spPr>
          <a:xfrm>
            <a:off x="74575" y="1566075"/>
            <a:ext cx="5153100" cy="4914900"/>
          </a:xfrm>
          <a:prstGeom prst="rect">
            <a:avLst/>
          </a:prstGeom>
          <a:noFill/>
          <a:ln>
            <a:noFill/>
          </a:ln>
        </p:spPr>
        <p:txBody>
          <a:bodyPr spcFirstLastPara="1" wrap="square" lIns="91425" tIns="45700" rIns="91425" bIns="45700" anchor="t" anchorCtr="0">
            <a:normAutofit lnSpcReduction="10000"/>
          </a:bodyPr>
          <a:lstStyle/>
          <a:p>
            <a:pPr marL="0" marR="0" lvl="0" indent="0" rtl="0">
              <a:lnSpc>
                <a:spcPct val="70000"/>
              </a:lnSpc>
              <a:spcBef>
                <a:spcPts val="0"/>
              </a:spcBef>
              <a:spcAft>
                <a:spcPts val="0"/>
              </a:spcAft>
              <a:buClr>
                <a:srgbClr val="002060"/>
              </a:buClr>
              <a:buSzPts val="3100"/>
              <a:buFont typeface="Arial"/>
              <a:buNone/>
            </a:pPr>
            <a:r>
              <a:rPr lang="en-US" sz="4000" i="0" u="none" dirty="0">
                <a:solidFill>
                  <a:srgbClr val="00B050"/>
                </a:solidFill>
                <a:latin typeface="Cavolini" panose="03000502040302020204" pitchFamily="66" charset="0"/>
                <a:cs typeface="Cavolini" panose="03000502040302020204" pitchFamily="66" charset="0"/>
              </a:rPr>
              <a:t>Any questions?</a:t>
            </a:r>
            <a:endParaRPr sz="4000" i="0" u="none" dirty="0">
              <a:solidFill>
                <a:srgbClr val="00B050"/>
              </a:solidFill>
              <a:latin typeface="Cavolini" panose="03000502040302020204" pitchFamily="66" charset="0"/>
              <a:cs typeface="Cavolini" panose="03000502040302020204" pitchFamily="66" charset="0"/>
            </a:endParaRPr>
          </a:p>
          <a:p>
            <a:pPr marL="0" marR="0" lvl="0" indent="0" rtl="0">
              <a:lnSpc>
                <a:spcPct val="70000"/>
              </a:lnSpc>
              <a:spcBef>
                <a:spcPts val="0"/>
              </a:spcBef>
              <a:spcAft>
                <a:spcPts val="0"/>
              </a:spcAft>
              <a:buClr>
                <a:srgbClr val="002060"/>
              </a:buClr>
              <a:buSzPts val="3100"/>
              <a:buFont typeface="Arial"/>
              <a:buNone/>
            </a:pPr>
            <a:endParaRPr sz="4000" dirty="0">
              <a:solidFill>
                <a:srgbClr val="002060"/>
              </a:solidFill>
              <a:latin typeface="NTPreCursive" panose="03000400000000000000" pitchFamily="66" charset="0"/>
            </a:endParaRPr>
          </a:p>
          <a:p>
            <a:pPr marL="0" marR="0" lvl="0" indent="0" rtl="0">
              <a:lnSpc>
                <a:spcPct val="70000"/>
              </a:lnSpc>
              <a:spcBef>
                <a:spcPts val="0"/>
              </a:spcBef>
              <a:spcAft>
                <a:spcPts val="0"/>
              </a:spcAft>
              <a:buClr>
                <a:srgbClr val="002060"/>
              </a:buClr>
              <a:buSzPts val="3100"/>
              <a:buFont typeface="Arial"/>
              <a:buNone/>
            </a:pPr>
            <a:endParaRPr sz="4000" dirty="0">
              <a:solidFill>
                <a:srgbClr val="002060"/>
              </a:solidFill>
              <a:latin typeface="NTPreCursive" panose="03000400000000000000" pitchFamily="66" charset="0"/>
            </a:endParaRPr>
          </a:p>
          <a:p>
            <a:pPr marL="0" marR="0" lvl="0" indent="0" rtl="0">
              <a:lnSpc>
                <a:spcPct val="70000"/>
              </a:lnSpc>
              <a:spcBef>
                <a:spcPts val="0"/>
              </a:spcBef>
              <a:spcAft>
                <a:spcPts val="0"/>
              </a:spcAft>
              <a:buClr>
                <a:srgbClr val="002060"/>
              </a:buClr>
              <a:buSzPts val="3100"/>
              <a:buFont typeface="Arial"/>
              <a:buNone/>
            </a:pPr>
            <a:endParaRPr sz="4000" dirty="0">
              <a:solidFill>
                <a:srgbClr val="002060"/>
              </a:solidFill>
              <a:latin typeface="NTPreCursive" panose="03000400000000000000" pitchFamily="66" charset="0"/>
            </a:endParaRPr>
          </a:p>
          <a:p>
            <a:pPr marL="0" marR="0" lvl="0" indent="0" rtl="0">
              <a:lnSpc>
                <a:spcPct val="70000"/>
              </a:lnSpc>
              <a:spcBef>
                <a:spcPts val="0"/>
              </a:spcBef>
              <a:spcAft>
                <a:spcPts val="0"/>
              </a:spcAft>
              <a:buClr>
                <a:srgbClr val="002060"/>
              </a:buClr>
              <a:buSzPts val="3100"/>
              <a:buFont typeface="Arial"/>
              <a:buNone/>
            </a:pPr>
            <a:endParaRPr sz="4000" dirty="0">
              <a:solidFill>
                <a:srgbClr val="002060"/>
              </a:solidFill>
              <a:latin typeface="NTPreCursive" panose="03000400000000000000" pitchFamily="66" charset="0"/>
            </a:endParaRPr>
          </a:p>
          <a:p>
            <a:pPr marL="0" marR="0" lvl="0" indent="0" rtl="0">
              <a:lnSpc>
                <a:spcPct val="70000"/>
              </a:lnSpc>
              <a:spcBef>
                <a:spcPts val="1000"/>
              </a:spcBef>
              <a:spcAft>
                <a:spcPts val="0"/>
              </a:spcAft>
              <a:buClr>
                <a:srgbClr val="002060"/>
              </a:buClr>
              <a:buSzPts val="3100"/>
              <a:buFont typeface="Arial"/>
              <a:buNone/>
            </a:pPr>
            <a:endParaRPr sz="4000" dirty="0">
              <a:solidFill>
                <a:srgbClr val="002060"/>
              </a:solidFill>
              <a:latin typeface="NTPreCursive" panose="03000400000000000000" pitchFamily="66" charset="0"/>
            </a:endParaRPr>
          </a:p>
          <a:p>
            <a:pPr marL="0" marR="0" lvl="0" indent="0" rtl="0">
              <a:lnSpc>
                <a:spcPct val="70000"/>
              </a:lnSpc>
              <a:spcBef>
                <a:spcPts val="1000"/>
              </a:spcBef>
              <a:spcAft>
                <a:spcPts val="0"/>
              </a:spcAft>
              <a:buClr>
                <a:srgbClr val="002060"/>
              </a:buClr>
              <a:buSzPts val="3100"/>
              <a:buFont typeface="Arial"/>
              <a:buNone/>
            </a:pPr>
            <a:endParaRPr sz="4000" dirty="0">
              <a:solidFill>
                <a:srgbClr val="002060"/>
              </a:solidFill>
              <a:latin typeface="NTPreCursive" panose="03000400000000000000" pitchFamily="66" charset="0"/>
            </a:endParaRPr>
          </a:p>
          <a:p>
            <a:pPr marL="0" marR="0" lvl="0" indent="0" rtl="0">
              <a:lnSpc>
                <a:spcPct val="70000"/>
              </a:lnSpc>
              <a:spcBef>
                <a:spcPts val="1000"/>
              </a:spcBef>
              <a:spcAft>
                <a:spcPts val="0"/>
              </a:spcAft>
              <a:buClr>
                <a:srgbClr val="002060"/>
              </a:buClr>
              <a:buSzPts val="3100"/>
              <a:buFont typeface="Arial"/>
              <a:buNone/>
            </a:pPr>
            <a:r>
              <a:rPr lang="en-US" sz="4000" i="0" u="none" dirty="0">
                <a:solidFill>
                  <a:srgbClr val="00B050"/>
                </a:solidFill>
                <a:latin typeface="Cavolini" panose="03000502040302020204" pitchFamily="66" charset="0"/>
                <a:cs typeface="Cavolini" panose="03000502040302020204" pitchFamily="66" charset="0"/>
              </a:rPr>
              <a:t>This Presentation PowerPoint will be available on the </a:t>
            </a:r>
            <a:r>
              <a:rPr lang="en-US" sz="4000" dirty="0">
                <a:solidFill>
                  <a:srgbClr val="00B050"/>
                </a:solidFill>
                <a:latin typeface="Cavolini" panose="03000502040302020204" pitchFamily="66" charset="0"/>
                <a:cs typeface="Cavolini" panose="03000502040302020204" pitchFamily="66" charset="0"/>
              </a:rPr>
              <a:t>website.</a:t>
            </a:r>
            <a:endParaRPr sz="4000" dirty="0">
              <a:solidFill>
                <a:srgbClr val="00B050"/>
              </a:solidFill>
              <a:latin typeface="Cavolini" panose="03000502040302020204" pitchFamily="66" charset="0"/>
              <a:cs typeface="Cavolini" panose="03000502040302020204" pitchFamily="66" charset="0"/>
            </a:endParaRPr>
          </a:p>
        </p:txBody>
      </p:sp>
      <p:pic>
        <p:nvPicPr>
          <p:cNvPr id="216" name="Google Shape;216;p30"/>
          <p:cNvPicPr preferRelativeResize="0"/>
          <p:nvPr/>
        </p:nvPicPr>
        <p:blipFill>
          <a:blip r:embed="rId3">
            <a:alphaModFix/>
          </a:blip>
          <a:stretch>
            <a:fillRect/>
          </a:stretch>
        </p:blipFill>
        <p:spPr>
          <a:xfrm>
            <a:off x="7038975" y="12"/>
            <a:ext cx="5153027" cy="2215608"/>
          </a:xfrm>
          <a:prstGeom prst="rect">
            <a:avLst/>
          </a:prstGeom>
          <a:noFill/>
          <a:ln>
            <a:noFill/>
          </a:ln>
        </p:spPr>
      </p:pic>
      <p:pic>
        <p:nvPicPr>
          <p:cNvPr id="217" name="Google Shape;217;p30"/>
          <p:cNvPicPr preferRelativeResize="0"/>
          <p:nvPr/>
        </p:nvPicPr>
        <p:blipFill rotWithShape="1">
          <a:blip r:embed="rId4">
            <a:alphaModFix/>
          </a:blip>
          <a:srcRect/>
          <a:stretch/>
        </p:blipFill>
        <p:spPr>
          <a:xfrm>
            <a:off x="9947275" y="2325600"/>
            <a:ext cx="2244725" cy="444341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BEB5A-6FE0-4F41-BF06-90F8CDA4046A}"/>
              </a:ext>
            </a:extLst>
          </p:cNvPr>
          <p:cNvSpPr>
            <a:spLocks noGrp="1"/>
          </p:cNvSpPr>
          <p:nvPr>
            <p:ph type="title"/>
          </p:nvPr>
        </p:nvSpPr>
        <p:spPr/>
        <p:txBody>
          <a:bodyPr>
            <a:normAutofit fontScale="90000"/>
          </a:bodyPr>
          <a:lstStyle/>
          <a:p>
            <a:pPr algn="ctr"/>
            <a:br>
              <a:rPr lang="en-US" sz="8000" b="1" dirty="0">
                <a:solidFill>
                  <a:srgbClr val="002060"/>
                </a:solidFill>
              </a:rPr>
            </a:br>
            <a:br>
              <a:rPr lang="en-US" sz="8000" b="1" dirty="0">
                <a:solidFill>
                  <a:srgbClr val="002060"/>
                </a:solidFill>
              </a:rPr>
            </a:br>
            <a:br>
              <a:rPr lang="en-US" sz="8000" b="1" dirty="0">
                <a:solidFill>
                  <a:srgbClr val="002060"/>
                </a:solidFill>
              </a:rPr>
            </a:br>
            <a:br>
              <a:rPr lang="en-US" sz="8000" b="1" dirty="0">
                <a:solidFill>
                  <a:srgbClr val="002060"/>
                </a:solidFill>
              </a:rPr>
            </a:br>
            <a:r>
              <a:rPr lang="en-US" sz="12800" b="1" dirty="0">
                <a:solidFill>
                  <a:srgbClr val="00B050"/>
                </a:solidFill>
                <a:latin typeface="Cavolini" panose="03000502040302020204" pitchFamily="66" charset="0"/>
                <a:cs typeface="Cavolini" panose="03000502040302020204" pitchFamily="66" charset="0"/>
              </a:rPr>
              <a:t>Meet new teachers</a:t>
            </a:r>
            <a:endParaRPr lang="en-GB" sz="8000" dirty="0">
              <a:solidFill>
                <a:srgbClr val="00B050"/>
              </a:solidFill>
              <a:latin typeface="Cavolini" panose="03000502040302020204" pitchFamily="66" charset="0"/>
              <a:cs typeface="Cavolini" panose="03000502040302020204" pitchFamily="66" charset="0"/>
            </a:endParaRPr>
          </a:p>
        </p:txBody>
      </p:sp>
      <p:pic>
        <p:nvPicPr>
          <p:cNvPr id="3" name="Picture 2">
            <a:extLst>
              <a:ext uri="{FF2B5EF4-FFF2-40B4-BE49-F238E27FC236}">
                <a16:creationId xmlns:a16="http://schemas.microsoft.com/office/drawing/2014/main" id="{9A7FB25D-7145-46A0-A849-BF3CA500DFF0}"/>
              </a:ext>
            </a:extLst>
          </p:cNvPr>
          <p:cNvPicPr>
            <a:picLocks noChangeAspect="1"/>
          </p:cNvPicPr>
          <p:nvPr/>
        </p:nvPicPr>
        <p:blipFill>
          <a:blip r:embed="rId2"/>
          <a:stretch>
            <a:fillRect/>
          </a:stretch>
        </p:blipFill>
        <p:spPr>
          <a:xfrm>
            <a:off x="10705860" y="365125"/>
            <a:ext cx="1295880" cy="2123037"/>
          </a:xfrm>
          <a:prstGeom prst="rect">
            <a:avLst/>
          </a:prstGeom>
        </p:spPr>
      </p:pic>
    </p:spTree>
    <p:extLst>
      <p:ext uri="{BB962C8B-B14F-4D97-AF65-F5344CB8AC3E}">
        <p14:creationId xmlns:p14="http://schemas.microsoft.com/office/powerpoint/2010/main" val="24845617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4"/>
          <p:cNvSpPr txBox="1">
            <a:spLocks noGrp="1"/>
          </p:cNvSpPr>
          <p:nvPr>
            <p:ph type="title"/>
          </p:nvPr>
        </p:nvSpPr>
        <p:spPr>
          <a:xfrm>
            <a:off x="0" y="-409575"/>
            <a:ext cx="11336337" cy="155098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5400"/>
              <a:buFont typeface="Corben"/>
              <a:buNone/>
            </a:pPr>
            <a:br>
              <a:rPr lang="en-US" sz="5400" b="1" u="sng" dirty="0"/>
            </a:br>
            <a:r>
              <a:rPr lang="en-US" sz="6600" b="1" u="sng" dirty="0">
                <a:solidFill>
                  <a:srgbClr val="00B050"/>
                </a:solidFill>
                <a:latin typeface="Cavolini" panose="03000502040302020204" pitchFamily="66" charset="0"/>
                <a:cs typeface="Cavolini" panose="03000502040302020204" pitchFamily="66" charset="0"/>
              </a:rPr>
              <a:t>Sharks – F2S</a:t>
            </a:r>
            <a:endParaRPr u="sng" dirty="0">
              <a:solidFill>
                <a:srgbClr val="00B050"/>
              </a:solidFill>
              <a:latin typeface="Cavolini" panose="03000502040302020204" pitchFamily="66" charset="0"/>
              <a:cs typeface="Cavolini" panose="03000502040302020204" pitchFamily="66" charset="0"/>
            </a:endParaRPr>
          </a:p>
        </p:txBody>
      </p:sp>
      <p:sp>
        <p:nvSpPr>
          <p:cNvPr id="92" name="Google Shape;92;p14"/>
          <p:cNvSpPr txBox="1">
            <a:spLocks noGrp="1"/>
          </p:cNvSpPr>
          <p:nvPr>
            <p:ph type="body" idx="1"/>
          </p:nvPr>
        </p:nvSpPr>
        <p:spPr>
          <a:xfrm>
            <a:off x="104775" y="722300"/>
            <a:ext cx="10020600" cy="57228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800"/>
              <a:buNone/>
            </a:pPr>
            <a:endParaRPr lang="en-US" sz="2800" b="1" i="0" u="none" strike="noStrike" cap="none" dirty="0">
              <a:solidFill>
                <a:schemeClr val="dk1"/>
              </a:solidFill>
            </a:endParaRPr>
          </a:p>
          <a:p>
            <a:pPr marL="228600" marR="0" lvl="0" indent="-228600" algn="l" rtl="0">
              <a:lnSpc>
                <a:spcPct val="90000"/>
              </a:lnSpc>
              <a:spcBef>
                <a:spcPts val="0"/>
              </a:spcBef>
              <a:spcAft>
                <a:spcPts val="0"/>
              </a:spcAft>
              <a:buClr>
                <a:schemeClr val="dk1"/>
              </a:buClr>
              <a:buSzPts val="2800"/>
              <a:buFont typeface="Calibri"/>
              <a:buChar char="•"/>
            </a:pPr>
            <a:endParaRPr lang="en-US" b="1" dirty="0"/>
          </a:p>
          <a:p>
            <a:pPr marL="0" marR="0" lvl="0" indent="0" algn="l" rtl="0">
              <a:lnSpc>
                <a:spcPct val="90000"/>
              </a:lnSpc>
              <a:spcBef>
                <a:spcPts val="0"/>
              </a:spcBef>
              <a:spcAft>
                <a:spcPts val="0"/>
              </a:spcAft>
              <a:buClr>
                <a:schemeClr val="dk1"/>
              </a:buClr>
              <a:buSzPts val="2800"/>
              <a:buNone/>
            </a:pPr>
            <a:r>
              <a:rPr lang="en-US" sz="3600" b="1" i="0" u="none" strike="noStrike" cap="none" dirty="0">
                <a:solidFill>
                  <a:srgbClr val="00B050"/>
                </a:solidFill>
                <a:latin typeface="Cavolini" panose="03000502040302020204" pitchFamily="66" charset="0"/>
                <a:cs typeface="Cavolini" panose="03000502040302020204" pitchFamily="66" charset="0"/>
              </a:rPr>
              <a:t>Class Teacher:  </a:t>
            </a:r>
            <a:r>
              <a:rPr lang="en-US" sz="3600" b="1" dirty="0" err="1">
                <a:solidFill>
                  <a:srgbClr val="00B050"/>
                </a:solidFill>
                <a:latin typeface="Cavolini" panose="03000502040302020204" pitchFamily="66" charset="0"/>
                <a:cs typeface="Cavolini" panose="03000502040302020204" pitchFamily="66" charset="0"/>
              </a:rPr>
              <a:t>Mr</a:t>
            </a:r>
            <a:r>
              <a:rPr lang="en-US" sz="3600" b="1" dirty="0">
                <a:solidFill>
                  <a:srgbClr val="00B050"/>
                </a:solidFill>
                <a:latin typeface="Cavolini" panose="03000502040302020204" pitchFamily="66" charset="0"/>
                <a:cs typeface="Cavolini" panose="03000502040302020204" pitchFamily="66" charset="0"/>
              </a:rPr>
              <a:t> Cook </a:t>
            </a:r>
            <a:endParaRPr sz="3600" b="1" i="0" u="none" strike="noStrike" cap="none" dirty="0">
              <a:solidFill>
                <a:srgbClr val="00B050"/>
              </a:solidFill>
              <a:latin typeface="Cavolini" panose="03000502040302020204" pitchFamily="66" charset="0"/>
              <a:cs typeface="Cavolini" panose="03000502040302020204" pitchFamily="66" charset="0"/>
            </a:endParaRPr>
          </a:p>
          <a:p>
            <a:pPr marL="228600" marR="0" lvl="0" indent="0" algn="l" rtl="0">
              <a:lnSpc>
                <a:spcPct val="90000"/>
              </a:lnSpc>
              <a:spcBef>
                <a:spcPts val="1000"/>
              </a:spcBef>
              <a:spcAft>
                <a:spcPts val="0"/>
              </a:spcAft>
              <a:buNone/>
            </a:pPr>
            <a:endParaRPr b="1" dirty="0">
              <a:solidFill>
                <a:srgbClr val="0070C0"/>
              </a:solidFill>
            </a:endParaRPr>
          </a:p>
        </p:txBody>
      </p:sp>
      <p:pic>
        <p:nvPicPr>
          <p:cNvPr id="2" name="Picture 1" descr="A shark with paint splashes&#10;&#10;Description automatically generated">
            <a:extLst>
              <a:ext uri="{FF2B5EF4-FFF2-40B4-BE49-F238E27FC236}">
                <a16:creationId xmlns:a16="http://schemas.microsoft.com/office/drawing/2014/main" id="{3603CE6B-F948-4B05-805B-7B87A382C8D1}"/>
              </a:ext>
            </a:extLst>
          </p:cNvPr>
          <p:cNvPicPr>
            <a:picLocks noChangeAspect="1"/>
          </p:cNvPicPr>
          <p:nvPr/>
        </p:nvPicPr>
        <p:blipFill>
          <a:blip r:embed="rId3"/>
          <a:stretch>
            <a:fillRect/>
          </a:stretch>
        </p:blipFill>
        <p:spPr>
          <a:xfrm>
            <a:off x="6650842" y="893530"/>
            <a:ext cx="3295916" cy="2307612"/>
          </a:xfrm>
          <a:prstGeom prst="rect">
            <a:avLst/>
          </a:prstGeom>
        </p:spPr>
      </p:pic>
      <p:pic>
        <p:nvPicPr>
          <p:cNvPr id="3" name="Picture 2" descr="A person standing in front of a lit candle&#10;&#10;Description automatically generated">
            <a:extLst>
              <a:ext uri="{FF2B5EF4-FFF2-40B4-BE49-F238E27FC236}">
                <a16:creationId xmlns:a16="http://schemas.microsoft.com/office/drawing/2014/main" id="{8DBC605E-FFD8-F27A-1153-BC07B5B13600}"/>
              </a:ext>
            </a:extLst>
          </p:cNvPr>
          <p:cNvPicPr>
            <a:picLocks noChangeAspect="1"/>
          </p:cNvPicPr>
          <p:nvPr/>
        </p:nvPicPr>
        <p:blipFill>
          <a:blip r:embed="rId4"/>
          <a:stretch>
            <a:fillRect/>
          </a:stretch>
        </p:blipFill>
        <p:spPr>
          <a:xfrm>
            <a:off x="361206" y="2255787"/>
            <a:ext cx="2353699" cy="3989221"/>
          </a:xfrm>
          <a:prstGeom prst="rect">
            <a:avLst/>
          </a:prstGeom>
        </p:spPr>
      </p:pic>
      <p:sp>
        <p:nvSpPr>
          <p:cNvPr id="4" name="TextBox 3">
            <a:extLst>
              <a:ext uri="{FF2B5EF4-FFF2-40B4-BE49-F238E27FC236}">
                <a16:creationId xmlns:a16="http://schemas.microsoft.com/office/drawing/2014/main" id="{42E60023-1D68-4B3E-9D52-6E29734AB984}"/>
              </a:ext>
            </a:extLst>
          </p:cNvPr>
          <p:cNvSpPr txBox="1"/>
          <p:nvPr/>
        </p:nvSpPr>
        <p:spPr>
          <a:xfrm>
            <a:off x="5235795" y="4034672"/>
            <a:ext cx="4322984" cy="954107"/>
          </a:xfrm>
          <a:prstGeom prst="rect">
            <a:avLst/>
          </a:prstGeom>
          <a:noFill/>
        </p:spPr>
        <p:txBody>
          <a:bodyPr wrap="square" rtlCol="0">
            <a:spAutoFit/>
          </a:bodyPr>
          <a:lstStyle/>
          <a:p>
            <a:r>
              <a:rPr lang="en-GB" sz="2800" dirty="0">
                <a:solidFill>
                  <a:srgbClr val="00B050"/>
                </a:solidFill>
                <a:latin typeface="Cavolini" panose="03000502040302020204" pitchFamily="66" charset="0"/>
                <a:cs typeface="Cavolini" panose="03000502040302020204" pitchFamily="66" charset="0"/>
              </a:rPr>
              <a:t>Cover Supervisor:</a:t>
            </a:r>
          </a:p>
          <a:p>
            <a:r>
              <a:rPr lang="en-GB" sz="2800" dirty="0">
                <a:solidFill>
                  <a:srgbClr val="00B050"/>
                </a:solidFill>
                <a:latin typeface="Cavolini" panose="03000502040302020204" pitchFamily="66" charset="0"/>
                <a:cs typeface="Cavolini" panose="03000502040302020204" pitchFamily="66" charset="0"/>
              </a:rPr>
              <a:t>Mrs Marshall</a:t>
            </a:r>
          </a:p>
        </p:txBody>
      </p:sp>
      <p:pic>
        <p:nvPicPr>
          <p:cNvPr id="5" name="Picture 4" descr="A person with glasses on her head&#10;&#10;AI-generated content may be incorrect.">
            <a:extLst>
              <a:ext uri="{FF2B5EF4-FFF2-40B4-BE49-F238E27FC236}">
                <a16:creationId xmlns:a16="http://schemas.microsoft.com/office/drawing/2014/main" id="{AF5F43A1-0678-91F7-8153-612E05D8380B}"/>
              </a:ext>
            </a:extLst>
          </p:cNvPr>
          <p:cNvPicPr>
            <a:picLocks noChangeAspect="1"/>
          </p:cNvPicPr>
          <p:nvPr/>
        </p:nvPicPr>
        <p:blipFill>
          <a:blip r:embed="rId5"/>
          <a:stretch>
            <a:fillRect/>
          </a:stretch>
        </p:blipFill>
        <p:spPr>
          <a:xfrm>
            <a:off x="3045279" y="2757714"/>
            <a:ext cx="2073729" cy="2808515"/>
          </a:xfrm>
          <a:prstGeom prst="rect">
            <a:avLst/>
          </a:prstGeom>
        </p:spPr>
      </p:pic>
    </p:spTree>
    <p:extLst>
      <p:ext uri="{BB962C8B-B14F-4D97-AF65-F5344CB8AC3E}">
        <p14:creationId xmlns:p14="http://schemas.microsoft.com/office/powerpoint/2010/main" val="1636980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4"/>
          <p:cNvSpPr txBox="1">
            <a:spLocks noGrp="1"/>
          </p:cNvSpPr>
          <p:nvPr>
            <p:ph type="title"/>
          </p:nvPr>
        </p:nvSpPr>
        <p:spPr>
          <a:xfrm>
            <a:off x="248414" y="-572088"/>
            <a:ext cx="11336337" cy="121085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5400"/>
              <a:buFont typeface="Corben"/>
              <a:buNone/>
            </a:pPr>
            <a:br>
              <a:rPr lang="en-US" sz="5400" b="1" i="0" u="sng" dirty="0">
                <a:solidFill>
                  <a:schemeClr val="dk1"/>
                </a:solidFill>
              </a:rPr>
            </a:br>
            <a:br>
              <a:rPr lang="en-US" sz="6000" b="1" u="sng" dirty="0">
                <a:latin typeface="NTPreCursive" panose="03000400000000000000" pitchFamily="66" charset="0"/>
              </a:rPr>
            </a:br>
            <a:r>
              <a:rPr lang="en-US" sz="6000" b="1" u="sng" dirty="0">
                <a:solidFill>
                  <a:srgbClr val="00B050"/>
                </a:solidFill>
                <a:latin typeface="Cavolini" panose="03000502040302020204" pitchFamily="66" charset="0"/>
                <a:cs typeface="Cavolini" panose="03000502040302020204" pitchFamily="66" charset="0"/>
              </a:rPr>
              <a:t>Turtles – F2T</a:t>
            </a:r>
            <a:endParaRPr b="1" u="sng" dirty="0">
              <a:solidFill>
                <a:srgbClr val="00B050"/>
              </a:solidFill>
              <a:latin typeface="Cavolini" panose="03000502040302020204" pitchFamily="66" charset="0"/>
              <a:cs typeface="Cavolini" panose="03000502040302020204" pitchFamily="66" charset="0"/>
            </a:endParaRPr>
          </a:p>
        </p:txBody>
      </p:sp>
      <p:sp>
        <p:nvSpPr>
          <p:cNvPr id="92" name="Google Shape;92;p14"/>
          <p:cNvSpPr txBox="1">
            <a:spLocks noGrp="1"/>
          </p:cNvSpPr>
          <p:nvPr>
            <p:ph type="body" idx="1"/>
          </p:nvPr>
        </p:nvSpPr>
        <p:spPr>
          <a:xfrm>
            <a:off x="104775" y="1275126"/>
            <a:ext cx="10020600" cy="5169973"/>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chemeClr val="dk1"/>
              </a:buClr>
              <a:buSzPts val="2800"/>
              <a:buFont typeface="Calibri"/>
              <a:buChar char="•"/>
            </a:pPr>
            <a:endParaRPr lang="en-US" sz="2800" i="0" u="none" strike="noStrike" cap="none" dirty="0">
              <a:solidFill>
                <a:schemeClr val="dk1"/>
              </a:solidFill>
            </a:endParaRPr>
          </a:p>
          <a:p>
            <a:pPr marL="228600" marR="0" lvl="0" indent="-228600" algn="l" rtl="0">
              <a:lnSpc>
                <a:spcPct val="90000"/>
              </a:lnSpc>
              <a:spcBef>
                <a:spcPts val="0"/>
              </a:spcBef>
              <a:spcAft>
                <a:spcPts val="0"/>
              </a:spcAft>
              <a:buClr>
                <a:schemeClr val="dk1"/>
              </a:buClr>
              <a:buSzPts val="2800"/>
              <a:buFont typeface="Calibri"/>
              <a:buChar char="•"/>
            </a:pPr>
            <a:endParaRPr lang="en-US" b="1" dirty="0"/>
          </a:p>
          <a:p>
            <a:pPr marL="0" marR="0" lvl="0" indent="0" algn="l" rtl="0">
              <a:lnSpc>
                <a:spcPct val="90000"/>
              </a:lnSpc>
              <a:spcBef>
                <a:spcPts val="0"/>
              </a:spcBef>
              <a:spcAft>
                <a:spcPts val="0"/>
              </a:spcAft>
              <a:buClr>
                <a:schemeClr val="dk1"/>
              </a:buClr>
              <a:buSzPts val="2800"/>
              <a:buNone/>
            </a:pPr>
            <a:r>
              <a:rPr lang="en-US" sz="3600" b="1" i="0" u="none" strike="noStrike" cap="none" dirty="0">
                <a:solidFill>
                  <a:srgbClr val="00B050"/>
                </a:solidFill>
                <a:latin typeface="NTPreCursive" panose="03000400000000000000" pitchFamily="66" charset="0"/>
              </a:rPr>
              <a:t>Class Teacher: </a:t>
            </a:r>
            <a:r>
              <a:rPr lang="en-US" sz="3600" b="1" dirty="0" err="1">
                <a:solidFill>
                  <a:srgbClr val="00B050"/>
                </a:solidFill>
                <a:latin typeface="NTPreCursive" panose="03000400000000000000" pitchFamily="66" charset="0"/>
              </a:rPr>
              <a:t>Mrs</a:t>
            </a:r>
            <a:r>
              <a:rPr lang="en-US" sz="3600" b="1" dirty="0">
                <a:solidFill>
                  <a:srgbClr val="00B050"/>
                </a:solidFill>
                <a:latin typeface="NTPreCursive" panose="03000400000000000000" pitchFamily="66" charset="0"/>
              </a:rPr>
              <a:t> Smith</a:t>
            </a:r>
            <a:r>
              <a:rPr lang="en-US" b="1" dirty="0"/>
              <a:t> </a:t>
            </a:r>
            <a:endParaRPr sz="2800" b="1" dirty="0"/>
          </a:p>
          <a:p>
            <a:pPr marL="228600" marR="0" lvl="0" indent="0" algn="l" rtl="0">
              <a:lnSpc>
                <a:spcPct val="90000"/>
              </a:lnSpc>
              <a:spcBef>
                <a:spcPts val="1000"/>
              </a:spcBef>
              <a:spcAft>
                <a:spcPts val="0"/>
              </a:spcAft>
              <a:buNone/>
            </a:pPr>
            <a:endParaRPr sz="2800" b="1" i="0" u="none" strike="noStrike" cap="none" dirty="0">
              <a:solidFill>
                <a:srgbClr val="FF0000"/>
              </a:solidFill>
            </a:endParaRPr>
          </a:p>
          <a:p>
            <a:pPr marL="228600" marR="0" lvl="0" indent="-50800" algn="l" rtl="0">
              <a:lnSpc>
                <a:spcPct val="90000"/>
              </a:lnSpc>
              <a:spcBef>
                <a:spcPts val="1000"/>
              </a:spcBef>
              <a:spcAft>
                <a:spcPts val="0"/>
              </a:spcAft>
              <a:buClr>
                <a:schemeClr val="dk1"/>
              </a:buClr>
              <a:buSzPts val="2800"/>
              <a:buFont typeface="Arial"/>
              <a:buNone/>
            </a:pPr>
            <a:endParaRPr sz="2800" b="0" i="0" u="none" dirty="0">
              <a:solidFill>
                <a:srgbClr val="FF0000"/>
              </a:solidFill>
              <a:latin typeface="Corben"/>
              <a:ea typeface="Corben"/>
              <a:cs typeface="Corben"/>
              <a:sym typeface="Corben"/>
            </a:endParaRPr>
          </a:p>
        </p:txBody>
      </p:sp>
      <p:pic>
        <p:nvPicPr>
          <p:cNvPr id="94" name="Google Shape;94;p14" descr="A sea turtle with a brown shell&#10;&#10;Description automatically generated"/>
          <p:cNvPicPr preferRelativeResize="0"/>
          <p:nvPr/>
        </p:nvPicPr>
        <p:blipFill rotWithShape="1">
          <a:blip r:embed="rId3"/>
          <a:srcRect/>
          <a:stretch/>
        </p:blipFill>
        <p:spPr>
          <a:xfrm>
            <a:off x="7013196" y="890126"/>
            <a:ext cx="3699545" cy="2287512"/>
          </a:xfrm>
          <a:prstGeom prst="rect">
            <a:avLst/>
          </a:prstGeom>
          <a:noFill/>
          <a:ln>
            <a:noFill/>
          </a:ln>
        </p:spPr>
      </p:pic>
      <p:sp>
        <p:nvSpPr>
          <p:cNvPr id="7" name="TextBox 6">
            <a:extLst>
              <a:ext uri="{FF2B5EF4-FFF2-40B4-BE49-F238E27FC236}">
                <a16:creationId xmlns:a16="http://schemas.microsoft.com/office/drawing/2014/main" id="{6618731F-B582-4B15-A675-1826250407AC}"/>
              </a:ext>
            </a:extLst>
          </p:cNvPr>
          <p:cNvSpPr txBox="1"/>
          <p:nvPr/>
        </p:nvSpPr>
        <p:spPr>
          <a:xfrm>
            <a:off x="5536734" y="3429000"/>
            <a:ext cx="4882250" cy="954107"/>
          </a:xfrm>
          <a:prstGeom prst="rect">
            <a:avLst/>
          </a:prstGeom>
          <a:noFill/>
        </p:spPr>
        <p:txBody>
          <a:bodyPr wrap="square" rtlCol="0">
            <a:spAutoFit/>
          </a:bodyPr>
          <a:lstStyle/>
          <a:p>
            <a:r>
              <a:rPr lang="en-GB" sz="2800" dirty="0">
                <a:solidFill>
                  <a:srgbClr val="00B050"/>
                </a:solidFill>
                <a:latin typeface="Cavolini" panose="03000502040302020204" pitchFamily="66" charset="0"/>
                <a:cs typeface="Cavolini" panose="03000502040302020204" pitchFamily="66" charset="0"/>
              </a:rPr>
              <a:t>Cover Supervisor:</a:t>
            </a:r>
          </a:p>
          <a:p>
            <a:r>
              <a:rPr lang="en-GB" sz="2800" dirty="0">
                <a:solidFill>
                  <a:srgbClr val="00B050"/>
                </a:solidFill>
                <a:latin typeface="Cavolini" panose="03000502040302020204" pitchFamily="66" charset="0"/>
                <a:cs typeface="Cavolini" panose="03000502040302020204" pitchFamily="66" charset="0"/>
              </a:rPr>
              <a:t>Miss Sullivan </a:t>
            </a:r>
          </a:p>
        </p:txBody>
      </p:sp>
      <p:pic>
        <p:nvPicPr>
          <p:cNvPr id="2" name="Picture 1" descr="A person smiling for a picture&#10;&#10;AI-generated content may be incorrect.">
            <a:extLst>
              <a:ext uri="{FF2B5EF4-FFF2-40B4-BE49-F238E27FC236}">
                <a16:creationId xmlns:a16="http://schemas.microsoft.com/office/drawing/2014/main" id="{8DE75552-83A9-15EF-18E2-21CF34F0DAF8}"/>
              </a:ext>
            </a:extLst>
          </p:cNvPr>
          <p:cNvPicPr>
            <a:picLocks noChangeAspect="1"/>
          </p:cNvPicPr>
          <p:nvPr/>
        </p:nvPicPr>
        <p:blipFill>
          <a:blip r:embed="rId4"/>
          <a:stretch>
            <a:fillRect/>
          </a:stretch>
        </p:blipFill>
        <p:spPr>
          <a:xfrm>
            <a:off x="458561" y="3023053"/>
            <a:ext cx="2080079" cy="2945493"/>
          </a:xfrm>
          <a:prstGeom prst="rect">
            <a:avLst/>
          </a:prstGeom>
        </p:spPr>
      </p:pic>
      <p:pic>
        <p:nvPicPr>
          <p:cNvPr id="3" name="Picture 2" descr="A person taking a selfie&#10;&#10;AI-generated content may be incorrect.">
            <a:extLst>
              <a:ext uri="{FF2B5EF4-FFF2-40B4-BE49-F238E27FC236}">
                <a16:creationId xmlns:a16="http://schemas.microsoft.com/office/drawing/2014/main" id="{BC6AF4FE-996F-CD68-8D88-CACEF11A96AA}"/>
              </a:ext>
            </a:extLst>
          </p:cNvPr>
          <p:cNvPicPr>
            <a:picLocks noChangeAspect="1"/>
          </p:cNvPicPr>
          <p:nvPr/>
        </p:nvPicPr>
        <p:blipFill>
          <a:blip r:embed="rId5"/>
          <a:stretch>
            <a:fillRect/>
          </a:stretch>
        </p:blipFill>
        <p:spPr>
          <a:xfrm>
            <a:off x="3046754" y="3280229"/>
            <a:ext cx="1838551" cy="242388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16"/>
          <p:cNvSpPr txBox="1">
            <a:spLocks noGrp="1"/>
          </p:cNvSpPr>
          <p:nvPr>
            <p:ph type="title"/>
          </p:nvPr>
        </p:nvSpPr>
        <p:spPr>
          <a:xfrm>
            <a:off x="0" y="280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7200"/>
              <a:buFont typeface="Corben"/>
              <a:buNone/>
            </a:pPr>
            <a:r>
              <a:rPr lang="en-US" sz="7200" b="1" i="0" u="none" dirty="0">
                <a:solidFill>
                  <a:srgbClr val="00B050"/>
                </a:solidFill>
                <a:latin typeface="Cavolini" panose="03000502040302020204" pitchFamily="66" charset="0"/>
                <a:cs typeface="Cavolini" panose="03000502040302020204" pitchFamily="66" charset="0"/>
              </a:rPr>
              <a:t>Start Dates</a:t>
            </a:r>
            <a:endParaRPr dirty="0">
              <a:solidFill>
                <a:srgbClr val="00B050"/>
              </a:solidFill>
              <a:latin typeface="Cavolini" panose="03000502040302020204" pitchFamily="66" charset="0"/>
              <a:cs typeface="Cavolini" panose="03000502040302020204" pitchFamily="66" charset="0"/>
            </a:endParaRPr>
          </a:p>
        </p:txBody>
      </p:sp>
      <p:sp>
        <p:nvSpPr>
          <p:cNvPr id="107" name="Google Shape;107;p16"/>
          <p:cNvSpPr txBox="1">
            <a:spLocks noGrp="1"/>
          </p:cNvSpPr>
          <p:nvPr>
            <p:ph type="body" idx="1"/>
          </p:nvPr>
        </p:nvSpPr>
        <p:spPr>
          <a:xfrm>
            <a:off x="93750" y="1172850"/>
            <a:ext cx="10893300" cy="5559600"/>
          </a:xfrm>
          <a:prstGeom prst="rect">
            <a:avLst/>
          </a:prstGeom>
          <a:noFill/>
          <a:ln>
            <a:noFill/>
          </a:ln>
        </p:spPr>
        <p:txBody>
          <a:bodyPr spcFirstLastPara="1" wrap="square" lIns="91425" tIns="45700" rIns="91425" bIns="45700" anchor="t" anchorCtr="0">
            <a:normAutofit fontScale="62500" lnSpcReduction="20000"/>
          </a:bodyPr>
          <a:lstStyle/>
          <a:p>
            <a:pPr marL="0" indent="0">
              <a:lnSpc>
                <a:spcPct val="100000"/>
              </a:lnSpc>
              <a:spcBef>
                <a:spcPts val="0"/>
              </a:spcBef>
              <a:buClr>
                <a:srgbClr val="002060"/>
              </a:buClr>
              <a:buSzPct val="25387"/>
              <a:buNone/>
            </a:pPr>
            <a:r>
              <a:rPr lang="en-US" dirty="0">
                <a:solidFill>
                  <a:srgbClr val="00B050"/>
                </a:solidFill>
                <a:latin typeface="Cavolini" panose="03000502040302020204" pitchFamily="66" charset="0"/>
                <a:cs typeface="Cavolini" panose="03000502040302020204" pitchFamily="66" charset="0"/>
              </a:rPr>
              <a:t>Whole School (not Reception) First day of academic year – Monday 7</a:t>
            </a:r>
            <a:r>
              <a:rPr lang="en-US" baseline="30000" dirty="0">
                <a:solidFill>
                  <a:srgbClr val="00B050"/>
                </a:solidFill>
                <a:latin typeface="Cavolini" panose="03000502040302020204" pitchFamily="66" charset="0"/>
                <a:cs typeface="Cavolini" panose="03000502040302020204" pitchFamily="66" charset="0"/>
              </a:rPr>
              <a:t>th</a:t>
            </a:r>
            <a:r>
              <a:rPr lang="en-US" dirty="0">
                <a:solidFill>
                  <a:srgbClr val="00B050"/>
                </a:solidFill>
                <a:latin typeface="Cavolini" panose="03000502040302020204" pitchFamily="66" charset="0"/>
                <a:cs typeface="Cavolini" panose="03000502040302020204" pitchFamily="66" charset="0"/>
              </a:rPr>
              <a:t> September 2026</a:t>
            </a:r>
            <a:endParaRPr dirty="0">
              <a:solidFill>
                <a:srgbClr val="00B050"/>
              </a:solidFill>
              <a:latin typeface="Cavolini" panose="03000502040302020204" pitchFamily="66" charset="0"/>
              <a:cs typeface="Cavolini" panose="03000502040302020204" pitchFamily="66" charset="0"/>
            </a:endParaRPr>
          </a:p>
          <a:p>
            <a:pPr marL="0" marR="0" lvl="0" indent="0" algn="l" rtl="0">
              <a:lnSpc>
                <a:spcPct val="100000"/>
              </a:lnSpc>
              <a:spcBef>
                <a:spcPts val="1000"/>
              </a:spcBef>
              <a:spcAft>
                <a:spcPts val="0"/>
              </a:spcAft>
              <a:buClr>
                <a:srgbClr val="FF0000"/>
              </a:buClr>
              <a:buSzPct val="25387"/>
              <a:buFont typeface="Arial"/>
              <a:buNone/>
            </a:pPr>
            <a:r>
              <a:rPr lang="en-US" i="1" u="sng" dirty="0">
                <a:solidFill>
                  <a:srgbClr val="00B050"/>
                </a:solidFill>
                <a:latin typeface="Cavolini" panose="03000502040302020204" pitchFamily="66" charset="0"/>
                <a:cs typeface="Cavolini" panose="03000502040302020204" pitchFamily="66" charset="0"/>
              </a:rPr>
              <a:t>Week beginning</a:t>
            </a:r>
            <a:r>
              <a:rPr lang="en-GB" i="1" u="sng" dirty="0">
                <a:solidFill>
                  <a:srgbClr val="00B050"/>
                </a:solidFill>
                <a:latin typeface="Cavolini" panose="03000502040302020204" pitchFamily="66" charset="0"/>
                <a:cs typeface="Cavolini" panose="03000502040302020204" pitchFamily="66" charset="0"/>
              </a:rPr>
              <a:t> Monday 7</a:t>
            </a:r>
            <a:r>
              <a:rPr lang="en-GB" i="1" u="sng" baseline="30000" dirty="0">
                <a:solidFill>
                  <a:srgbClr val="00B050"/>
                </a:solidFill>
                <a:latin typeface="Cavolini" panose="03000502040302020204" pitchFamily="66" charset="0"/>
                <a:cs typeface="Cavolini" panose="03000502040302020204" pitchFamily="66" charset="0"/>
              </a:rPr>
              <a:t>th</a:t>
            </a:r>
            <a:r>
              <a:rPr lang="en-GB" i="1" u="sng" dirty="0">
                <a:solidFill>
                  <a:srgbClr val="00B050"/>
                </a:solidFill>
                <a:latin typeface="Cavolini" panose="03000502040302020204" pitchFamily="66" charset="0"/>
                <a:cs typeface="Cavolini" panose="03000502040302020204" pitchFamily="66" charset="0"/>
              </a:rPr>
              <a:t> September 2026</a:t>
            </a:r>
            <a:endParaRPr i="1" u="sng" dirty="0">
              <a:solidFill>
                <a:srgbClr val="00B050"/>
              </a:solidFill>
              <a:latin typeface="Cavolini" panose="03000502040302020204" pitchFamily="66" charset="0"/>
              <a:cs typeface="Cavolini" panose="03000502040302020204" pitchFamily="66" charset="0"/>
            </a:endParaRPr>
          </a:p>
          <a:p>
            <a:pPr marL="0" indent="0">
              <a:lnSpc>
                <a:spcPct val="100000"/>
              </a:lnSpc>
              <a:buClr>
                <a:srgbClr val="FF0000"/>
              </a:buClr>
              <a:buSzPct val="25637"/>
              <a:buNone/>
            </a:pPr>
            <a:r>
              <a:rPr lang="en-US" dirty="0">
                <a:solidFill>
                  <a:srgbClr val="00B050"/>
                </a:solidFill>
                <a:latin typeface="Cavolini" panose="03000502040302020204" pitchFamily="66" charset="0"/>
                <a:cs typeface="Cavolini" panose="03000502040302020204" pitchFamily="66" charset="0"/>
              </a:rPr>
              <a:t>Home Visits by Class Teacher and another member of staff – </a:t>
            </a:r>
          </a:p>
          <a:p>
            <a:pPr marL="0" indent="0">
              <a:lnSpc>
                <a:spcPct val="100000"/>
              </a:lnSpc>
              <a:buClr>
                <a:srgbClr val="FF0000"/>
              </a:buClr>
              <a:buSzPct val="25637"/>
              <a:buNone/>
            </a:pPr>
            <a:r>
              <a:rPr lang="en-US" dirty="0">
                <a:solidFill>
                  <a:srgbClr val="00B050"/>
                </a:solidFill>
                <a:latin typeface="Cavolini" panose="03000502040302020204" pitchFamily="66" charset="0"/>
                <a:cs typeface="Cavolini" panose="03000502040302020204" pitchFamily="66" charset="0"/>
              </a:rPr>
              <a:t>Parents notified by Thursday 16</a:t>
            </a:r>
            <a:r>
              <a:rPr lang="en-US" baseline="30000" dirty="0">
                <a:solidFill>
                  <a:srgbClr val="00B050"/>
                </a:solidFill>
                <a:latin typeface="Cavolini" panose="03000502040302020204" pitchFamily="66" charset="0"/>
                <a:cs typeface="Cavolini" panose="03000502040302020204" pitchFamily="66" charset="0"/>
              </a:rPr>
              <a:t>th</a:t>
            </a:r>
            <a:r>
              <a:rPr lang="en-US" dirty="0">
                <a:solidFill>
                  <a:srgbClr val="00B050"/>
                </a:solidFill>
                <a:latin typeface="Cavolini" panose="03000502040302020204" pitchFamily="66" charset="0"/>
                <a:cs typeface="Cavolini" panose="03000502040302020204" pitchFamily="66" charset="0"/>
              </a:rPr>
              <a:t> July by email</a:t>
            </a:r>
            <a:endParaRPr dirty="0">
              <a:solidFill>
                <a:srgbClr val="00B050"/>
              </a:solidFill>
              <a:latin typeface="Cavolini" panose="03000502040302020204" pitchFamily="66" charset="0"/>
              <a:cs typeface="Cavolini" panose="03000502040302020204" pitchFamily="66" charset="0"/>
            </a:endParaRPr>
          </a:p>
          <a:p>
            <a:pPr marL="0" marR="0" lvl="0" indent="0" algn="l" rtl="0">
              <a:lnSpc>
                <a:spcPct val="100000"/>
              </a:lnSpc>
              <a:spcBef>
                <a:spcPts val="1000"/>
              </a:spcBef>
              <a:spcAft>
                <a:spcPts val="0"/>
              </a:spcAft>
              <a:buClr>
                <a:srgbClr val="FF0000"/>
              </a:buClr>
              <a:buSzPct val="25637"/>
              <a:buFont typeface="Arial"/>
              <a:buNone/>
            </a:pPr>
            <a:r>
              <a:rPr lang="en-US" i="1" u="sng" dirty="0">
                <a:solidFill>
                  <a:srgbClr val="00B050"/>
                </a:solidFill>
                <a:latin typeface="Cavolini" panose="03000502040302020204" pitchFamily="66" charset="0"/>
                <a:cs typeface="Cavolini" panose="03000502040302020204" pitchFamily="66" charset="0"/>
              </a:rPr>
              <a:t>Monday 14</a:t>
            </a:r>
            <a:r>
              <a:rPr lang="en-US" i="1" u="sng" baseline="30000" dirty="0">
                <a:solidFill>
                  <a:srgbClr val="00B050"/>
                </a:solidFill>
                <a:latin typeface="Cavolini" panose="03000502040302020204" pitchFamily="66" charset="0"/>
                <a:cs typeface="Cavolini" panose="03000502040302020204" pitchFamily="66" charset="0"/>
              </a:rPr>
              <a:t>th</a:t>
            </a:r>
            <a:r>
              <a:rPr lang="en-US" i="1" u="sng" dirty="0">
                <a:solidFill>
                  <a:srgbClr val="00B050"/>
                </a:solidFill>
                <a:latin typeface="Cavolini" panose="03000502040302020204" pitchFamily="66" charset="0"/>
                <a:cs typeface="Cavolini" panose="03000502040302020204" pitchFamily="66" charset="0"/>
              </a:rPr>
              <a:t>, Tuesday 15</a:t>
            </a:r>
            <a:r>
              <a:rPr lang="en-US" i="1" u="sng" baseline="30000" dirty="0">
                <a:solidFill>
                  <a:srgbClr val="00B050"/>
                </a:solidFill>
                <a:latin typeface="Cavolini" panose="03000502040302020204" pitchFamily="66" charset="0"/>
                <a:cs typeface="Cavolini" panose="03000502040302020204" pitchFamily="66" charset="0"/>
              </a:rPr>
              <a:t>th</a:t>
            </a:r>
            <a:r>
              <a:rPr lang="en-US" i="1" u="sng" dirty="0">
                <a:solidFill>
                  <a:srgbClr val="00B050"/>
                </a:solidFill>
                <a:latin typeface="Cavolini" panose="03000502040302020204" pitchFamily="66" charset="0"/>
                <a:cs typeface="Cavolini" panose="03000502040302020204" pitchFamily="66" charset="0"/>
              </a:rPr>
              <a:t> and Wednesday 16</a:t>
            </a:r>
            <a:r>
              <a:rPr lang="en-US" i="1" u="sng" baseline="30000" dirty="0">
                <a:solidFill>
                  <a:srgbClr val="00B050"/>
                </a:solidFill>
                <a:latin typeface="Cavolini" panose="03000502040302020204" pitchFamily="66" charset="0"/>
                <a:cs typeface="Cavolini" panose="03000502040302020204" pitchFamily="66" charset="0"/>
              </a:rPr>
              <a:t>th</a:t>
            </a:r>
            <a:r>
              <a:rPr lang="en-US" i="1" u="sng" dirty="0">
                <a:solidFill>
                  <a:srgbClr val="00B050"/>
                </a:solidFill>
                <a:latin typeface="Cavolini" panose="03000502040302020204" pitchFamily="66" charset="0"/>
                <a:cs typeface="Cavolini" panose="03000502040302020204" pitchFamily="66" charset="0"/>
              </a:rPr>
              <a:t> September 2026</a:t>
            </a:r>
          </a:p>
          <a:p>
            <a:pPr marL="0" marR="0" lvl="0" indent="0" algn="l" rtl="0">
              <a:lnSpc>
                <a:spcPct val="100000"/>
              </a:lnSpc>
              <a:spcBef>
                <a:spcPts val="1000"/>
              </a:spcBef>
              <a:spcAft>
                <a:spcPts val="0"/>
              </a:spcAft>
              <a:buClr>
                <a:srgbClr val="FF0000"/>
              </a:buClr>
              <a:buSzPct val="25637"/>
              <a:buFont typeface="Arial"/>
              <a:buNone/>
            </a:pPr>
            <a:r>
              <a:rPr lang="en-US" dirty="0">
                <a:solidFill>
                  <a:srgbClr val="00B050"/>
                </a:solidFill>
                <a:latin typeface="Cavolini" panose="03000502040302020204" pitchFamily="66" charset="0"/>
                <a:cs typeface="Cavolini" panose="03000502040302020204" pitchFamily="66" charset="0"/>
              </a:rPr>
              <a:t>Reception will attend school 9.00 a.m.– 12.30 p.m.</a:t>
            </a:r>
          </a:p>
          <a:p>
            <a:pPr marL="0" marR="0" lvl="0" indent="0" algn="l" rtl="0">
              <a:lnSpc>
                <a:spcPct val="100000"/>
              </a:lnSpc>
              <a:spcBef>
                <a:spcPts val="1000"/>
              </a:spcBef>
              <a:spcAft>
                <a:spcPts val="0"/>
              </a:spcAft>
              <a:buClr>
                <a:srgbClr val="FF0000"/>
              </a:buClr>
              <a:buSzPct val="25637"/>
              <a:buFont typeface="Arial"/>
              <a:buNone/>
            </a:pPr>
            <a:r>
              <a:rPr lang="en-US" dirty="0">
                <a:solidFill>
                  <a:srgbClr val="00B050"/>
                </a:solidFill>
                <a:latin typeface="Cavolini" panose="03000502040302020204" pitchFamily="66" charset="0"/>
                <a:cs typeface="Cavolini" panose="03000502040302020204" pitchFamily="66" charset="0"/>
              </a:rPr>
              <a:t>(this will include staying for lunch in the Dining Centre)*</a:t>
            </a:r>
            <a:endParaRPr dirty="0">
              <a:solidFill>
                <a:srgbClr val="00B050"/>
              </a:solidFill>
              <a:latin typeface="Cavolini" panose="03000502040302020204" pitchFamily="66" charset="0"/>
              <a:cs typeface="Cavolini" panose="03000502040302020204" pitchFamily="66" charset="0"/>
            </a:endParaRPr>
          </a:p>
          <a:p>
            <a:pPr marL="0" indent="0">
              <a:lnSpc>
                <a:spcPct val="100000"/>
              </a:lnSpc>
              <a:buClr>
                <a:srgbClr val="FF0000"/>
              </a:buClr>
              <a:buSzPct val="25637"/>
              <a:buNone/>
            </a:pPr>
            <a:r>
              <a:rPr lang="en-US" i="1" u="sng" dirty="0">
                <a:solidFill>
                  <a:srgbClr val="00B050"/>
                </a:solidFill>
                <a:latin typeface="Cavolini" panose="03000502040302020204" pitchFamily="66" charset="0"/>
                <a:cs typeface="Cavolini" panose="03000502040302020204" pitchFamily="66" charset="0"/>
              </a:rPr>
              <a:t>Thursday 17</a:t>
            </a:r>
            <a:r>
              <a:rPr lang="en-US" i="1" u="sng" baseline="30000" dirty="0">
                <a:solidFill>
                  <a:srgbClr val="00B050"/>
                </a:solidFill>
                <a:latin typeface="Cavolini" panose="03000502040302020204" pitchFamily="66" charset="0"/>
                <a:cs typeface="Cavolini" panose="03000502040302020204" pitchFamily="66" charset="0"/>
              </a:rPr>
              <a:t>th</a:t>
            </a:r>
            <a:r>
              <a:rPr lang="en-US" i="1" u="sng" dirty="0">
                <a:solidFill>
                  <a:srgbClr val="00B050"/>
                </a:solidFill>
                <a:latin typeface="Cavolini" panose="03000502040302020204" pitchFamily="66" charset="0"/>
                <a:cs typeface="Cavolini" panose="03000502040302020204" pitchFamily="66" charset="0"/>
              </a:rPr>
              <a:t> September 2026 onwards:</a:t>
            </a:r>
            <a:endParaRPr lang="en-GB" i="1" u="sng" dirty="0">
              <a:solidFill>
                <a:srgbClr val="00B050"/>
              </a:solidFill>
              <a:latin typeface="Cavolini" panose="03000502040302020204" pitchFamily="66" charset="0"/>
              <a:cs typeface="Cavolini" panose="03000502040302020204" pitchFamily="66" charset="0"/>
            </a:endParaRPr>
          </a:p>
          <a:p>
            <a:pPr marL="0" indent="0">
              <a:lnSpc>
                <a:spcPct val="220000"/>
              </a:lnSpc>
              <a:buClr>
                <a:srgbClr val="FF0000"/>
              </a:buClr>
              <a:buSzPct val="25637"/>
              <a:buNone/>
            </a:pPr>
            <a:r>
              <a:rPr lang="en-GB">
                <a:solidFill>
                  <a:srgbClr val="00B050"/>
                </a:solidFill>
                <a:latin typeface="Cavolini"/>
                <a:cs typeface="Cavolini"/>
              </a:rPr>
              <a:t>All Reception children will attend school full time – ALL DAY (8.50 am – 3.20 pm)</a:t>
            </a:r>
          </a:p>
          <a:p>
            <a:pPr marL="0" indent="0">
              <a:lnSpc>
                <a:spcPct val="100000"/>
              </a:lnSpc>
              <a:buClr>
                <a:srgbClr val="FF0000"/>
              </a:buClr>
              <a:buSzPct val="25637"/>
              <a:buNone/>
            </a:pPr>
            <a:r>
              <a:rPr lang="en-US" dirty="0">
                <a:solidFill>
                  <a:srgbClr val="00B050"/>
                </a:solidFill>
                <a:latin typeface="Cavolini"/>
                <a:cs typeface="Cavolini"/>
              </a:rPr>
              <a:t>*Nursery children who were full-time last year at </a:t>
            </a:r>
            <a:r>
              <a:rPr lang="en-US" dirty="0" err="1">
                <a:solidFill>
                  <a:srgbClr val="00B050"/>
                </a:solidFill>
                <a:latin typeface="Cavolini"/>
                <a:cs typeface="Cavolini"/>
              </a:rPr>
              <a:t>Wyborne</a:t>
            </a:r>
            <a:r>
              <a:rPr lang="en-US" dirty="0">
                <a:solidFill>
                  <a:srgbClr val="00B050"/>
                </a:solidFill>
                <a:latin typeface="Cavolini"/>
                <a:cs typeface="Cavolini"/>
              </a:rPr>
              <a:t> can start Reception (if they choose) full time from the week beginning Monday 14th September.</a:t>
            </a:r>
            <a:endParaRPr>
              <a:solidFill>
                <a:srgbClr val="00B050"/>
              </a:solidFill>
              <a:latin typeface="Cavolini"/>
              <a:cs typeface="Cavolini"/>
            </a:endParaRPr>
          </a:p>
          <a:p>
            <a:pPr marL="0" indent="0" algn="just">
              <a:lnSpc>
                <a:spcPct val="100000"/>
              </a:lnSpc>
              <a:buClr>
                <a:srgbClr val="FF0000"/>
              </a:buClr>
              <a:buSzPct val="25637"/>
              <a:buNone/>
            </a:pPr>
            <a:r>
              <a:rPr lang="en-US" dirty="0">
                <a:solidFill>
                  <a:srgbClr val="00B050"/>
                </a:solidFill>
                <a:latin typeface="Cavolini"/>
                <a:cs typeface="Cavolini"/>
              </a:rPr>
              <a:t>**Hot meals will begin from Monday 14th September. A hot meal is free for all Reception children. It's a good idea to let all children try a hot meal for the first week and they are shorter days and then </a:t>
            </a:r>
            <a:r>
              <a:rPr lang="en-US">
                <a:solidFill>
                  <a:srgbClr val="00B050"/>
                </a:solidFill>
                <a:latin typeface="Cavolini"/>
                <a:cs typeface="Cavolini"/>
              </a:rPr>
              <a:t>decide between packed lunch </a:t>
            </a:r>
            <a:r>
              <a:rPr lang="en-US" dirty="0">
                <a:solidFill>
                  <a:srgbClr val="00B050"/>
                </a:solidFill>
                <a:latin typeface="Cavolini"/>
                <a:cs typeface="Cavolini"/>
              </a:rPr>
              <a:t>and school dinner after that time.</a:t>
            </a:r>
          </a:p>
          <a:p>
            <a:pPr marL="0" marR="0" lvl="0" indent="0" algn="l" rtl="0">
              <a:lnSpc>
                <a:spcPct val="100000"/>
              </a:lnSpc>
              <a:spcBef>
                <a:spcPts val="1000"/>
              </a:spcBef>
              <a:spcAft>
                <a:spcPts val="0"/>
              </a:spcAft>
              <a:buClr>
                <a:srgbClr val="FF0000"/>
              </a:buClr>
              <a:buSzPct val="61904"/>
              <a:buFont typeface="Arial"/>
              <a:buNone/>
            </a:pPr>
            <a:endParaRPr sz="1200" dirty="0">
              <a:solidFill>
                <a:srgbClr val="002060"/>
              </a:solidFill>
              <a:latin typeface="NTPreCursive" panose="03000400000000000000" pitchFamily="66" charset="0"/>
            </a:endParaRPr>
          </a:p>
          <a:p>
            <a:pPr marL="0" marR="0" lvl="0" indent="0" algn="l" rtl="0">
              <a:lnSpc>
                <a:spcPct val="100000"/>
              </a:lnSpc>
              <a:spcBef>
                <a:spcPts val="1000"/>
              </a:spcBef>
              <a:spcAft>
                <a:spcPts val="0"/>
              </a:spcAft>
              <a:buClr>
                <a:srgbClr val="FF0000"/>
              </a:buClr>
              <a:buSzPct val="86666"/>
              <a:buFont typeface="Arial"/>
              <a:buNone/>
            </a:pPr>
            <a:endParaRPr sz="900" dirty="0">
              <a:solidFill>
                <a:srgbClr val="002060"/>
              </a:solidFill>
              <a:latin typeface="NTPreCursive" panose="03000400000000000000" pitchFamily="66" charset="0"/>
            </a:endParaRPr>
          </a:p>
          <a:p>
            <a:pPr marL="0" marR="0" lvl="0" indent="0" algn="l" rtl="0">
              <a:lnSpc>
                <a:spcPct val="80000"/>
              </a:lnSpc>
              <a:spcBef>
                <a:spcPts val="1000"/>
              </a:spcBef>
              <a:spcAft>
                <a:spcPts val="0"/>
              </a:spcAft>
              <a:buClr>
                <a:srgbClr val="FF0000"/>
              </a:buClr>
              <a:buSzPct val="92857"/>
              <a:buFont typeface="Arial"/>
              <a:buNone/>
            </a:pPr>
            <a:endParaRPr sz="800" dirty="0">
              <a:solidFill>
                <a:srgbClr val="002060"/>
              </a:solidFill>
              <a:latin typeface="NTPreCursive" panose="03000400000000000000" pitchFamily="66" charset="0"/>
            </a:endParaRPr>
          </a:p>
          <a:p>
            <a:pPr marL="0" marR="0" lvl="0" indent="0" algn="l" rtl="0">
              <a:lnSpc>
                <a:spcPct val="80000"/>
              </a:lnSpc>
              <a:spcBef>
                <a:spcPts val="1000"/>
              </a:spcBef>
              <a:spcAft>
                <a:spcPts val="0"/>
              </a:spcAft>
              <a:buClr>
                <a:srgbClr val="FF0000"/>
              </a:buClr>
              <a:buSzPct val="100000"/>
              <a:buFont typeface="Arial"/>
              <a:buNone/>
            </a:pPr>
            <a:endParaRPr sz="800" i="0" u="none" dirty="0">
              <a:solidFill>
                <a:srgbClr val="002060"/>
              </a:solidFill>
              <a:latin typeface="NTPreCursive" panose="03000400000000000000" pitchFamily="66" charset="0"/>
              <a:ea typeface="Corben"/>
              <a:cs typeface="Corben"/>
              <a:sym typeface="Corben"/>
            </a:endParaRPr>
          </a:p>
          <a:p>
            <a:pPr marL="0" marR="0" lvl="0" indent="0" algn="l" rtl="0">
              <a:lnSpc>
                <a:spcPct val="80000"/>
              </a:lnSpc>
              <a:spcBef>
                <a:spcPts val="1000"/>
              </a:spcBef>
              <a:spcAft>
                <a:spcPts val="0"/>
              </a:spcAft>
              <a:buClr>
                <a:schemeClr val="dk1"/>
              </a:buClr>
              <a:buSzPct val="100000"/>
              <a:buFont typeface="Arial"/>
              <a:buNone/>
            </a:pPr>
            <a:endParaRPr sz="800" i="0" u="none" dirty="0">
              <a:solidFill>
                <a:srgbClr val="002060"/>
              </a:solidFill>
              <a:latin typeface="NTPreCursive" panose="03000400000000000000" pitchFamily="66" charset="0"/>
              <a:ea typeface="Corben"/>
              <a:cs typeface="Corben"/>
              <a:sym typeface="Corben"/>
            </a:endParaRPr>
          </a:p>
          <a:p>
            <a:pPr marL="0" marR="0" lvl="0" indent="0" algn="l" rtl="0">
              <a:lnSpc>
                <a:spcPct val="80000"/>
              </a:lnSpc>
              <a:spcBef>
                <a:spcPts val="1000"/>
              </a:spcBef>
              <a:spcAft>
                <a:spcPts val="0"/>
              </a:spcAft>
              <a:buClr>
                <a:schemeClr val="dk1"/>
              </a:buClr>
              <a:buSzPct val="100000"/>
              <a:buFont typeface="Arial"/>
              <a:buNone/>
            </a:pPr>
            <a:endParaRPr sz="800" i="0" u="none" dirty="0">
              <a:solidFill>
                <a:srgbClr val="002060"/>
              </a:solidFill>
              <a:latin typeface="NTPreCursive" panose="03000400000000000000" pitchFamily="66" charset="0"/>
              <a:ea typeface="Arial"/>
              <a:cs typeface="Arial"/>
              <a:sym typeface="Arial"/>
            </a:endParaRPr>
          </a:p>
          <a:p>
            <a:pPr marL="228600" marR="0" lvl="0" indent="-63500" algn="l" rtl="0">
              <a:lnSpc>
                <a:spcPct val="90000"/>
              </a:lnSpc>
              <a:spcBef>
                <a:spcPts val="1000"/>
              </a:spcBef>
              <a:spcAft>
                <a:spcPts val="0"/>
              </a:spcAft>
              <a:buClr>
                <a:schemeClr val="dk1"/>
              </a:buClr>
              <a:buSzPct val="100000"/>
              <a:buFont typeface="Arial"/>
              <a:buNone/>
            </a:pPr>
            <a:endParaRPr sz="800" i="0" u="none" dirty="0">
              <a:solidFill>
                <a:srgbClr val="002060"/>
              </a:solidFill>
              <a:latin typeface="NTPreCursive" panose="03000400000000000000" pitchFamily="66" charset="0"/>
              <a:ea typeface="Arial"/>
              <a:cs typeface="Arial"/>
              <a:sym typeface="Arial"/>
            </a:endParaRPr>
          </a:p>
        </p:txBody>
      </p:sp>
      <p:pic>
        <p:nvPicPr>
          <p:cNvPr id="108" name="Google Shape;108;p16"/>
          <p:cNvPicPr preferRelativeResize="0"/>
          <p:nvPr/>
        </p:nvPicPr>
        <p:blipFill rotWithShape="1">
          <a:blip r:embed="rId3">
            <a:alphaModFix/>
          </a:blip>
          <a:srcRect/>
          <a:stretch/>
        </p:blipFill>
        <p:spPr>
          <a:xfrm>
            <a:off x="10987050" y="4471333"/>
            <a:ext cx="1032426" cy="2257846"/>
          </a:xfrm>
          <a:prstGeom prst="rect">
            <a:avLst/>
          </a:prstGeom>
          <a:noFill/>
          <a:ln>
            <a:noFill/>
          </a:ln>
        </p:spPr>
      </p:pic>
      <p:pic>
        <p:nvPicPr>
          <p:cNvPr id="2" name="Picture 1">
            <a:extLst>
              <a:ext uri="{FF2B5EF4-FFF2-40B4-BE49-F238E27FC236}">
                <a16:creationId xmlns:a16="http://schemas.microsoft.com/office/drawing/2014/main" id="{80662E8C-5022-424D-96C2-18E5F5FF8F48}"/>
              </a:ext>
            </a:extLst>
          </p:cNvPr>
          <p:cNvPicPr>
            <a:picLocks noChangeAspect="1"/>
          </p:cNvPicPr>
          <p:nvPr/>
        </p:nvPicPr>
        <p:blipFill>
          <a:blip r:embed="rId4"/>
          <a:stretch>
            <a:fillRect/>
          </a:stretch>
        </p:blipFill>
        <p:spPr>
          <a:xfrm>
            <a:off x="10609350" y="388646"/>
            <a:ext cx="1219571" cy="199802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2"/>
          <p:cNvSpPr txBox="1">
            <a:spLocks noGrp="1"/>
          </p:cNvSpPr>
          <p:nvPr>
            <p:ph type="title"/>
          </p:nvPr>
        </p:nvSpPr>
        <p:spPr>
          <a:xfrm>
            <a:off x="285226" y="117446"/>
            <a:ext cx="11068574" cy="1573241"/>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7200"/>
              <a:buFont typeface="Corben"/>
              <a:buNone/>
            </a:pPr>
            <a:r>
              <a:rPr lang="en-US" sz="8000" b="1" i="0" u="none" dirty="0">
                <a:solidFill>
                  <a:srgbClr val="00B050"/>
                </a:solidFill>
                <a:latin typeface="Cavolini" panose="03000502040302020204" pitchFamily="66" charset="0"/>
                <a:cs typeface="Cavolini" panose="03000502040302020204" pitchFamily="66" charset="0"/>
              </a:rPr>
              <a:t>Uniform</a:t>
            </a:r>
            <a:endParaRPr b="1" dirty="0">
              <a:solidFill>
                <a:srgbClr val="00B050"/>
              </a:solidFill>
              <a:latin typeface="Cavolini" panose="03000502040302020204" pitchFamily="66" charset="0"/>
              <a:cs typeface="Cavolini" panose="03000502040302020204" pitchFamily="66" charset="0"/>
            </a:endParaRPr>
          </a:p>
        </p:txBody>
      </p:sp>
      <p:sp>
        <p:nvSpPr>
          <p:cNvPr id="153" name="Google Shape;153;p22"/>
          <p:cNvSpPr txBox="1">
            <a:spLocks noGrp="1"/>
          </p:cNvSpPr>
          <p:nvPr>
            <p:ph type="body" idx="1"/>
          </p:nvPr>
        </p:nvSpPr>
        <p:spPr>
          <a:xfrm>
            <a:off x="380303" y="1651305"/>
            <a:ext cx="10267219" cy="4650982"/>
          </a:xfrm>
          <a:prstGeom prst="rect">
            <a:avLst/>
          </a:prstGeom>
          <a:noFill/>
          <a:ln>
            <a:noFill/>
          </a:ln>
        </p:spPr>
        <p:txBody>
          <a:bodyPr spcFirstLastPara="1" wrap="square" lIns="91425" tIns="45700" rIns="91425" bIns="45700" anchor="t" anchorCtr="0">
            <a:normAutofit fontScale="70000" lnSpcReduction="20000"/>
          </a:bodyPr>
          <a:lstStyle/>
          <a:p>
            <a:pPr marL="228600" marR="0" lvl="0" indent="-204470" algn="l" rtl="0">
              <a:lnSpc>
                <a:spcPct val="100000"/>
              </a:lnSpc>
              <a:spcBef>
                <a:spcPts val="0"/>
              </a:spcBef>
              <a:spcAft>
                <a:spcPts val="0"/>
              </a:spcAft>
              <a:buClr>
                <a:srgbClr val="002060"/>
              </a:buClr>
              <a:buSzPct val="100000"/>
              <a:buFont typeface="Roboto"/>
              <a:buChar char="•"/>
            </a:pPr>
            <a:r>
              <a:rPr lang="en-US" i="0" u="none" dirty="0">
                <a:solidFill>
                  <a:srgbClr val="00B050"/>
                </a:solidFill>
                <a:latin typeface="Cavolini" panose="03000502040302020204" pitchFamily="66" charset="0"/>
                <a:ea typeface="Roboto"/>
                <a:cs typeface="Cavolini" panose="03000502040302020204" pitchFamily="66" charset="0"/>
                <a:sym typeface="Roboto"/>
              </a:rPr>
              <a:t>White Polo and </a:t>
            </a:r>
            <a:r>
              <a:rPr lang="en-US" i="0" u="none" dirty="0" err="1">
                <a:solidFill>
                  <a:srgbClr val="00B050"/>
                </a:solidFill>
                <a:latin typeface="Cavolini" panose="03000502040302020204" pitchFamily="66" charset="0"/>
                <a:ea typeface="Roboto"/>
                <a:cs typeface="Cavolini" panose="03000502040302020204" pitchFamily="66" charset="0"/>
                <a:sym typeface="Roboto"/>
              </a:rPr>
              <a:t>Wyborne</a:t>
            </a:r>
            <a:r>
              <a:rPr lang="en-US" i="0" u="none" dirty="0">
                <a:solidFill>
                  <a:srgbClr val="00B050"/>
                </a:solidFill>
                <a:latin typeface="Cavolini" panose="03000502040302020204" pitchFamily="66" charset="0"/>
                <a:ea typeface="Roboto"/>
                <a:cs typeface="Cavolini" panose="03000502040302020204" pitchFamily="66" charset="0"/>
                <a:sym typeface="Roboto"/>
              </a:rPr>
              <a:t> Jumper/cardigan (or black</a:t>
            </a:r>
            <a:r>
              <a:rPr lang="en-US" dirty="0">
                <a:solidFill>
                  <a:srgbClr val="00B050"/>
                </a:solidFill>
                <a:latin typeface="Cavolini" panose="03000502040302020204" pitchFamily="66" charset="0"/>
                <a:ea typeface="Roboto"/>
                <a:cs typeface="Cavolini" panose="03000502040302020204" pitchFamily="66" charset="0"/>
                <a:sym typeface="Roboto"/>
              </a:rPr>
              <a:t> jumper/cardigan)</a:t>
            </a:r>
            <a:endParaRPr lang="en-US" dirty="0">
              <a:solidFill>
                <a:srgbClr val="00B050"/>
              </a:solidFill>
              <a:latin typeface="Cavolini" panose="03000502040302020204" pitchFamily="66" charset="0"/>
              <a:ea typeface="Roboto"/>
              <a:cs typeface="Cavolini" panose="03000502040302020204" pitchFamily="66" charset="0"/>
            </a:endParaRPr>
          </a:p>
          <a:p>
            <a:pPr marL="228600" marR="0" lvl="0" indent="-204470" algn="l" rtl="0">
              <a:lnSpc>
                <a:spcPct val="100000"/>
              </a:lnSpc>
              <a:spcBef>
                <a:spcPts val="1000"/>
              </a:spcBef>
              <a:spcAft>
                <a:spcPts val="0"/>
              </a:spcAft>
              <a:buClr>
                <a:srgbClr val="002060"/>
              </a:buClr>
              <a:buSzPct val="100000"/>
              <a:buFont typeface="Roboto"/>
              <a:buChar char="•"/>
            </a:pPr>
            <a:r>
              <a:rPr lang="en-US" i="0" u="none" dirty="0">
                <a:solidFill>
                  <a:srgbClr val="00B050"/>
                </a:solidFill>
                <a:latin typeface="Cavolini" panose="03000502040302020204" pitchFamily="66" charset="0"/>
                <a:ea typeface="Roboto"/>
                <a:cs typeface="Cavolini" panose="03000502040302020204" pitchFamily="66" charset="0"/>
                <a:sym typeface="Roboto"/>
              </a:rPr>
              <a:t>Black </a:t>
            </a:r>
            <a:r>
              <a:rPr lang="en-US" dirty="0">
                <a:solidFill>
                  <a:srgbClr val="00B050"/>
                </a:solidFill>
                <a:latin typeface="Cavolini" panose="03000502040302020204" pitchFamily="66" charset="0"/>
                <a:ea typeface="Roboto"/>
                <a:cs typeface="Cavolini" panose="03000502040302020204" pitchFamily="66" charset="0"/>
                <a:sym typeface="Roboto"/>
              </a:rPr>
              <a:t>t</a:t>
            </a:r>
            <a:r>
              <a:rPr lang="en-US" i="0" u="none" dirty="0">
                <a:solidFill>
                  <a:srgbClr val="00B050"/>
                </a:solidFill>
                <a:latin typeface="Cavolini" panose="03000502040302020204" pitchFamily="66" charset="0"/>
                <a:ea typeface="Roboto"/>
                <a:cs typeface="Cavolini" panose="03000502040302020204" pitchFamily="66" charset="0"/>
                <a:sym typeface="Roboto"/>
              </a:rPr>
              <a:t>racksuit bottoms or leggings (shorts in the summer) – best for </a:t>
            </a:r>
            <a:r>
              <a:rPr lang="en-US" dirty="0">
                <a:solidFill>
                  <a:srgbClr val="00B050"/>
                </a:solidFill>
                <a:latin typeface="Cavolini" panose="03000502040302020204" pitchFamily="66" charset="0"/>
                <a:ea typeface="Roboto"/>
                <a:cs typeface="Cavolini" panose="03000502040302020204" pitchFamily="66" charset="0"/>
                <a:sym typeface="Roboto"/>
              </a:rPr>
              <a:t>R</a:t>
            </a:r>
            <a:r>
              <a:rPr lang="en-US" i="0" u="none" dirty="0">
                <a:solidFill>
                  <a:srgbClr val="00B050"/>
                </a:solidFill>
                <a:latin typeface="Cavolini" panose="03000502040302020204" pitchFamily="66" charset="0"/>
                <a:ea typeface="Roboto"/>
                <a:cs typeface="Cavolini" panose="03000502040302020204" pitchFamily="66" charset="0"/>
                <a:sym typeface="Roboto"/>
              </a:rPr>
              <a:t>eception children – both girls and boys (outdoor learning/climbing, dresses not suitable!).</a:t>
            </a:r>
            <a:endParaRPr dirty="0">
              <a:solidFill>
                <a:srgbClr val="00B050"/>
              </a:solidFill>
              <a:latin typeface="Cavolini" panose="03000502040302020204" pitchFamily="66" charset="0"/>
              <a:ea typeface="Roboto"/>
              <a:cs typeface="Cavolini" panose="03000502040302020204" pitchFamily="66" charset="0"/>
            </a:endParaRPr>
          </a:p>
          <a:p>
            <a:pPr marL="228600" marR="0" lvl="0" indent="-204470" algn="l" rtl="0">
              <a:lnSpc>
                <a:spcPct val="100000"/>
              </a:lnSpc>
              <a:spcBef>
                <a:spcPts val="1000"/>
              </a:spcBef>
              <a:spcAft>
                <a:spcPts val="0"/>
              </a:spcAft>
              <a:buClr>
                <a:srgbClr val="002060"/>
              </a:buClr>
              <a:buSzPct val="100000"/>
              <a:buFont typeface="Roboto"/>
              <a:buChar char="•"/>
            </a:pPr>
            <a:r>
              <a:rPr lang="en-US" i="0" u="none" dirty="0">
                <a:solidFill>
                  <a:srgbClr val="00B050"/>
                </a:solidFill>
                <a:latin typeface="Cavolini" panose="03000502040302020204" pitchFamily="66" charset="0"/>
                <a:ea typeface="Roboto"/>
                <a:cs typeface="Cavolini" panose="03000502040302020204" pitchFamily="66" charset="0"/>
                <a:sym typeface="Roboto"/>
              </a:rPr>
              <a:t>Day to day footwear</a:t>
            </a:r>
            <a:r>
              <a:rPr lang="en-US" dirty="0">
                <a:solidFill>
                  <a:srgbClr val="00B050"/>
                </a:solidFill>
                <a:latin typeface="Cavolini" panose="03000502040302020204" pitchFamily="66" charset="0"/>
                <a:ea typeface="Roboto"/>
                <a:cs typeface="Cavolini" panose="03000502040302020204" pitchFamily="66" charset="0"/>
                <a:sym typeface="Roboto"/>
              </a:rPr>
              <a:t> – Black </a:t>
            </a:r>
            <a:r>
              <a:rPr lang="en-US" i="0" u="none" dirty="0">
                <a:solidFill>
                  <a:srgbClr val="00B050"/>
                </a:solidFill>
                <a:latin typeface="Cavolini" panose="03000502040302020204" pitchFamily="66" charset="0"/>
                <a:ea typeface="Roboto"/>
                <a:cs typeface="Cavolini" panose="03000502040302020204" pitchFamily="66" charset="0"/>
                <a:sym typeface="Roboto"/>
              </a:rPr>
              <a:t>Shoes</a:t>
            </a:r>
            <a:r>
              <a:rPr lang="en-US" dirty="0">
                <a:solidFill>
                  <a:srgbClr val="00B050"/>
                </a:solidFill>
                <a:latin typeface="Cavolini" panose="03000502040302020204" pitchFamily="66" charset="0"/>
                <a:ea typeface="Roboto"/>
                <a:cs typeface="Cavolini" panose="03000502040302020204" pitchFamily="66" charset="0"/>
                <a:sym typeface="Roboto"/>
              </a:rPr>
              <a:t> should be </a:t>
            </a:r>
            <a:r>
              <a:rPr lang="en-US" dirty="0" err="1">
                <a:solidFill>
                  <a:srgbClr val="00B050"/>
                </a:solidFill>
                <a:latin typeface="Cavolini" panose="03000502040302020204" pitchFamily="66" charset="0"/>
                <a:ea typeface="Roboto"/>
                <a:cs typeface="Cavolini" panose="03000502040302020204" pitchFamily="66" charset="0"/>
                <a:sym typeface="Roboto"/>
              </a:rPr>
              <a:t>v</a:t>
            </a:r>
            <a:r>
              <a:rPr lang="en-US" i="0" u="none" dirty="0" err="1">
                <a:solidFill>
                  <a:srgbClr val="00B050"/>
                </a:solidFill>
                <a:latin typeface="Cavolini" panose="03000502040302020204" pitchFamily="66" charset="0"/>
                <a:ea typeface="Roboto"/>
                <a:cs typeface="Cavolini" panose="03000502040302020204" pitchFamily="66" charset="0"/>
                <a:sym typeface="Roboto"/>
              </a:rPr>
              <a:t>elcro</a:t>
            </a:r>
            <a:r>
              <a:rPr lang="en-US" i="0" u="none" dirty="0">
                <a:solidFill>
                  <a:srgbClr val="00B050"/>
                </a:solidFill>
                <a:latin typeface="Cavolini" panose="03000502040302020204" pitchFamily="66" charset="0"/>
                <a:ea typeface="Roboto"/>
                <a:cs typeface="Cavolini" panose="03000502040302020204" pitchFamily="66" charset="0"/>
                <a:sym typeface="Roboto"/>
              </a:rPr>
              <a:t> fastening (no laces)</a:t>
            </a:r>
            <a:r>
              <a:rPr lang="en-US" dirty="0">
                <a:solidFill>
                  <a:srgbClr val="00B050"/>
                </a:solidFill>
                <a:latin typeface="Cavolini" panose="03000502040302020204" pitchFamily="66" charset="0"/>
                <a:ea typeface="Roboto"/>
                <a:cs typeface="Cavolini" panose="03000502040302020204" pitchFamily="66" charset="0"/>
                <a:sym typeface="Roboto"/>
              </a:rPr>
              <a:t> and</a:t>
            </a:r>
            <a:r>
              <a:rPr lang="en-US" i="0" u="none" dirty="0">
                <a:solidFill>
                  <a:srgbClr val="00B050"/>
                </a:solidFill>
                <a:latin typeface="Cavolini" panose="03000502040302020204" pitchFamily="66" charset="0"/>
                <a:ea typeface="Roboto"/>
                <a:cs typeface="Cavolini" panose="03000502040302020204" pitchFamily="66" charset="0"/>
                <a:sym typeface="Roboto"/>
              </a:rPr>
              <a:t> no open toe</a:t>
            </a:r>
            <a:r>
              <a:rPr lang="en-US" dirty="0">
                <a:solidFill>
                  <a:srgbClr val="00B050"/>
                </a:solidFill>
                <a:latin typeface="Cavolini" panose="03000502040302020204" pitchFamily="66" charset="0"/>
                <a:ea typeface="Roboto"/>
                <a:cs typeface="Cavolini" panose="03000502040302020204" pitchFamily="66" charset="0"/>
                <a:sym typeface="Roboto"/>
              </a:rPr>
              <a:t>d</a:t>
            </a:r>
            <a:r>
              <a:rPr lang="en-US" i="0" u="none" dirty="0">
                <a:solidFill>
                  <a:srgbClr val="00B050"/>
                </a:solidFill>
                <a:latin typeface="Cavolini" panose="03000502040302020204" pitchFamily="66" charset="0"/>
                <a:ea typeface="Roboto"/>
                <a:cs typeface="Cavolini" panose="03000502040302020204" pitchFamily="66" charset="0"/>
                <a:sym typeface="Roboto"/>
              </a:rPr>
              <a:t> sandals.</a:t>
            </a:r>
            <a:endParaRPr dirty="0">
              <a:solidFill>
                <a:srgbClr val="00B050"/>
              </a:solidFill>
              <a:latin typeface="Cavolini" panose="03000502040302020204" pitchFamily="66" charset="0"/>
              <a:ea typeface="Roboto"/>
              <a:cs typeface="Cavolini" panose="03000502040302020204" pitchFamily="66" charset="0"/>
            </a:endParaRPr>
          </a:p>
          <a:p>
            <a:pPr indent="-204470">
              <a:lnSpc>
                <a:spcPct val="100000"/>
              </a:lnSpc>
              <a:buClr>
                <a:srgbClr val="002060"/>
              </a:buClr>
              <a:buSzPct val="100000"/>
              <a:buFont typeface="Roboto"/>
              <a:buChar char="•"/>
            </a:pPr>
            <a:r>
              <a:rPr lang="en-US" i="0" u="none" dirty="0">
                <a:solidFill>
                  <a:srgbClr val="00B050"/>
                </a:solidFill>
                <a:latin typeface="Cavolini" panose="03000502040302020204" pitchFamily="66" charset="0"/>
                <a:ea typeface="Roboto"/>
                <a:cs typeface="Cavolini" panose="03000502040302020204" pitchFamily="66" charset="0"/>
                <a:sym typeface="Roboto"/>
              </a:rPr>
              <a:t>Everything </a:t>
            </a:r>
            <a:r>
              <a:rPr lang="en-US" dirty="0">
                <a:solidFill>
                  <a:srgbClr val="00B050"/>
                </a:solidFill>
                <a:latin typeface="Cavolini" panose="03000502040302020204" pitchFamily="66" charset="0"/>
                <a:ea typeface="Roboto"/>
                <a:cs typeface="Cavolini" panose="03000502040302020204" pitchFamily="66" charset="0"/>
                <a:sym typeface="Roboto"/>
              </a:rPr>
              <a:t>n</a:t>
            </a:r>
            <a:r>
              <a:rPr lang="en-US" i="0" u="none" dirty="0">
                <a:solidFill>
                  <a:srgbClr val="00B050"/>
                </a:solidFill>
                <a:latin typeface="Cavolini" panose="03000502040302020204" pitchFamily="66" charset="0"/>
                <a:ea typeface="Roboto"/>
                <a:cs typeface="Cavolini" panose="03000502040302020204" pitchFamily="66" charset="0"/>
                <a:sym typeface="Roboto"/>
              </a:rPr>
              <a:t>amed</a:t>
            </a:r>
            <a:r>
              <a:rPr lang="en-US" dirty="0">
                <a:solidFill>
                  <a:srgbClr val="00B050"/>
                </a:solidFill>
                <a:latin typeface="Cavolini" panose="03000502040302020204" pitchFamily="66" charset="0"/>
                <a:ea typeface="Roboto"/>
                <a:cs typeface="Cavolini" panose="03000502040302020204" pitchFamily="66" charset="0"/>
                <a:sym typeface="Roboto"/>
              </a:rPr>
              <a:t> - including water bottles, bags and packed lunch boxes. </a:t>
            </a:r>
          </a:p>
          <a:p>
            <a:pPr indent="-204470">
              <a:lnSpc>
                <a:spcPct val="100000"/>
              </a:lnSpc>
              <a:buClr>
                <a:srgbClr val="002060"/>
              </a:buClr>
              <a:buSzPct val="100000"/>
              <a:buFont typeface="Roboto"/>
              <a:buChar char="•"/>
            </a:pPr>
            <a:r>
              <a:rPr lang="en-US" i="0" u="none" dirty="0">
                <a:solidFill>
                  <a:srgbClr val="00B050"/>
                </a:solidFill>
                <a:latin typeface="Cavolini" panose="03000502040302020204" pitchFamily="66" charset="0"/>
                <a:ea typeface="Roboto"/>
                <a:cs typeface="Cavolini" panose="03000502040302020204" pitchFamily="66" charset="0"/>
                <a:sym typeface="Roboto"/>
              </a:rPr>
              <a:t>Hair tied back.</a:t>
            </a:r>
            <a:endParaRPr dirty="0">
              <a:solidFill>
                <a:srgbClr val="00B050"/>
              </a:solidFill>
              <a:latin typeface="Cavolini" panose="03000502040302020204" pitchFamily="66" charset="0"/>
              <a:ea typeface="Roboto"/>
              <a:cs typeface="Cavolini" panose="03000502040302020204" pitchFamily="66" charset="0"/>
            </a:endParaRPr>
          </a:p>
          <a:p>
            <a:pPr indent="-204470">
              <a:lnSpc>
                <a:spcPct val="100000"/>
              </a:lnSpc>
              <a:buClr>
                <a:srgbClr val="002060"/>
              </a:buClr>
              <a:buSzPct val="100000"/>
              <a:buFont typeface="Roboto"/>
              <a:buChar char="•"/>
            </a:pPr>
            <a:r>
              <a:rPr lang="en-US" i="0" u="none" dirty="0">
                <a:solidFill>
                  <a:srgbClr val="00B050"/>
                </a:solidFill>
                <a:latin typeface="Cavolini" panose="03000502040302020204" pitchFamily="66" charset="0"/>
                <a:ea typeface="Roboto"/>
                <a:cs typeface="Cavolini" panose="03000502040302020204" pitchFamily="66" charset="0"/>
                <a:sym typeface="Roboto"/>
              </a:rPr>
              <a:t>No </a:t>
            </a:r>
            <a:r>
              <a:rPr lang="en-US" i="0" u="none" dirty="0" err="1">
                <a:solidFill>
                  <a:srgbClr val="00B050"/>
                </a:solidFill>
                <a:latin typeface="Cavolini" panose="03000502040302020204" pitchFamily="66" charset="0"/>
                <a:ea typeface="Roboto"/>
                <a:cs typeface="Cavolini" panose="03000502040302020204" pitchFamily="66" charset="0"/>
                <a:sym typeface="Roboto"/>
              </a:rPr>
              <a:t>jewellery</a:t>
            </a:r>
            <a:r>
              <a:rPr lang="en-US" i="0" u="none" dirty="0">
                <a:solidFill>
                  <a:srgbClr val="00B050"/>
                </a:solidFill>
                <a:latin typeface="Cavolini" panose="03000502040302020204" pitchFamily="66" charset="0"/>
                <a:ea typeface="Roboto"/>
                <a:cs typeface="Cavolini" panose="03000502040302020204" pitchFamily="66" charset="0"/>
                <a:sym typeface="Roboto"/>
              </a:rPr>
              <a:t> please.</a:t>
            </a:r>
            <a:r>
              <a:rPr lang="en-US" dirty="0">
                <a:solidFill>
                  <a:srgbClr val="00B050"/>
                </a:solidFill>
                <a:latin typeface="Cavolini" panose="03000502040302020204" pitchFamily="66" charset="0"/>
                <a:ea typeface="Roboto"/>
                <a:cs typeface="Cavolini" panose="03000502040302020204" pitchFamily="66" charset="0"/>
                <a:sym typeface="Roboto"/>
              </a:rPr>
              <a:t> </a:t>
            </a:r>
            <a:endParaRPr dirty="0">
              <a:solidFill>
                <a:srgbClr val="00B050"/>
              </a:solidFill>
              <a:latin typeface="Cavolini" panose="03000502040302020204" pitchFamily="66" charset="0"/>
              <a:ea typeface="Roboto"/>
              <a:cs typeface="Cavolini" panose="03000502040302020204" pitchFamily="66" charset="0"/>
            </a:endParaRPr>
          </a:p>
          <a:p>
            <a:pPr indent="-204470">
              <a:lnSpc>
                <a:spcPct val="100000"/>
              </a:lnSpc>
              <a:buClr>
                <a:srgbClr val="002060"/>
              </a:buClr>
              <a:buSzPct val="100000"/>
              <a:buFont typeface="Roboto"/>
              <a:buChar char="•"/>
            </a:pPr>
            <a:r>
              <a:rPr lang="en-US" i="0" u="none" dirty="0">
                <a:solidFill>
                  <a:srgbClr val="00B050"/>
                </a:solidFill>
                <a:latin typeface="Cavolini" panose="03000502040302020204" pitchFamily="66" charset="0"/>
                <a:ea typeface="Roboto"/>
                <a:cs typeface="Cavolini" panose="03000502040302020204" pitchFamily="66" charset="0"/>
                <a:sym typeface="Roboto"/>
              </a:rPr>
              <a:t>P.E. Kit –Black shorts or jogging bottoms – </a:t>
            </a:r>
            <a:r>
              <a:rPr lang="en-US" i="0" u="none" dirty="0" err="1">
                <a:solidFill>
                  <a:srgbClr val="00B050"/>
                </a:solidFill>
                <a:latin typeface="Cavolini" panose="03000502040302020204" pitchFamily="66" charset="0"/>
                <a:ea typeface="Roboto"/>
                <a:cs typeface="Cavolini" panose="03000502040302020204" pitchFamily="66" charset="0"/>
                <a:sym typeface="Roboto"/>
              </a:rPr>
              <a:t>coloured</a:t>
            </a:r>
            <a:r>
              <a:rPr lang="en-US" i="0" u="none" dirty="0">
                <a:solidFill>
                  <a:srgbClr val="00B050"/>
                </a:solidFill>
                <a:latin typeface="Cavolini" panose="03000502040302020204" pitchFamily="66" charset="0"/>
                <a:ea typeface="Roboto"/>
                <a:cs typeface="Cavolini" panose="03000502040302020204" pitchFamily="66" charset="0"/>
                <a:sym typeface="Roboto"/>
              </a:rPr>
              <a:t> house T-shirt -</a:t>
            </a:r>
            <a:r>
              <a:rPr lang="en-US" dirty="0">
                <a:solidFill>
                  <a:srgbClr val="00B050"/>
                </a:solidFill>
                <a:latin typeface="Cavolini" panose="03000502040302020204" pitchFamily="66" charset="0"/>
                <a:ea typeface="Roboto"/>
                <a:cs typeface="Cavolini" panose="03000502040302020204" pitchFamily="66" charset="0"/>
                <a:sym typeface="Roboto"/>
              </a:rPr>
              <a:t>PE times will be shared</a:t>
            </a:r>
            <a:endParaRPr dirty="0">
              <a:solidFill>
                <a:srgbClr val="00B050"/>
              </a:solidFill>
              <a:latin typeface="Cavolini" panose="03000502040302020204" pitchFamily="66" charset="0"/>
              <a:ea typeface="Roboto"/>
              <a:cs typeface="Cavolini" panose="03000502040302020204" pitchFamily="66" charset="0"/>
            </a:endParaRPr>
          </a:p>
          <a:p>
            <a:pPr marL="228600" marR="0" lvl="0" indent="-204470" algn="l" rtl="0">
              <a:lnSpc>
                <a:spcPct val="100000"/>
              </a:lnSpc>
              <a:spcBef>
                <a:spcPts val="1000"/>
              </a:spcBef>
              <a:spcAft>
                <a:spcPts val="0"/>
              </a:spcAft>
              <a:buClr>
                <a:srgbClr val="002060"/>
              </a:buClr>
              <a:buSzPct val="100000"/>
              <a:buFont typeface="Roboto"/>
              <a:buChar char="•"/>
            </a:pPr>
            <a:r>
              <a:rPr lang="en-US" dirty="0">
                <a:solidFill>
                  <a:srgbClr val="00B050"/>
                </a:solidFill>
                <a:latin typeface="Cavolini" panose="03000502040302020204" pitchFamily="66" charset="0"/>
                <a:ea typeface="Roboto"/>
                <a:cs typeface="Cavolini" panose="03000502040302020204" pitchFamily="66" charset="0"/>
                <a:sym typeface="Roboto"/>
              </a:rPr>
              <a:t>Trainers are</a:t>
            </a:r>
            <a:r>
              <a:rPr lang="en-US" i="0" u="none" dirty="0">
                <a:solidFill>
                  <a:srgbClr val="00B050"/>
                </a:solidFill>
                <a:latin typeface="Cavolini" panose="03000502040302020204" pitchFamily="66" charset="0"/>
                <a:ea typeface="Roboto"/>
                <a:cs typeface="Cavolini" panose="03000502040302020204" pitchFamily="66" charset="0"/>
                <a:sym typeface="Roboto"/>
              </a:rPr>
              <a:t> not needed until the summer ter</a:t>
            </a:r>
            <a:r>
              <a:rPr lang="en-US" dirty="0">
                <a:solidFill>
                  <a:srgbClr val="00B050"/>
                </a:solidFill>
                <a:latin typeface="Cavolini" panose="03000502040302020204" pitchFamily="66" charset="0"/>
                <a:ea typeface="Roboto"/>
                <a:cs typeface="Cavolini" panose="03000502040302020204" pitchFamily="66" charset="0"/>
                <a:sym typeface="Roboto"/>
              </a:rPr>
              <a:t>m.</a:t>
            </a:r>
            <a:endParaRPr dirty="0">
              <a:solidFill>
                <a:srgbClr val="00B050"/>
              </a:solidFill>
              <a:latin typeface="Cavolini" panose="03000502040302020204" pitchFamily="66" charset="0"/>
              <a:ea typeface="Roboto"/>
              <a:cs typeface="Cavolini" panose="03000502040302020204" pitchFamily="66" charset="0"/>
            </a:endParaRPr>
          </a:p>
          <a:p>
            <a:pPr marL="228600" marR="0" lvl="0" indent="-69850" algn="l" rtl="0">
              <a:lnSpc>
                <a:spcPct val="100000"/>
              </a:lnSpc>
              <a:spcBef>
                <a:spcPts val="1000"/>
              </a:spcBef>
              <a:spcAft>
                <a:spcPts val="0"/>
              </a:spcAft>
              <a:buClr>
                <a:schemeClr val="dk1"/>
              </a:buClr>
              <a:buSzPct val="100000"/>
              <a:buFont typeface="Arial"/>
              <a:buNone/>
            </a:pPr>
            <a:endParaRPr i="0" u="none" dirty="0">
              <a:solidFill>
                <a:srgbClr val="002060"/>
              </a:solidFill>
              <a:latin typeface="NTPreCursive" panose="03000400000000000000" pitchFamily="66"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17"/>
          <p:cNvSpPr txBox="1">
            <a:spLocks noGrp="1"/>
          </p:cNvSpPr>
          <p:nvPr>
            <p:ph type="title"/>
          </p:nvPr>
        </p:nvSpPr>
        <p:spPr>
          <a:xfrm>
            <a:off x="217487" y="174625"/>
            <a:ext cx="11687175" cy="4603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7200"/>
              <a:buFont typeface="Corben"/>
              <a:buNone/>
            </a:pPr>
            <a:br>
              <a:rPr lang="en-US" sz="7200" b="0" i="0" u="none" dirty="0">
                <a:solidFill>
                  <a:schemeClr val="dk1"/>
                </a:solidFill>
                <a:latin typeface="Corben"/>
                <a:ea typeface="Corben"/>
                <a:cs typeface="Corben"/>
                <a:sym typeface="Corben"/>
              </a:rPr>
            </a:br>
            <a:br>
              <a:rPr lang="en-US" sz="7200" b="0" i="0" u="none" dirty="0">
                <a:solidFill>
                  <a:schemeClr val="dk1"/>
                </a:solidFill>
                <a:latin typeface="Corben"/>
                <a:ea typeface="Corben"/>
                <a:cs typeface="Corben"/>
                <a:sym typeface="Corben"/>
              </a:rPr>
            </a:br>
            <a:r>
              <a:rPr lang="en-US" sz="6000" b="1" i="0" u="none" dirty="0">
                <a:solidFill>
                  <a:srgbClr val="00B050"/>
                </a:solidFill>
                <a:latin typeface="Cavolini" panose="03000502040302020204" pitchFamily="66" charset="0"/>
                <a:cs typeface="Cavolini" panose="03000502040302020204" pitchFamily="66" charset="0"/>
              </a:rPr>
              <a:t>Parent/Carer and School Communication - </a:t>
            </a:r>
            <a:r>
              <a:rPr lang="en-US" sz="6000" b="1" i="0" u="none" dirty="0" err="1">
                <a:solidFill>
                  <a:srgbClr val="00B050"/>
                </a:solidFill>
                <a:latin typeface="Cavolini" panose="03000502040302020204" pitchFamily="66" charset="0"/>
                <a:cs typeface="Cavolini" panose="03000502040302020204" pitchFamily="66" charset="0"/>
              </a:rPr>
              <a:t>We</a:t>
            </a:r>
            <a:r>
              <a:rPr lang="en-US" sz="6000" b="1" dirty="0" err="1">
                <a:solidFill>
                  <a:srgbClr val="00B050"/>
                </a:solidFill>
                <a:latin typeface="Cavolini" panose="03000502040302020204" pitchFamily="66" charset="0"/>
                <a:cs typeface="Cavolini" panose="03000502040302020204" pitchFamily="66" charset="0"/>
              </a:rPr>
              <a:t>d</a:t>
            </a:r>
            <a:r>
              <a:rPr lang="en-US" sz="6000" b="1" i="0" u="none" dirty="0" err="1">
                <a:solidFill>
                  <a:srgbClr val="00B050"/>
                </a:solidFill>
                <a:latin typeface="Cavolini" panose="03000502040302020204" pitchFamily="66" charset="0"/>
                <a:cs typeface="Cavolini" panose="03000502040302020204" pitchFamily="66" charset="0"/>
              </a:rPr>
              <a:t>uc</a:t>
            </a:r>
            <a:endParaRPr b="1" dirty="0" err="1">
              <a:solidFill>
                <a:srgbClr val="00B050"/>
              </a:solidFill>
              <a:latin typeface="Cavolini" panose="03000502040302020204" pitchFamily="66" charset="0"/>
              <a:cs typeface="Cavolini" panose="03000502040302020204" pitchFamily="66" charset="0"/>
            </a:endParaRPr>
          </a:p>
        </p:txBody>
      </p:sp>
      <p:pic>
        <p:nvPicPr>
          <p:cNvPr id="116" name="Google Shape;116;p17"/>
          <p:cNvPicPr preferRelativeResize="0"/>
          <p:nvPr/>
        </p:nvPicPr>
        <p:blipFill rotWithShape="1">
          <a:blip r:embed="rId3">
            <a:alphaModFix/>
          </a:blip>
          <a:srcRect/>
          <a:stretch/>
        </p:blipFill>
        <p:spPr>
          <a:xfrm>
            <a:off x="9687172" y="2325600"/>
            <a:ext cx="2217490" cy="4443412"/>
          </a:xfrm>
          <a:prstGeom prst="rect">
            <a:avLst/>
          </a:prstGeom>
          <a:noFill/>
          <a:ln>
            <a:noFill/>
          </a:ln>
        </p:spPr>
      </p:pic>
      <p:pic>
        <p:nvPicPr>
          <p:cNvPr id="117" name="Google Shape;117;p17"/>
          <p:cNvPicPr preferRelativeResize="0"/>
          <p:nvPr/>
        </p:nvPicPr>
        <p:blipFill rotWithShape="1">
          <a:blip r:embed="rId4">
            <a:alphaModFix/>
          </a:blip>
          <a:srcRect/>
          <a:stretch/>
        </p:blipFill>
        <p:spPr>
          <a:xfrm>
            <a:off x="6915150" y="2038350"/>
            <a:ext cx="1420812" cy="922337"/>
          </a:xfrm>
          <a:prstGeom prst="rect">
            <a:avLst/>
          </a:prstGeom>
          <a:noFill/>
          <a:ln>
            <a:noFill/>
          </a:ln>
        </p:spPr>
      </p:pic>
      <p:pic>
        <p:nvPicPr>
          <p:cNvPr id="118" name="Google Shape;118;p17"/>
          <p:cNvPicPr preferRelativeResize="0"/>
          <p:nvPr/>
        </p:nvPicPr>
        <p:blipFill>
          <a:blip r:embed="rId5">
            <a:alphaModFix/>
          </a:blip>
          <a:stretch>
            <a:fillRect/>
          </a:stretch>
        </p:blipFill>
        <p:spPr>
          <a:xfrm>
            <a:off x="217475" y="2325600"/>
            <a:ext cx="8867641" cy="42276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8"/>
          <p:cNvSpPr txBox="1">
            <a:spLocks noGrp="1"/>
          </p:cNvSpPr>
          <p:nvPr>
            <p:ph type="title"/>
          </p:nvPr>
        </p:nvSpPr>
        <p:spPr>
          <a:xfrm>
            <a:off x="419450" y="1"/>
            <a:ext cx="10934350" cy="1593908"/>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7200" b="1" dirty="0" err="1">
                <a:solidFill>
                  <a:srgbClr val="00B050"/>
                </a:solidFill>
                <a:latin typeface="Cavolini" panose="03000502040302020204" pitchFamily="66" charset="0"/>
                <a:cs typeface="Cavolini" panose="03000502040302020204" pitchFamily="66" charset="0"/>
              </a:rPr>
              <a:t>Weduc</a:t>
            </a:r>
            <a:endParaRPr sz="7200" b="1" dirty="0" err="1">
              <a:solidFill>
                <a:srgbClr val="00B050"/>
              </a:solidFill>
              <a:latin typeface="Cavolini" panose="03000502040302020204" pitchFamily="66" charset="0"/>
              <a:cs typeface="Cavolini" panose="03000502040302020204" pitchFamily="66" charset="0"/>
            </a:endParaRPr>
          </a:p>
        </p:txBody>
      </p:sp>
      <p:sp>
        <p:nvSpPr>
          <p:cNvPr id="124" name="Google Shape;124;p18"/>
          <p:cNvSpPr txBox="1">
            <a:spLocks noGrp="1"/>
          </p:cNvSpPr>
          <p:nvPr>
            <p:ph type="body" idx="1"/>
          </p:nvPr>
        </p:nvSpPr>
        <p:spPr>
          <a:xfrm>
            <a:off x="184558" y="1199627"/>
            <a:ext cx="11543251" cy="4977198"/>
          </a:xfrm>
          <a:prstGeom prst="rect">
            <a:avLst/>
          </a:prstGeom>
        </p:spPr>
        <p:txBody>
          <a:bodyPr spcFirstLastPara="1" wrap="square" lIns="91425" tIns="45700" rIns="91425" bIns="45700" anchor="t" anchorCtr="0">
            <a:noAutofit/>
          </a:bodyPr>
          <a:lstStyle/>
          <a:p>
            <a:pPr marL="457200" lvl="0" indent="-457200" algn="l" rtl="0">
              <a:spcBef>
                <a:spcPts val="1000"/>
              </a:spcBef>
              <a:spcAft>
                <a:spcPts val="0"/>
              </a:spcAft>
            </a:pPr>
            <a:r>
              <a:rPr lang="en-US" dirty="0">
                <a:solidFill>
                  <a:srgbClr val="00B050"/>
                </a:solidFill>
                <a:highlight>
                  <a:srgbClr val="FFFFFF"/>
                </a:highlight>
                <a:latin typeface="Cavolini" panose="03000502040302020204" pitchFamily="66" charset="0"/>
                <a:cs typeface="Cavolini" panose="03000502040302020204" pitchFamily="66" charset="0"/>
              </a:rPr>
              <a:t>Once your child has started with us in September you will receive an invitation via email giving instructions on how to sign up for </a:t>
            </a:r>
            <a:r>
              <a:rPr lang="en-US" dirty="0" err="1">
                <a:solidFill>
                  <a:srgbClr val="00B050"/>
                </a:solidFill>
                <a:highlight>
                  <a:srgbClr val="FFFFFF"/>
                </a:highlight>
                <a:latin typeface="Cavolini" panose="03000502040302020204" pitchFamily="66" charset="0"/>
                <a:cs typeface="Cavolini" panose="03000502040302020204" pitchFamily="66" charset="0"/>
              </a:rPr>
              <a:t>Weduc</a:t>
            </a:r>
            <a:endParaRPr lang="en-US" dirty="0">
              <a:solidFill>
                <a:srgbClr val="00B050"/>
              </a:solidFill>
              <a:highlight>
                <a:srgbClr val="FFFFFF"/>
              </a:highlight>
              <a:latin typeface="Cavolini" panose="03000502040302020204" pitchFamily="66" charset="0"/>
              <a:ea typeface="Calibri" panose="020F0502020204030204"/>
              <a:cs typeface="Cavolini" panose="03000502040302020204" pitchFamily="66" charset="0"/>
            </a:endParaRPr>
          </a:p>
          <a:p>
            <a:pPr marL="457200" indent="-457200"/>
            <a:r>
              <a:rPr lang="en-US" dirty="0">
                <a:solidFill>
                  <a:srgbClr val="00B050"/>
                </a:solidFill>
                <a:highlight>
                  <a:srgbClr val="FFFFFF"/>
                </a:highlight>
                <a:latin typeface="Cavolini" panose="03000502040302020204" pitchFamily="66" charset="0"/>
                <a:cs typeface="Cavolini" panose="03000502040302020204" pitchFamily="66" charset="0"/>
              </a:rPr>
              <a:t>(this will include an enrolment code -  you will also receive a text).   </a:t>
            </a:r>
            <a:endParaRPr lang="en-US" dirty="0">
              <a:solidFill>
                <a:srgbClr val="00B050"/>
              </a:solidFill>
              <a:highlight>
                <a:srgbClr val="FFFFFF"/>
              </a:highlight>
              <a:latin typeface="Cavolini" panose="03000502040302020204" pitchFamily="66" charset="0"/>
              <a:ea typeface="Calibri"/>
              <a:cs typeface="Cavolini" panose="03000502040302020204" pitchFamily="66" charset="0"/>
            </a:endParaRPr>
          </a:p>
          <a:p>
            <a:pPr marL="457200" indent="-457200"/>
            <a:r>
              <a:rPr lang="en-US" dirty="0">
                <a:solidFill>
                  <a:srgbClr val="00B050"/>
                </a:solidFill>
                <a:highlight>
                  <a:srgbClr val="FFFFFF"/>
                </a:highlight>
                <a:latin typeface="Cavolini" panose="03000502040302020204" pitchFamily="66" charset="0"/>
                <a:ea typeface="Calibri"/>
                <a:cs typeface="Cavolini" panose="03000502040302020204" pitchFamily="66" charset="0"/>
              </a:rPr>
              <a:t> </a:t>
            </a:r>
            <a:r>
              <a:rPr lang="en-US" dirty="0">
                <a:solidFill>
                  <a:srgbClr val="00B050"/>
                </a:solidFill>
                <a:highlight>
                  <a:srgbClr val="FFFFFF"/>
                </a:highlight>
                <a:latin typeface="Cavolini" panose="03000502040302020204" pitchFamily="66" charset="0"/>
                <a:cs typeface="Cavolini" panose="03000502040302020204" pitchFamily="66" charset="0"/>
              </a:rPr>
              <a:t>IT IS VERY IMPORTANT as it is the Parent/School Communication system  where all details of any events, etc. will be immediately notified.</a:t>
            </a:r>
            <a:endParaRPr dirty="0">
              <a:solidFill>
                <a:srgbClr val="00B050"/>
              </a:solidFill>
              <a:highlight>
                <a:srgbClr val="FFFFFF"/>
              </a:highlight>
              <a:latin typeface="Cavolini" panose="03000502040302020204" pitchFamily="66" charset="0"/>
              <a:ea typeface="Calibri"/>
              <a:cs typeface="Cavolini" panose="03000502040302020204" pitchFamily="66" charset="0"/>
            </a:endParaRPr>
          </a:p>
          <a:p>
            <a:pPr marL="457200" lvl="0" indent="-457200" algn="l" rtl="0">
              <a:spcBef>
                <a:spcPts val="1000"/>
              </a:spcBef>
              <a:spcAft>
                <a:spcPts val="0"/>
              </a:spcAft>
            </a:pPr>
            <a:r>
              <a:rPr lang="en-US" dirty="0">
                <a:solidFill>
                  <a:srgbClr val="00B050"/>
                </a:solidFill>
                <a:highlight>
                  <a:srgbClr val="FFFFFF"/>
                </a:highlight>
                <a:latin typeface="Cavolini" panose="03000502040302020204" pitchFamily="66" charset="0"/>
                <a:cs typeface="Cavolini" panose="03000502040302020204" pitchFamily="66" charset="0"/>
              </a:rPr>
              <a:t>It is also a chance to see photos of what your child and their class are doing that day/week. Star of the Week photos are normally posted on Weduc.</a:t>
            </a:r>
            <a:endParaRPr dirty="0">
              <a:solidFill>
                <a:srgbClr val="00B050"/>
              </a:solidFill>
              <a:highlight>
                <a:srgbClr val="FFFFFF"/>
              </a:highlight>
              <a:latin typeface="Cavolini" panose="03000502040302020204" pitchFamily="66" charset="0"/>
              <a:ea typeface="Calibri" panose="020F0502020204030204"/>
              <a:cs typeface="Cavolini" panose="03000502040302020204" pitchFamily="66" charset="0"/>
            </a:endParaRPr>
          </a:p>
        </p:txBody>
      </p:sp>
      <p:pic>
        <p:nvPicPr>
          <p:cNvPr id="2" name="Picture 1" descr="A logo with red and grey letters&#10;&#10;Description automatically generated">
            <a:extLst>
              <a:ext uri="{FF2B5EF4-FFF2-40B4-BE49-F238E27FC236}">
                <a16:creationId xmlns:a16="http://schemas.microsoft.com/office/drawing/2014/main" id="{C9744CC3-29C4-F728-9BBF-C896696F72D5}"/>
              </a:ext>
            </a:extLst>
          </p:cNvPr>
          <p:cNvPicPr>
            <a:picLocks noChangeAspect="1"/>
          </p:cNvPicPr>
          <p:nvPr/>
        </p:nvPicPr>
        <p:blipFill>
          <a:blip r:embed="rId3"/>
          <a:stretch>
            <a:fillRect/>
          </a:stretch>
        </p:blipFill>
        <p:spPr>
          <a:xfrm>
            <a:off x="8142887" y="364736"/>
            <a:ext cx="3209925" cy="923925"/>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b1d1b26a-43ad-4ecf-86c3-a35890acaaa6">
      <Terms xmlns="http://schemas.microsoft.com/office/infopath/2007/PartnerControls"/>
    </lcf76f155ced4ddcb4097134ff3c332f>
    <TaxCatchAll xmlns="e15094cf-31a9-49e8-97cc-813659f958e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2F9F4AD1369F34B8E6503ECA54854FF" ma:contentTypeVersion="10" ma:contentTypeDescription="Create a new document." ma:contentTypeScope="" ma:versionID="1c0c3049694bc195cbc1b6f8f9ad2a6b">
  <xsd:schema xmlns:xsd="http://www.w3.org/2001/XMLSchema" xmlns:xs="http://www.w3.org/2001/XMLSchema" xmlns:p="http://schemas.microsoft.com/office/2006/metadata/properties" xmlns:ns2="b1d1b26a-43ad-4ecf-86c3-a35890acaaa6" xmlns:ns3="e15094cf-31a9-49e8-97cc-813659f958ed" targetNamespace="http://schemas.microsoft.com/office/2006/metadata/properties" ma:root="true" ma:fieldsID="c69bc45cd511fa75901446ef6a339aa4" ns2:_="" ns3:_="">
    <xsd:import namespace="b1d1b26a-43ad-4ecf-86c3-a35890acaaa6"/>
    <xsd:import namespace="e15094cf-31a9-49e8-97cc-813659f958e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d1b26a-43ad-4ecf-86c3-a35890acaaa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45bab13d-241a-4b09-b98f-e0b93108f3a2"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15094cf-31a9-49e8-97cc-813659f958ed"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58e714f-a860-4405-85fd-24be4a9b057f}" ma:internalName="TaxCatchAll" ma:showField="CatchAllData" ma:web="e15094cf-31a9-49e8-97cc-813659f958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03062CB-0178-47AA-A740-93B31D78EF45}">
  <ds:schemaRefs>
    <ds:schemaRef ds:uri="http://schemas.microsoft.com/sharepoint/v3/contenttype/forms"/>
  </ds:schemaRefs>
</ds:datastoreItem>
</file>

<file path=customXml/itemProps2.xml><?xml version="1.0" encoding="utf-8"?>
<ds:datastoreItem xmlns:ds="http://schemas.openxmlformats.org/officeDocument/2006/customXml" ds:itemID="{E4E97705-1B15-43F5-A896-8CF2724FB793}">
  <ds:schemaRefs>
    <ds:schemaRef ds:uri="http://www.w3.org/XML/1998/namespace"/>
    <ds:schemaRef ds:uri="http://schemas.microsoft.com/office/2006/documentManagement/types"/>
    <ds:schemaRef ds:uri="http://schemas.microsoft.com/office/2006/metadata/properties"/>
    <ds:schemaRef ds:uri="http://schemas.microsoft.com/office/infopath/2007/PartnerControls"/>
    <ds:schemaRef ds:uri="http://purl.org/dc/dcmitype/"/>
    <ds:schemaRef ds:uri="e15094cf-31a9-49e8-97cc-813659f958ed"/>
    <ds:schemaRef ds:uri="http://purl.org/dc/elements/1.1/"/>
    <ds:schemaRef ds:uri="b1d1b26a-43ad-4ecf-86c3-a35890acaaa6"/>
    <ds:schemaRef ds:uri="http://schemas.openxmlformats.org/package/2006/metadata/core-properties"/>
    <ds:schemaRef ds:uri="http://purl.org/dc/terms/"/>
  </ds:schemaRefs>
</ds:datastoreItem>
</file>

<file path=customXml/itemProps3.xml><?xml version="1.0" encoding="utf-8"?>
<ds:datastoreItem xmlns:ds="http://schemas.openxmlformats.org/officeDocument/2006/customXml" ds:itemID="{5EC79DD9-63D4-4C2C-937A-D5F9095F447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1d1b26a-43ad-4ecf-86c3-a35890acaaa6"/>
    <ds:schemaRef ds:uri="e15094cf-31a9-49e8-97cc-813659f958e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1710</TotalTime>
  <Words>1818</Words>
  <Application>Microsoft Office PowerPoint</Application>
  <PresentationFormat>Widescreen</PresentationFormat>
  <Paragraphs>186</Paragraphs>
  <Slides>25</Slides>
  <Notes>20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PowerPoint Presentation</vt:lpstr>
      <vt:lpstr>Aims of the morning</vt:lpstr>
      <vt:lpstr>    Meet new teachers</vt:lpstr>
      <vt:lpstr> Sharks – F2S</vt:lpstr>
      <vt:lpstr>  Turtles – F2T</vt:lpstr>
      <vt:lpstr>Start Dates</vt:lpstr>
      <vt:lpstr>Uniform</vt:lpstr>
      <vt:lpstr>  Parent/Carer and School Communication - Weduc</vt:lpstr>
      <vt:lpstr>Weduc</vt:lpstr>
      <vt:lpstr>The Early Years Foundation Stage (EYFS)</vt:lpstr>
      <vt:lpstr>Playoneering Approach </vt:lpstr>
      <vt:lpstr>Playoneering Continued </vt:lpstr>
      <vt:lpstr>Phonics and Reading</vt:lpstr>
      <vt:lpstr>Tapestry </vt:lpstr>
      <vt:lpstr> Forest School</vt:lpstr>
      <vt:lpstr> High Expectations at Wyborne </vt:lpstr>
      <vt:lpstr>Alpha Club </vt:lpstr>
      <vt:lpstr>Child Protection</vt:lpstr>
      <vt:lpstr>Health and Safety  </vt:lpstr>
      <vt:lpstr>Attendance</vt:lpstr>
      <vt:lpstr>Lunchtime          </vt:lpstr>
      <vt:lpstr>PowerPoint Presentation</vt:lpstr>
      <vt:lpstr>PowerPoint Presentation</vt:lpstr>
      <vt:lpstr>And other bits…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James Searjeant</dc:creator>
  <cp:lastModifiedBy>Jan Thurston</cp:lastModifiedBy>
  <cp:revision>324</cp:revision>
  <dcterms:created xsi:type="dcterms:W3CDTF">2023-06-19T11:29:41Z</dcterms:created>
  <dcterms:modified xsi:type="dcterms:W3CDTF">2026-07-02T11:10:33Z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0x010100E2F9F4AD1369F34B8E6503ECA54854FF</vt:lpwstr>
  </property>
  <property fmtid="{D5CDD505-2E9C-101B-9397-08002B2CF9AE}" pid="3" name="Order">
    <vt:r8>93000</vt:r8>
  </property>
</Properties>
</file>