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6"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52" autoAdjust="0"/>
    <p:restoredTop sz="94660"/>
  </p:normalViewPr>
  <p:slideViewPr>
    <p:cSldViewPr snapToGrid="0">
      <p:cViewPr varScale="1">
        <p:scale>
          <a:sx n="96" d="100"/>
          <a:sy n="96" d="100"/>
        </p:scale>
        <p:origin x="5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C555BA-5A3C-49C0-88B1-DE3C4DC9BB8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15CD9C0-D396-447E-976D-C7B316560C7F}">
      <dgm:prSet phldrT="[Text]"/>
      <dgm:spPr>
        <a:solidFill>
          <a:srgbClr val="002060"/>
        </a:solidFill>
      </dgm:spPr>
      <dgm:t>
        <a:bodyPr/>
        <a:lstStyle/>
        <a:p>
          <a:r>
            <a:rPr lang="en-US" dirty="0" smtClean="0">
              <a:latin typeface="Comic Sans MS" panose="030F0702030302020204" pitchFamily="66" charset="0"/>
            </a:rPr>
            <a:t>Children are taught explicit synthetic phonics lesson daily in EYFS and KS1. </a:t>
          </a:r>
          <a:endParaRPr lang="en-US" dirty="0">
            <a:latin typeface="Comic Sans MS" panose="030F0702030302020204" pitchFamily="66" charset="0"/>
          </a:endParaRPr>
        </a:p>
      </dgm:t>
    </dgm:pt>
    <dgm:pt modelId="{E8202B0E-E0EB-4A6E-BABC-7B9E428D4BE8}" type="parTrans" cxnId="{3FC86C54-6557-4D95-B7E2-90E7D214A32B}">
      <dgm:prSet/>
      <dgm:spPr/>
      <dgm:t>
        <a:bodyPr/>
        <a:lstStyle/>
        <a:p>
          <a:endParaRPr lang="en-US"/>
        </a:p>
      </dgm:t>
    </dgm:pt>
    <dgm:pt modelId="{0A87B6AE-35F7-49CD-AE4E-0599869A6E5F}" type="sibTrans" cxnId="{3FC86C54-6557-4D95-B7E2-90E7D214A32B}">
      <dgm:prSet/>
      <dgm:spPr/>
      <dgm:t>
        <a:bodyPr/>
        <a:lstStyle/>
        <a:p>
          <a:endParaRPr lang="en-US"/>
        </a:p>
      </dgm:t>
    </dgm:pt>
    <dgm:pt modelId="{B27A083A-B70F-4591-9BE9-D5C1ADEE36E8}">
      <dgm:prSet phldrT="[Text]" custT="1"/>
      <dgm:spPr>
        <a:solidFill>
          <a:schemeClr val="bg2">
            <a:lumMod val="20000"/>
            <a:lumOff val="80000"/>
          </a:schemeClr>
        </a:solidFill>
      </dgm:spPr>
      <dgm:t>
        <a:bodyPr/>
        <a:lstStyle/>
        <a:p>
          <a:r>
            <a:rPr lang="en-US" sz="1200" dirty="0" smtClean="0">
              <a:solidFill>
                <a:srgbClr val="002060"/>
              </a:solidFill>
              <a:latin typeface="Comic Sans MS" panose="030F0702030302020204" pitchFamily="66" charset="0"/>
            </a:rPr>
            <a:t>Our consistently high results in the year 1 phonics screen reflect this successful approach. Our results have been above the national standard for several years. In 2019 and 2020, 93.3% of our children achieved the expected standard. </a:t>
          </a:r>
          <a:endParaRPr lang="en-US" sz="1200" dirty="0">
            <a:solidFill>
              <a:srgbClr val="002060"/>
            </a:solidFill>
            <a:latin typeface="Comic Sans MS" panose="030F0702030302020204" pitchFamily="66" charset="0"/>
          </a:endParaRPr>
        </a:p>
      </dgm:t>
    </dgm:pt>
    <dgm:pt modelId="{666C5DBC-98B0-43AE-92E0-FB883CAC54D4}" type="parTrans" cxnId="{9C175958-7A4B-4A3B-8E7D-199B9ECB0B72}">
      <dgm:prSet/>
      <dgm:spPr/>
      <dgm:t>
        <a:bodyPr/>
        <a:lstStyle/>
        <a:p>
          <a:endParaRPr lang="en-US"/>
        </a:p>
      </dgm:t>
    </dgm:pt>
    <dgm:pt modelId="{F3C81CD2-DD85-42DE-AF0D-D5709EB1421B}" type="sibTrans" cxnId="{9C175958-7A4B-4A3B-8E7D-199B9ECB0B72}">
      <dgm:prSet/>
      <dgm:spPr/>
      <dgm:t>
        <a:bodyPr/>
        <a:lstStyle/>
        <a:p>
          <a:endParaRPr lang="en-US"/>
        </a:p>
      </dgm:t>
    </dgm:pt>
    <dgm:pt modelId="{F6D601C6-E8AA-4D1F-B748-03C90CC86B66}">
      <dgm:prSet phldrT="[Text]"/>
      <dgm:spPr>
        <a:solidFill>
          <a:srgbClr val="002060"/>
        </a:solidFill>
      </dgm:spPr>
      <dgm:t>
        <a:bodyPr/>
        <a:lstStyle/>
        <a:p>
          <a:r>
            <a:rPr lang="en-US" dirty="0" smtClean="0">
              <a:latin typeface="Comic Sans MS" panose="030F0702030302020204" pitchFamily="66" charset="0"/>
            </a:rPr>
            <a:t>Children are supported to choose books to take home. In KS1 And EYFS, these are consistent with their phonics ability</a:t>
          </a:r>
          <a:endParaRPr lang="en-US" dirty="0">
            <a:latin typeface="Comic Sans MS" panose="030F0702030302020204" pitchFamily="66" charset="0"/>
          </a:endParaRPr>
        </a:p>
      </dgm:t>
    </dgm:pt>
    <dgm:pt modelId="{BD4C9D5B-75C9-49CF-A430-616670B44CAE}" type="parTrans" cxnId="{1EB94038-C937-4200-8324-15C75E8046C1}">
      <dgm:prSet/>
      <dgm:spPr/>
      <dgm:t>
        <a:bodyPr/>
        <a:lstStyle/>
        <a:p>
          <a:endParaRPr lang="en-US"/>
        </a:p>
      </dgm:t>
    </dgm:pt>
    <dgm:pt modelId="{926458A0-CCFD-4082-997F-BF2A4AF978ED}" type="sibTrans" cxnId="{1EB94038-C937-4200-8324-15C75E8046C1}">
      <dgm:prSet/>
      <dgm:spPr/>
      <dgm:t>
        <a:bodyPr/>
        <a:lstStyle/>
        <a:p>
          <a:endParaRPr lang="en-US"/>
        </a:p>
      </dgm:t>
    </dgm:pt>
    <dgm:pt modelId="{F5D17B03-D8A3-4F61-8CBC-8A340AE407E6}">
      <dgm:prSet phldrT="[Text]" custT="1"/>
      <dgm:spPr>
        <a:solidFill>
          <a:schemeClr val="accent3">
            <a:lumMod val="20000"/>
            <a:lumOff val="80000"/>
          </a:schemeClr>
        </a:solidFill>
      </dgm:spPr>
      <dgm:t>
        <a:bodyPr/>
        <a:lstStyle/>
        <a:p>
          <a:r>
            <a:rPr lang="en-US" sz="1200" dirty="0" smtClean="0">
              <a:solidFill>
                <a:srgbClr val="002060"/>
              </a:solidFill>
              <a:latin typeface="Comic Sans MS" panose="030F0702030302020204" pitchFamily="66" charset="0"/>
            </a:rPr>
            <a:t>This provides children with the opportunity to consolidate prior learning</a:t>
          </a:r>
          <a:r>
            <a:rPr lang="en-US" sz="1200" smtClean="0">
              <a:solidFill>
                <a:srgbClr val="002060"/>
              </a:solidFill>
              <a:latin typeface="Comic Sans MS" panose="030F0702030302020204" pitchFamily="66" charset="0"/>
            </a:rPr>
            <a:t>, </a:t>
          </a:r>
          <a:r>
            <a:rPr lang="en-US" sz="1200" smtClean="0">
              <a:solidFill>
                <a:srgbClr val="002060"/>
              </a:solidFill>
              <a:latin typeface="Comic Sans MS" panose="030F0702030302020204" pitchFamily="66" charset="0"/>
            </a:rPr>
            <a:t>practice </a:t>
          </a:r>
          <a:r>
            <a:rPr lang="en-US" sz="1200" dirty="0" smtClean="0">
              <a:solidFill>
                <a:srgbClr val="002060"/>
              </a:solidFill>
              <a:latin typeface="Comic Sans MS" panose="030F0702030302020204" pitchFamily="66" charset="0"/>
            </a:rPr>
            <a:t>new learning and build independence. Our children enjoy reading</a:t>
          </a:r>
          <a:endParaRPr lang="en-US" sz="1200" dirty="0">
            <a:latin typeface="Comic Sans MS" panose="030F0702030302020204" pitchFamily="66" charset="0"/>
          </a:endParaRPr>
        </a:p>
      </dgm:t>
    </dgm:pt>
    <dgm:pt modelId="{C5114346-96A1-4F15-88C1-2EAACC8B694F}" type="parTrans" cxnId="{52A06CD3-C9F1-4C55-BD9B-34995E29AF83}">
      <dgm:prSet/>
      <dgm:spPr/>
      <dgm:t>
        <a:bodyPr/>
        <a:lstStyle/>
        <a:p>
          <a:endParaRPr lang="en-US"/>
        </a:p>
      </dgm:t>
    </dgm:pt>
    <dgm:pt modelId="{7EBC32BD-7BD2-40FD-B87F-C0FEAEE80045}" type="sibTrans" cxnId="{52A06CD3-C9F1-4C55-BD9B-34995E29AF83}">
      <dgm:prSet/>
      <dgm:spPr/>
      <dgm:t>
        <a:bodyPr/>
        <a:lstStyle/>
        <a:p>
          <a:endParaRPr lang="en-US"/>
        </a:p>
      </dgm:t>
    </dgm:pt>
    <dgm:pt modelId="{74CEB21A-66A6-4D43-9574-4C27D193AD0D}">
      <dgm:prSet phldrT="[Text]"/>
      <dgm:spPr>
        <a:solidFill>
          <a:srgbClr val="002060"/>
        </a:solidFill>
      </dgm:spPr>
      <dgm:t>
        <a:bodyPr/>
        <a:lstStyle/>
        <a:p>
          <a:r>
            <a:rPr lang="en-US" dirty="0" smtClean="0">
              <a:latin typeface="Comic Sans MS" panose="030F0702030302020204" pitchFamily="66" charset="0"/>
            </a:rPr>
            <a:t>Children are </a:t>
          </a:r>
          <a:r>
            <a:rPr lang="en-US" dirty="0" err="1" smtClean="0">
              <a:latin typeface="Comic Sans MS" panose="030F0702030302020204" pitchFamily="66" charset="0"/>
            </a:rPr>
            <a:t>explicity</a:t>
          </a:r>
          <a:r>
            <a:rPr lang="en-US" dirty="0" smtClean="0">
              <a:latin typeface="Comic Sans MS" panose="030F0702030302020204" pitchFamily="66" charset="0"/>
            </a:rPr>
            <a:t> taught VIPERS. (vocabulary, inference, </a:t>
          </a:r>
          <a:r>
            <a:rPr lang="en-US" dirty="0" err="1" smtClean="0">
              <a:latin typeface="Comic Sans MS" panose="030F0702030302020204" pitchFamily="66" charset="0"/>
            </a:rPr>
            <a:t>prediction,explanation</a:t>
          </a:r>
          <a:r>
            <a:rPr lang="en-US" dirty="0" smtClean="0">
              <a:latin typeface="Comic Sans MS" panose="030F0702030302020204" pitchFamily="66" charset="0"/>
            </a:rPr>
            <a:t>, retrieval and sequencing) to enhance comprehension</a:t>
          </a:r>
          <a:endParaRPr lang="en-US" dirty="0">
            <a:latin typeface="Comic Sans MS" panose="030F0702030302020204" pitchFamily="66" charset="0"/>
          </a:endParaRPr>
        </a:p>
      </dgm:t>
    </dgm:pt>
    <dgm:pt modelId="{896CEA46-F4C1-498C-B4E4-ABFEC447DA01}" type="parTrans" cxnId="{C77B3C69-C68D-49DA-950F-C0671D6EC71F}">
      <dgm:prSet/>
      <dgm:spPr/>
      <dgm:t>
        <a:bodyPr/>
        <a:lstStyle/>
        <a:p>
          <a:endParaRPr lang="en-US"/>
        </a:p>
      </dgm:t>
    </dgm:pt>
    <dgm:pt modelId="{9EBF4F50-0AC0-4195-86B0-11F18788B982}" type="sibTrans" cxnId="{C77B3C69-C68D-49DA-950F-C0671D6EC71F}">
      <dgm:prSet/>
      <dgm:spPr/>
      <dgm:t>
        <a:bodyPr/>
        <a:lstStyle/>
        <a:p>
          <a:endParaRPr lang="en-US"/>
        </a:p>
      </dgm:t>
    </dgm:pt>
    <dgm:pt modelId="{E1FCEFB1-B669-4762-A94E-D2949D1D09F8}">
      <dgm:prSet phldrT="[Text]" custT="1"/>
      <dgm:spPr>
        <a:solidFill>
          <a:schemeClr val="accent3">
            <a:lumMod val="20000"/>
            <a:lumOff val="80000"/>
          </a:schemeClr>
        </a:solidFill>
      </dgm:spPr>
      <dgm:t>
        <a:bodyPr/>
        <a:lstStyle/>
        <a:p>
          <a:r>
            <a:rPr lang="en-US" sz="1200" dirty="0" smtClean="0">
              <a:latin typeface="Comic Sans MS" panose="030F0702030302020204" pitchFamily="66" charset="0"/>
            </a:rPr>
            <a:t>Our children have good comprehension skills and can identify and talk about the key skills for comprehension. In 2019 80.9% of our children achieved the expected standard or above in Reading (38.5% above the expected standard)</a:t>
          </a:r>
          <a:endParaRPr lang="en-US" sz="1200" dirty="0">
            <a:latin typeface="Comic Sans MS" panose="030F0702030302020204" pitchFamily="66" charset="0"/>
          </a:endParaRPr>
        </a:p>
      </dgm:t>
    </dgm:pt>
    <dgm:pt modelId="{73E459A7-CC61-48A1-B00F-A7398B7B4BF2}" type="parTrans" cxnId="{5A6BF069-273E-4504-802B-C4331AC81CA3}">
      <dgm:prSet/>
      <dgm:spPr/>
      <dgm:t>
        <a:bodyPr/>
        <a:lstStyle/>
        <a:p>
          <a:endParaRPr lang="en-US"/>
        </a:p>
      </dgm:t>
    </dgm:pt>
    <dgm:pt modelId="{E736B4FF-0B8B-48B7-9D5D-34521CCD65AF}" type="sibTrans" cxnId="{5A6BF069-273E-4504-802B-C4331AC81CA3}">
      <dgm:prSet/>
      <dgm:spPr/>
      <dgm:t>
        <a:bodyPr/>
        <a:lstStyle/>
        <a:p>
          <a:endParaRPr lang="en-US"/>
        </a:p>
      </dgm:t>
    </dgm:pt>
    <dgm:pt modelId="{B0CED292-4A09-4D69-9A2A-43121A71F34F}" type="pres">
      <dgm:prSet presAssocID="{C8C555BA-5A3C-49C0-88B1-DE3C4DC9BB8E}" presName="Name0" presStyleCnt="0">
        <dgm:presLayoutVars>
          <dgm:dir/>
          <dgm:animLvl val="lvl"/>
          <dgm:resizeHandles val="exact"/>
        </dgm:presLayoutVars>
      </dgm:prSet>
      <dgm:spPr/>
      <dgm:t>
        <a:bodyPr/>
        <a:lstStyle/>
        <a:p>
          <a:endParaRPr lang="en-US"/>
        </a:p>
      </dgm:t>
    </dgm:pt>
    <dgm:pt modelId="{B943388E-124A-48B7-8925-9E67D818C92E}" type="pres">
      <dgm:prSet presAssocID="{C15CD9C0-D396-447E-976D-C7B316560C7F}" presName="linNode" presStyleCnt="0"/>
      <dgm:spPr/>
    </dgm:pt>
    <dgm:pt modelId="{80CC814E-5DD4-4CA1-B222-8B3B607D92B3}" type="pres">
      <dgm:prSet presAssocID="{C15CD9C0-D396-447E-976D-C7B316560C7F}" presName="parentText" presStyleLbl="node1" presStyleIdx="0" presStyleCnt="3">
        <dgm:presLayoutVars>
          <dgm:chMax val="1"/>
          <dgm:bulletEnabled val="1"/>
        </dgm:presLayoutVars>
      </dgm:prSet>
      <dgm:spPr/>
      <dgm:t>
        <a:bodyPr/>
        <a:lstStyle/>
        <a:p>
          <a:endParaRPr lang="en-US"/>
        </a:p>
      </dgm:t>
    </dgm:pt>
    <dgm:pt modelId="{218D0A09-F118-43D3-8355-176DA369705B}" type="pres">
      <dgm:prSet presAssocID="{C15CD9C0-D396-447E-976D-C7B316560C7F}" presName="descendantText" presStyleLbl="alignAccFollowNode1" presStyleIdx="0" presStyleCnt="3">
        <dgm:presLayoutVars>
          <dgm:bulletEnabled val="1"/>
        </dgm:presLayoutVars>
      </dgm:prSet>
      <dgm:spPr/>
      <dgm:t>
        <a:bodyPr/>
        <a:lstStyle/>
        <a:p>
          <a:endParaRPr lang="en-US"/>
        </a:p>
      </dgm:t>
    </dgm:pt>
    <dgm:pt modelId="{394DF781-F0C5-4273-A3E3-994F36C8FF0A}" type="pres">
      <dgm:prSet presAssocID="{0A87B6AE-35F7-49CD-AE4E-0599869A6E5F}" presName="sp" presStyleCnt="0"/>
      <dgm:spPr/>
    </dgm:pt>
    <dgm:pt modelId="{D70EFE7B-5333-4137-8BDA-F9922F2EABBB}" type="pres">
      <dgm:prSet presAssocID="{F6D601C6-E8AA-4D1F-B748-03C90CC86B66}" presName="linNode" presStyleCnt="0"/>
      <dgm:spPr/>
    </dgm:pt>
    <dgm:pt modelId="{1FF98499-FF86-46D0-AE91-48AC54644CCE}" type="pres">
      <dgm:prSet presAssocID="{F6D601C6-E8AA-4D1F-B748-03C90CC86B66}" presName="parentText" presStyleLbl="node1" presStyleIdx="1" presStyleCnt="3">
        <dgm:presLayoutVars>
          <dgm:chMax val="1"/>
          <dgm:bulletEnabled val="1"/>
        </dgm:presLayoutVars>
      </dgm:prSet>
      <dgm:spPr/>
      <dgm:t>
        <a:bodyPr/>
        <a:lstStyle/>
        <a:p>
          <a:endParaRPr lang="en-US"/>
        </a:p>
      </dgm:t>
    </dgm:pt>
    <dgm:pt modelId="{4C435E7B-687C-4CD9-9ADC-F569F252043E}" type="pres">
      <dgm:prSet presAssocID="{F6D601C6-E8AA-4D1F-B748-03C90CC86B66}" presName="descendantText" presStyleLbl="alignAccFollowNode1" presStyleIdx="1" presStyleCnt="3">
        <dgm:presLayoutVars>
          <dgm:bulletEnabled val="1"/>
        </dgm:presLayoutVars>
      </dgm:prSet>
      <dgm:spPr/>
      <dgm:t>
        <a:bodyPr/>
        <a:lstStyle/>
        <a:p>
          <a:endParaRPr lang="en-US"/>
        </a:p>
      </dgm:t>
    </dgm:pt>
    <dgm:pt modelId="{08B7F7AD-6CA6-431E-805A-A719E7BAB711}" type="pres">
      <dgm:prSet presAssocID="{926458A0-CCFD-4082-997F-BF2A4AF978ED}" presName="sp" presStyleCnt="0"/>
      <dgm:spPr/>
    </dgm:pt>
    <dgm:pt modelId="{2CDC0A11-49E0-4FD3-8790-22595FBF7785}" type="pres">
      <dgm:prSet presAssocID="{74CEB21A-66A6-4D43-9574-4C27D193AD0D}" presName="linNode" presStyleCnt="0"/>
      <dgm:spPr/>
    </dgm:pt>
    <dgm:pt modelId="{57EA7779-AFD5-408C-9A37-D9833ECA302E}" type="pres">
      <dgm:prSet presAssocID="{74CEB21A-66A6-4D43-9574-4C27D193AD0D}" presName="parentText" presStyleLbl="node1" presStyleIdx="2" presStyleCnt="3">
        <dgm:presLayoutVars>
          <dgm:chMax val="1"/>
          <dgm:bulletEnabled val="1"/>
        </dgm:presLayoutVars>
      </dgm:prSet>
      <dgm:spPr/>
      <dgm:t>
        <a:bodyPr/>
        <a:lstStyle/>
        <a:p>
          <a:endParaRPr lang="en-US"/>
        </a:p>
      </dgm:t>
    </dgm:pt>
    <dgm:pt modelId="{0B17A5E8-0C29-4C92-8F61-15C5647C9891}" type="pres">
      <dgm:prSet presAssocID="{74CEB21A-66A6-4D43-9574-4C27D193AD0D}" presName="descendantText" presStyleLbl="alignAccFollowNode1" presStyleIdx="2" presStyleCnt="3">
        <dgm:presLayoutVars>
          <dgm:bulletEnabled val="1"/>
        </dgm:presLayoutVars>
      </dgm:prSet>
      <dgm:spPr/>
      <dgm:t>
        <a:bodyPr/>
        <a:lstStyle/>
        <a:p>
          <a:endParaRPr lang="en-US"/>
        </a:p>
      </dgm:t>
    </dgm:pt>
  </dgm:ptLst>
  <dgm:cxnLst>
    <dgm:cxn modelId="{9C175958-7A4B-4A3B-8E7D-199B9ECB0B72}" srcId="{C15CD9C0-D396-447E-976D-C7B316560C7F}" destId="{B27A083A-B70F-4591-9BE9-D5C1ADEE36E8}" srcOrd="0" destOrd="0" parTransId="{666C5DBC-98B0-43AE-92E0-FB883CAC54D4}" sibTransId="{F3C81CD2-DD85-42DE-AF0D-D5709EB1421B}"/>
    <dgm:cxn modelId="{C77B3C69-C68D-49DA-950F-C0671D6EC71F}" srcId="{C8C555BA-5A3C-49C0-88B1-DE3C4DC9BB8E}" destId="{74CEB21A-66A6-4D43-9574-4C27D193AD0D}" srcOrd="2" destOrd="0" parTransId="{896CEA46-F4C1-498C-B4E4-ABFEC447DA01}" sibTransId="{9EBF4F50-0AC0-4195-86B0-11F18788B982}"/>
    <dgm:cxn modelId="{DB6683F4-15E4-4F03-B277-77B1BC6CA5BD}" type="presOf" srcId="{74CEB21A-66A6-4D43-9574-4C27D193AD0D}" destId="{57EA7779-AFD5-408C-9A37-D9833ECA302E}" srcOrd="0" destOrd="0" presId="urn:microsoft.com/office/officeart/2005/8/layout/vList5"/>
    <dgm:cxn modelId="{5A3F2F6A-395D-4BC4-984F-33316EA6F3A7}" type="presOf" srcId="{E1FCEFB1-B669-4762-A94E-D2949D1D09F8}" destId="{0B17A5E8-0C29-4C92-8F61-15C5647C9891}" srcOrd="0" destOrd="0" presId="urn:microsoft.com/office/officeart/2005/8/layout/vList5"/>
    <dgm:cxn modelId="{608CBE2F-C681-4636-88A0-B9780D53D4C6}" type="presOf" srcId="{B27A083A-B70F-4591-9BE9-D5C1ADEE36E8}" destId="{218D0A09-F118-43D3-8355-176DA369705B}" srcOrd="0" destOrd="0" presId="urn:microsoft.com/office/officeart/2005/8/layout/vList5"/>
    <dgm:cxn modelId="{5A6BF069-273E-4504-802B-C4331AC81CA3}" srcId="{74CEB21A-66A6-4D43-9574-4C27D193AD0D}" destId="{E1FCEFB1-B669-4762-A94E-D2949D1D09F8}" srcOrd="0" destOrd="0" parTransId="{73E459A7-CC61-48A1-B00F-A7398B7B4BF2}" sibTransId="{E736B4FF-0B8B-48B7-9D5D-34521CCD65AF}"/>
    <dgm:cxn modelId="{52A06CD3-C9F1-4C55-BD9B-34995E29AF83}" srcId="{F6D601C6-E8AA-4D1F-B748-03C90CC86B66}" destId="{F5D17B03-D8A3-4F61-8CBC-8A340AE407E6}" srcOrd="0" destOrd="0" parTransId="{C5114346-96A1-4F15-88C1-2EAACC8B694F}" sibTransId="{7EBC32BD-7BD2-40FD-B87F-C0FEAEE80045}"/>
    <dgm:cxn modelId="{93D963E8-9B6D-4DD1-A468-808CD6434A03}" type="presOf" srcId="{C8C555BA-5A3C-49C0-88B1-DE3C4DC9BB8E}" destId="{B0CED292-4A09-4D69-9A2A-43121A71F34F}" srcOrd="0" destOrd="0" presId="urn:microsoft.com/office/officeart/2005/8/layout/vList5"/>
    <dgm:cxn modelId="{AE6C0435-B49F-428A-B821-24F139BFA675}" type="presOf" srcId="{F5D17B03-D8A3-4F61-8CBC-8A340AE407E6}" destId="{4C435E7B-687C-4CD9-9ADC-F569F252043E}" srcOrd="0" destOrd="0" presId="urn:microsoft.com/office/officeart/2005/8/layout/vList5"/>
    <dgm:cxn modelId="{3FC86C54-6557-4D95-B7E2-90E7D214A32B}" srcId="{C8C555BA-5A3C-49C0-88B1-DE3C4DC9BB8E}" destId="{C15CD9C0-D396-447E-976D-C7B316560C7F}" srcOrd="0" destOrd="0" parTransId="{E8202B0E-E0EB-4A6E-BABC-7B9E428D4BE8}" sibTransId="{0A87B6AE-35F7-49CD-AE4E-0599869A6E5F}"/>
    <dgm:cxn modelId="{68929C7D-DDA6-472C-B3A5-CF2D8A4F8B55}" type="presOf" srcId="{F6D601C6-E8AA-4D1F-B748-03C90CC86B66}" destId="{1FF98499-FF86-46D0-AE91-48AC54644CCE}" srcOrd="0" destOrd="0" presId="urn:microsoft.com/office/officeart/2005/8/layout/vList5"/>
    <dgm:cxn modelId="{63B926D3-9557-4F75-9FB0-B1BD9CB38C6A}" type="presOf" srcId="{C15CD9C0-D396-447E-976D-C7B316560C7F}" destId="{80CC814E-5DD4-4CA1-B222-8B3B607D92B3}" srcOrd="0" destOrd="0" presId="urn:microsoft.com/office/officeart/2005/8/layout/vList5"/>
    <dgm:cxn modelId="{1EB94038-C937-4200-8324-15C75E8046C1}" srcId="{C8C555BA-5A3C-49C0-88B1-DE3C4DC9BB8E}" destId="{F6D601C6-E8AA-4D1F-B748-03C90CC86B66}" srcOrd="1" destOrd="0" parTransId="{BD4C9D5B-75C9-49CF-A430-616670B44CAE}" sibTransId="{926458A0-CCFD-4082-997F-BF2A4AF978ED}"/>
    <dgm:cxn modelId="{5780D203-56FE-4984-A25D-5DF26BBF38F1}" type="presParOf" srcId="{B0CED292-4A09-4D69-9A2A-43121A71F34F}" destId="{B943388E-124A-48B7-8925-9E67D818C92E}" srcOrd="0" destOrd="0" presId="urn:microsoft.com/office/officeart/2005/8/layout/vList5"/>
    <dgm:cxn modelId="{A5DF9D88-C70F-4BF5-BC98-3909E1E65711}" type="presParOf" srcId="{B943388E-124A-48B7-8925-9E67D818C92E}" destId="{80CC814E-5DD4-4CA1-B222-8B3B607D92B3}" srcOrd="0" destOrd="0" presId="urn:microsoft.com/office/officeart/2005/8/layout/vList5"/>
    <dgm:cxn modelId="{69C907AB-04B9-4858-A39E-5D06B41C62DE}" type="presParOf" srcId="{B943388E-124A-48B7-8925-9E67D818C92E}" destId="{218D0A09-F118-43D3-8355-176DA369705B}" srcOrd="1" destOrd="0" presId="urn:microsoft.com/office/officeart/2005/8/layout/vList5"/>
    <dgm:cxn modelId="{1488AE61-4A13-4FC5-BE4B-785FCE2AEBD7}" type="presParOf" srcId="{B0CED292-4A09-4D69-9A2A-43121A71F34F}" destId="{394DF781-F0C5-4273-A3E3-994F36C8FF0A}" srcOrd="1" destOrd="0" presId="urn:microsoft.com/office/officeart/2005/8/layout/vList5"/>
    <dgm:cxn modelId="{675BD68B-F0EA-4A29-B94B-02FCC5DA58AF}" type="presParOf" srcId="{B0CED292-4A09-4D69-9A2A-43121A71F34F}" destId="{D70EFE7B-5333-4137-8BDA-F9922F2EABBB}" srcOrd="2" destOrd="0" presId="urn:microsoft.com/office/officeart/2005/8/layout/vList5"/>
    <dgm:cxn modelId="{03B348EB-D7D7-40D5-B6EB-3F05994EB1F3}" type="presParOf" srcId="{D70EFE7B-5333-4137-8BDA-F9922F2EABBB}" destId="{1FF98499-FF86-46D0-AE91-48AC54644CCE}" srcOrd="0" destOrd="0" presId="urn:microsoft.com/office/officeart/2005/8/layout/vList5"/>
    <dgm:cxn modelId="{7F69DA81-0ACE-4E34-9D92-B1CA46F2144A}" type="presParOf" srcId="{D70EFE7B-5333-4137-8BDA-F9922F2EABBB}" destId="{4C435E7B-687C-4CD9-9ADC-F569F252043E}" srcOrd="1" destOrd="0" presId="urn:microsoft.com/office/officeart/2005/8/layout/vList5"/>
    <dgm:cxn modelId="{9DB6489D-DDC0-48B0-ADF5-397F4F5CFFA4}" type="presParOf" srcId="{B0CED292-4A09-4D69-9A2A-43121A71F34F}" destId="{08B7F7AD-6CA6-431E-805A-A719E7BAB711}" srcOrd="3" destOrd="0" presId="urn:microsoft.com/office/officeart/2005/8/layout/vList5"/>
    <dgm:cxn modelId="{89A1DD51-01C6-4642-9F65-77D529B8DC61}" type="presParOf" srcId="{B0CED292-4A09-4D69-9A2A-43121A71F34F}" destId="{2CDC0A11-49E0-4FD3-8790-22595FBF7785}" srcOrd="4" destOrd="0" presId="urn:microsoft.com/office/officeart/2005/8/layout/vList5"/>
    <dgm:cxn modelId="{386E3A28-2D88-4B02-982F-216C6749ECB2}" type="presParOf" srcId="{2CDC0A11-49E0-4FD3-8790-22595FBF7785}" destId="{57EA7779-AFD5-408C-9A37-D9833ECA302E}" srcOrd="0" destOrd="0" presId="urn:microsoft.com/office/officeart/2005/8/layout/vList5"/>
    <dgm:cxn modelId="{7BA70906-F69B-4BF1-837B-0A81DA8A27EF}" type="presParOf" srcId="{2CDC0A11-49E0-4FD3-8790-22595FBF7785}" destId="{0B17A5E8-0C29-4C92-8F61-15C5647C989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D0A09-F118-43D3-8355-176DA369705B}">
      <dsp:nvSpPr>
        <dsp:cNvPr id="0" name=""/>
        <dsp:cNvSpPr/>
      </dsp:nvSpPr>
      <dsp:spPr>
        <a:xfrm rot="5400000">
          <a:off x="3593790" y="-1128358"/>
          <a:ext cx="1437276" cy="4058756"/>
        </a:xfrm>
        <a:prstGeom prst="round2SameRect">
          <a:avLst/>
        </a:prstGeom>
        <a:solidFill>
          <a:schemeClr val="bg2">
            <a:lumMod val="20000"/>
            <a:lumOff val="8000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rgbClr val="002060"/>
              </a:solidFill>
              <a:latin typeface="Comic Sans MS" panose="030F0702030302020204" pitchFamily="66" charset="0"/>
            </a:rPr>
            <a:t>Our consistently high results in the year 1 phonics screen reflect this successful approach. Our results have been above the national standard for several years. In 2019 and 2020, 93.3% of our children achieved the expected standard. </a:t>
          </a:r>
          <a:endParaRPr lang="en-US" sz="1200" kern="1200" dirty="0">
            <a:solidFill>
              <a:srgbClr val="002060"/>
            </a:solidFill>
            <a:latin typeface="Comic Sans MS" panose="030F0702030302020204" pitchFamily="66" charset="0"/>
          </a:endParaRPr>
        </a:p>
      </dsp:txBody>
      <dsp:txXfrm rot="-5400000">
        <a:off x="2283050" y="252544"/>
        <a:ext cx="3988594" cy="1296952"/>
      </dsp:txXfrm>
    </dsp:sp>
    <dsp:sp modelId="{80CC814E-5DD4-4CA1-B222-8B3B607D92B3}">
      <dsp:nvSpPr>
        <dsp:cNvPr id="0" name=""/>
        <dsp:cNvSpPr/>
      </dsp:nvSpPr>
      <dsp:spPr>
        <a:xfrm>
          <a:off x="0" y="2722"/>
          <a:ext cx="2283050" cy="1796595"/>
        </a:xfrm>
        <a:prstGeom prst="roundRect">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n-US" sz="1400" kern="1200" dirty="0" smtClean="0">
              <a:latin typeface="Comic Sans MS" panose="030F0702030302020204" pitchFamily="66" charset="0"/>
            </a:rPr>
            <a:t>Children are taught explicit synthetic phonics lesson daily in EYFS and KS1. </a:t>
          </a:r>
          <a:endParaRPr lang="en-US" sz="1400" kern="1200" dirty="0">
            <a:latin typeface="Comic Sans MS" panose="030F0702030302020204" pitchFamily="66" charset="0"/>
          </a:endParaRPr>
        </a:p>
      </dsp:txBody>
      <dsp:txXfrm>
        <a:off x="87703" y="90425"/>
        <a:ext cx="2107644" cy="1621189"/>
      </dsp:txXfrm>
    </dsp:sp>
    <dsp:sp modelId="{4C435E7B-687C-4CD9-9ADC-F569F252043E}">
      <dsp:nvSpPr>
        <dsp:cNvPr id="0" name=""/>
        <dsp:cNvSpPr/>
      </dsp:nvSpPr>
      <dsp:spPr>
        <a:xfrm rot="5400000">
          <a:off x="3593790" y="758066"/>
          <a:ext cx="1437276" cy="4058756"/>
        </a:xfrm>
        <a:prstGeom prst="round2SameRect">
          <a:avLst/>
        </a:prstGeom>
        <a:solidFill>
          <a:schemeClr val="accent3">
            <a:lumMod val="20000"/>
            <a:lumOff val="8000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rgbClr val="002060"/>
              </a:solidFill>
              <a:latin typeface="Comic Sans MS" panose="030F0702030302020204" pitchFamily="66" charset="0"/>
            </a:rPr>
            <a:t>This provides children with the opportunity to consolidate prior learning</a:t>
          </a:r>
          <a:r>
            <a:rPr lang="en-US" sz="1200" kern="1200" smtClean="0">
              <a:solidFill>
                <a:srgbClr val="002060"/>
              </a:solidFill>
              <a:latin typeface="Comic Sans MS" panose="030F0702030302020204" pitchFamily="66" charset="0"/>
            </a:rPr>
            <a:t>, </a:t>
          </a:r>
          <a:r>
            <a:rPr lang="en-US" sz="1200" kern="1200" smtClean="0">
              <a:solidFill>
                <a:srgbClr val="002060"/>
              </a:solidFill>
              <a:latin typeface="Comic Sans MS" panose="030F0702030302020204" pitchFamily="66" charset="0"/>
            </a:rPr>
            <a:t>practice </a:t>
          </a:r>
          <a:r>
            <a:rPr lang="en-US" sz="1200" kern="1200" dirty="0" smtClean="0">
              <a:solidFill>
                <a:srgbClr val="002060"/>
              </a:solidFill>
              <a:latin typeface="Comic Sans MS" panose="030F0702030302020204" pitchFamily="66" charset="0"/>
            </a:rPr>
            <a:t>new learning and build independence. Our children enjoy reading</a:t>
          </a:r>
          <a:endParaRPr lang="en-US" sz="1200" kern="1200" dirty="0">
            <a:latin typeface="Comic Sans MS" panose="030F0702030302020204" pitchFamily="66" charset="0"/>
          </a:endParaRPr>
        </a:p>
      </dsp:txBody>
      <dsp:txXfrm rot="-5400000">
        <a:off x="2283050" y="2138968"/>
        <a:ext cx="3988594" cy="1296952"/>
      </dsp:txXfrm>
    </dsp:sp>
    <dsp:sp modelId="{1FF98499-FF86-46D0-AE91-48AC54644CCE}">
      <dsp:nvSpPr>
        <dsp:cNvPr id="0" name=""/>
        <dsp:cNvSpPr/>
      </dsp:nvSpPr>
      <dsp:spPr>
        <a:xfrm>
          <a:off x="0" y="1889147"/>
          <a:ext cx="2283050" cy="1796595"/>
        </a:xfrm>
        <a:prstGeom prst="roundRect">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n-US" sz="1400" kern="1200" dirty="0" smtClean="0">
              <a:latin typeface="Comic Sans MS" panose="030F0702030302020204" pitchFamily="66" charset="0"/>
            </a:rPr>
            <a:t>Children are supported to choose books to take home. In KS1 And EYFS, these are consistent with their phonics ability</a:t>
          </a:r>
          <a:endParaRPr lang="en-US" sz="1400" kern="1200" dirty="0">
            <a:latin typeface="Comic Sans MS" panose="030F0702030302020204" pitchFamily="66" charset="0"/>
          </a:endParaRPr>
        </a:p>
      </dsp:txBody>
      <dsp:txXfrm>
        <a:off x="87703" y="1976850"/>
        <a:ext cx="2107644" cy="1621189"/>
      </dsp:txXfrm>
    </dsp:sp>
    <dsp:sp modelId="{0B17A5E8-0C29-4C92-8F61-15C5647C9891}">
      <dsp:nvSpPr>
        <dsp:cNvPr id="0" name=""/>
        <dsp:cNvSpPr/>
      </dsp:nvSpPr>
      <dsp:spPr>
        <a:xfrm rot="5400000">
          <a:off x="3593790" y="2644491"/>
          <a:ext cx="1437276" cy="4058756"/>
        </a:xfrm>
        <a:prstGeom prst="round2SameRect">
          <a:avLst/>
        </a:prstGeom>
        <a:solidFill>
          <a:schemeClr val="accent3">
            <a:lumMod val="20000"/>
            <a:lumOff val="8000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latin typeface="Comic Sans MS" panose="030F0702030302020204" pitchFamily="66" charset="0"/>
            </a:rPr>
            <a:t>Our children have good comprehension skills and can identify and talk about the key skills for comprehension. In 2019 80.9% of our children achieved the expected standard or above in Reading (38.5% above the expected standard)</a:t>
          </a:r>
          <a:endParaRPr lang="en-US" sz="1200" kern="1200" dirty="0">
            <a:latin typeface="Comic Sans MS" panose="030F0702030302020204" pitchFamily="66" charset="0"/>
          </a:endParaRPr>
        </a:p>
      </dsp:txBody>
      <dsp:txXfrm rot="-5400000">
        <a:off x="2283050" y="4025393"/>
        <a:ext cx="3988594" cy="1296952"/>
      </dsp:txXfrm>
    </dsp:sp>
    <dsp:sp modelId="{57EA7779-AFD5-408C-9A37-D9833ECA302E}">
      <dsp:nvSpPr>
        <dsp:cNvPr id="0" name=""/>
        <dsp:cNvSpPr/>
      </dsp:nvSpPr>
      <dsp:spPr>
        <a:xfrm>
          <a:off x="0" y="3775572"/>
          <a:ext cx="2283050" cy="1796595"/>
        </a:xfrm>
        <a:prstGeom prst="roundRect">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n-US" sz="1400" kern="1200" dirty="0" smtClean="0">
              <a:latin typeface="Comic Sans MS" panose="030F0702030302020204" pitchFamily="66" charset="0"/>
            </a:rPr>
            <a:t>Children are </a:t>
          </a:r>
          <a:r>
            <a:rPr lang="en-US" sz="1400" kern="1200" dirty="0" err="1" smtClean="0">
              <a:latin typeface="Comic Sans MS" panose="030F0702030302020204" pitchFamily="66" charset="0"/>
            </a:rPr>
            <a:t>explicity</a:t>
          </a:r>
          <a:r>
            <a:rPr lang="en-US" sz="1400" kern="1200" dirty="0" smtClean="0">
              <a:latin typeface="Comic Sans MS" panose="030F0702030302020204" pitchFamily="66" charset="0"/>
            </a:rPr>
            <a:t> taught VIPERS. (vocabulary, inference, </a:t>
          </a:r>
          <a:r>
            <a:rPr lang="en-US" sz="1400" kern="1200" dirty="0" err="1" smtClean="0">
              <a:latin typeface="Comic Sans MS" panose="030F0702030302020204" pitchFamily="66" charset="0"/>
            </a:rPr>
            <a:t>prediction,explanation</a:t>
          </a:r>
          <a:r>
            <a:rPr lang="en-US" sz="1400" kern="1200" dirty="0" smtClean="0">
              <a:latin typeface="Comic Sans MS" panose="030F0702030302020204" pitchFamily="66" charset="0"/>
            </a:rPr>
            <a:t>, retrieval and sequencing) to enhance comprehension</a:t>
          </a:r>
          <a:endParaRPr lang="en-US" sz="1400" kern="1200" dirty="0">
            <a:latin typeface="Comic Sans MS" panose="030F0702030302020204" pitchFamily="66" charset="0"/>
          </a:endParaRPr>
        </a:p>
      </dsp:txBody>
      <dsp:txXfrm>
        <a:off x="87703" y="3863275"/>
        <a:ext cx="2107644" cy="162118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4F418F-1DAD-464E-9798-B9E68F4E0794}" type="datetimeFigureOut">
              <a:rPr lang="en-GB" smtClean="0"/>
              <a:t>29/12/2021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2826429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4F418F-1DAD-464E-9798-B9E68F4E0794}" type="datetimeFigureOut">
              <a:rPr lang="en-GB" smtClean="0"/>
              <a:t>29/12/2021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2083336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4F418F-1DAD-464E-9798-B9E68F4E0794}" type="datetimeFigureOut">
              <a:rPr lang="en-GB" smtClean="0"/>
              <a:t>29/12/2021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189293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4F418F-1DAD-464E-9798-B9E68F4E0794}" type="datetimeFigureOut">
              <a:rPr lang="en-GB" smtClean="0"/>
              <a:t>29/12/2021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2174523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4F418F-1DAD-464E-9798-B9E68F4E0794}" type="datetimeFigureOut">
              <a:rPr lang="en-GB" smtClean="0"/>
              <a:t>29/12/2021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1212628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A4F418F-1DAD-464E-9798-B9E68F4E0794}" type="datetimeFigureOut">
              <a:rPr lang="en-GB" smtClean="0"/>
              <a:t>29/12/2021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1712434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F418F-1DAD-464E-9798-B9E68F4E0794}" type="datetimeFigureOut">
              <a:rPr lang="en-GB" smtClean="0"/>
              <a:t>29/12/2021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3579512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4F418F-1DAD-464E-9798-B9E68F4E0794}" type="datetimeFigureOut">
              <a:rPr lang="en-GB" smtClean="0"/>
              <a:t>29/12/2021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1791396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4F418F-1DAD-464E-9798-B9E68F4E0794}" type="datetimeFigureOut">
              <a:rPr lang="en-GB" smtClean="0"/>
              <a:t>29/12/2021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3673042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4F418F-1DAD-464E-9798-B9E68F4E0794}" type="datetimeFigureOut">
              <a:rPr lang="en-GB" smtClean="0"/>
              <a:t>29/12/2021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294649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4F418F-1DAD-464E-9798-B9E68F4E0794}" type="datetimeFigureOut">
              <a:rPr lang="en-GB" smtClean="0"/>
              <a:t>29/12/2021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3644303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4F418F-1DAD-464E-9798-B9E68F4E0794}" type="datetimeFigureOut">
              <a:rPr lang="en-GB" smtClean="0"/>
              <a:t>29/12/2021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7753C3-8E0D-4BDC-8954-C537D2D13757}" type="slidenum">
              <a:rPr lang="en-GB" smtClean="0"/>
              <a:t>‹#›</a:t>
            </a:fld>
            <a:endParaRPr lang="en-GB"/>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0974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4F418F-1DAD-464E-9798-B9E68F4E0794}" type="datetimeFigureOut">
              <a:rPr lang="en-GB" smtClean="0"/>
              <a:t>29/12/2021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3555732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A4F418F-1DAD-464E-9798-B9E68F4E0794}" type="datetimeFigureOut">
              <a:rPr lang="en-GB" smtClean="0"/>
              <a:t>29/12/2021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17725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A4F418F-1DAD-464E-9798-B9E68F4E0794}" type="datetimeFigureOut">
              <a:rPr lang="en-GB" smtClean="0"/>
              <a:t>29/12/2021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1823242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4F418F-1DAD-464E-9798-B9E68F4E0794}" type="datetimeFigureOut">
              <a:rPr lang="en-GB" smtClean="0"/>
              <a:t>29/12/2021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555548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4F418F-1DAD-464E-9798-B9E68F4E0794}" type="datetimeFigureOut">
              <a:rPr lang="en-GB" smtClean="0"/>
              <a:t>29/12/2021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7753C3-8E0D-4BDC-8954-C537D2D13757}" type="slidenum">
              <a:rPr lang="en-GB" smtClean="0"/>
              <a:t>‹#›</a:t>
            </a:fld>
            <a:endParaRPr lang="en-GB"/>
          </a:p>
        </p:txBody>
      </p:sp>
    </p:spTree>
    <p:extLst>
      <p:ext uri="{BB962C8B-B14F-4D97-AF65-F5344CB8AC3E}">
        <p14:creationId xmlns:p14="http://schemas.microsoft.com/office/powerpoint/2010/main" val="2392412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A4F418F-1DAD-464E-9798-B9E68F4E0794}" type="datetimeFigureOut">
              <a:rPr lang="en-GB" smtClean="0"/>
              <a:t>29/12/2021</a:t>
            </a:fld>
            <a:endParaRPr lang="en-GB"/>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257753C3-8E0D-4BDC-8954-C537D2D13757}" type="slidenum">
              <a:rPr lang="en-GB" smtClean="0"/>
              <a:t>‹#›</a:t>
            </a:fld>
            <a:endParaRPr lang="en-GB"/>
          </a:p>
        </p:txBody>
      </p:sp>
    </p:spTree>
    <p:extLst>
      <p:ext uri="{BB962C8B-B14F-4D97-AF65-F5344CB8AC3E}">
        <p14:creationId xmlns:p14="http://schemas.microsoft.com/office/powerpoint/2010/main" val="191342604"/>
      </p:ext>
    </p:extLst>
  </p:cSld>
  <p:clrMap bg1="dk1" tx1="lt1" bg2="dk2" tx2="lt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886119" y="6319357"/>
            <a:ext cx="4217391" cy="882771"/>
          </a:xfrm>
        </p:spPr>
        <p:txBody>
          <a:bodyPr>
            <a:noAutofit/>
          </a:bodyPr>
          <a:lstStyle/>
          <a:p>
            <a:r>
              <a:rPr lang="en-GB" sz="1800" b="1" dirty="0" err="1" smtClean="0">
                <a:solidFill>
                  <a:schemeClr val="tx1"/>
                </a:solidFill>
                <a:latin typeface="Comic Sans MS" panose="030F0702030302020204" pitchFamily="66" charset="0"/>
              </a:rPr>
              <a:t>Queniborough</a:t>
            </a:r>
            <a:r>
              <a:rPr lang="en-GB" sz="1800" b="1" dirty="0" smtClean="0">
                <a:solidFill>
                  <a:schemeClr val="tx1"/>
                </a:solidFill>
                <a:latin typeface="Comic Sans MS" panose="030F0702030302020204" pitchFamily="66" charset="0"/>
              </a:rPr>
              <a:t> CE Primary School</a:t>
            </a:r>
            <a:endParaRPr lang="en-GB" sz="1800" b="1" dirty="0">
              <a:solidFill>
                <a:schemeClr val="tx1"/>
              </a:solidFill>
              <a:latin typeface="Comic Sans MS" panose="030F0702030302020204" pitchFamily="66" charset="0"/>
            </a:endParaRPr>
          </a:p>
        </p:txBody>
      </p:sp>
      <p:graphicFrame>
        <p:nvGraphicFramePr>
          <p:cNvPr id="5" name="Diagram 4"/>
          <p:cNvGraphicFramePr/>
          <p:nvPr>
            <p:extLst>
              <p:ext uri="{D42A27DB-BD31-4B8C-83A1-F6EECF244321}">
                <p14:modId xmlns:p14="http://schemas.microsoft.com/office/powerpoint/2010/main" val="1297092876"/>
              </p:ext>
            </p:extLst>
          </p:nvPr>
        </p:nvGraphicFramePr>
        <p:xfrm>
          <a:off x="5535560" y="924232"/>
          <a:ext cx="6341807" cy="5574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340102" y="979375"/>
            <a:ext cx="4935793" cy="5416868"/>
          </a:xfrm>
          <a:prstGeom prst="rect">
            <a:avLst/>
          </a:prstGeom>
          <a:solidFill>
            <a:schemeClr val="accent3">
              <a:lumMod val="20000"/>
              <a:lumOff val="80000"/>
            </a:schemeClr>
          </a:solidFill>
        </p:spPr>
        <p:txBody>
          <a:bodyPr wrap="square" rtlCol="0">
            <a:spAutoFit/>
          </a:bodyPr>
          <a:lstStyle/>
          <a:p>
            <a:r>
              <a:rPr lang="en-GB" dirty="0"/>
              <a:t> </a:t>
            </a:r>
            <a:r>
              <a:rPr lang="en-GB" dirty="0" smtClean="0"/>
              <a:t>                               </a:t>
            </a:r>
            <a:r>
              <a:rPr lang="en-GB" sz="1400" dirty="0" smtClean="0">
                <a:solidFill>
                  <a:srgbClr val="002060"/>
                </a:solidFill>
                <a:latin typeface="Comic Sans MS" panose="030F0702030302020204" pitchFamily="66" charset="0"/>
              </a:rPr>
              <a:t>We have consistent and robust teaching of early reading and synthetic phonics in Foundation Stage and KS1 so that pupils are able to read with increased speed and fluency and access the wider curriculum. Children are provided with books that match their current phonics development and reading ability.  All pupils have opportunities to develop their reading skills daily and are encouraged to read at home with an adult. We provide a text rich environment in order to develop skills and competence. We aim for children to:</a:t>
            </a:r>
          </a:p>
          <a:p>
            <a:pPr marL="285750" indent="-285750">
              <a:buFont typeface="Arial" panose="020B0604020202020204" pitchFamily="34" charset="0"/>
              <a:buChar char="•"/>
            </a:pPr>
            <a:r>
              <a:rPr lang="en-GB" sz="1400" dirty="0" smtClean="0">
                <a:solidFill>
                  <a:srgbClr val="002060"/>
                </a:solidFill>
                <a:latin typeface="Comic Sans MS" panose="030F0702030302020204" pitchFamily="66" charset="0"/>
              </a:rPr>
              <a:t> </a:t>
            </a:r>
            <a:r>
              <a:rPr lang="en-GB" sz="1400" dirty="0">
                <a:solidFill>
                  <a:srgbClr val="002060"/>
                </a:solidFill>
                <a:latin typeface="Comic Sans MS" panose="030F0702030302020204" pitchFamily="66" charset="0"/>
              </a:rPr>
              <a:t>R</a:t>
            </a:r>
            <a:r>
              <a:rPr lang="en-GB" sz="1400" dirty="0" smtClean="0">
                <a:solidFill>
                  <a:srgbClr val="002060"/>
                </a:solidFill>
                <a:latin typeface="Comic Sans MS" panose="030F0702030302020204" pitchFamily="66" charset="0"/>
              </a:rPr>
              <a:t>ead accurately fluently and with understanding across a range of subjects.</a:t>
            </a:r>
          </a:p>
          <a:p>
            <a:pPr marL="285750" indent="-285750">
              <a:buFont typeface="Arial" panose="020B0604020202020204" pitchFamily="34" charset="0"/>
              <a:buChar char="•"/>
            </a:pPr>
            <a:r>
              <a:rPr lang="en-GB" sz="1400" dirty="0" smtClean="0">
                <a:solidFill>
                  <a:srgbClr val="002060"/>
                </a:solidFill>
                <a:latin typeface="Comic Sans MS" panose="030F0702030302020204" pitchFamily="66" charset="0"/>
              </a:rPr>
              <a:t>Read with expression, clarity and confidence</a:t>
            </a:r>
          </a:p>
          <a:p>
            <a:pPr marL="285750" indent="-285750">
              <a:buFont typeface="Arial" panose="020B0604020202020204" pitchFamily="34" charset="0"/>
              <a:buChar char="•"/>
            </a:pPr>
            <a:r>
              <a:rPr lang="en-GB" sz="1400" dirty="0" smtClean="0">
                <a:solidFill>
                  <a:srgbClr val="002060"/>
                </a:solidFill>
                <a:latin typeface="Comic Sans MS" panose="030F0702030302020204" pitchFamily="66" charset="0"/>
              </a:rPr>
              <a:t>Develop a good linguistic knowledge of vocabulary and grammar</a:t>
            </a:r>
          </a:p>
          <a:p>
            <a:pPr marL="285750" indent="-285750">
              <a:buFont typeface="Arial" panose="020B0604020202020204" pitchFamily="34" charset="0"/>
              <a:buChar char="•"/>
            </a:pPr>
            <a:r>
              <a:rPr lang="en-GB" sz="1400" dirty="0" smtClean="0">
                <a:solidFill>
                  <a:srgbClr val="002060"/>
                </a:solidFill>
                <a:latin typeface="Comic Sans MS" panose="030F0702030302020204" pitchFamily="66" charset="0"/>
              </a:rPr>
              <a:t>Read and respond to a wide range of text types</a:t>
            </a:r>
          </a:p>
          <a:p>
            <a:pPr marL="285750" indent="-285750">
              <a:buFont typeface="Arial" panose="020B0604020202020204" pitchFamily="34" charset="0"/>
              <a:buChar char="•"/>
            </a:pPr>
            <a:r>
              <a:rPr lang="en-GB" sz="1400" dirty="0" smtClean="0">
                <a:solidFill>
                  <a:srgbClr val="002060"/>
                </a:solidFill>
                <a:latin typeface="Comic Sans MS" panose="030F0702030302020204" pitchFamily="66" charset="0"/>
              </a:rPr>
              <a:t>Develop a deeper level of emotional intelligence and empathy</a:t>
            </a:r>
          </a:p>
          <a:p>
            <a:endParaRPr lang="en-GB" dirty="0"/>
          </a:p>
          <a:p>
            <a:endParaRPr lang="en-GB" dirty="0" smtClean="0"/>
          </a:p>
          <a:p>
            <a:endParaRPr lang="en-GB" dirty="0"/>
          </a:p>
          <a:p>
            <a:endParaRPr lang="en-GB" dirty="0" smtClean="0"/>
          </a:p>
          <a:p>
            <a:endParaRPr lang="en-GB" dirty="0"/>
          </a:p>
        </p:txBody>
      </p:sp>
      <p:sp>
        <p:nvSpPr>
          <p:cNvPr id="9" name="Rounded Rectangle 8"/>
          <p:cNvSpPr/>
          <p:nvPr/>
        </p:nvSpPr>
        <p:spPr>
          <a:xfrm>
            <a:off x="462115" y="517258"/>
            <a:ext cx="1401098" cy="648929"/>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569694" y="610889"/>
            <a:ext cx="1209368" cy="461665"/>
          </a:xfrm>
          <a:prstGeom prst="rect">
            <a:avLst/>
          </a:prstGeom>
          <a:noFill/>
        </p:spPr>
        <p:txBody>
          <a:bodyPr wrap="square" rtlCol="0">
            <a:spAutoFit/>
          </a:bodyPr>
          <a:lstStyle/>
          <a:p>
            <a:r>
              <a:rPr lang="en-GB" sz="2400" b="1" dirty="0" smtClean="0">
                <a:solidFill>
                  <a:srgbClr val="002060"/>
                </a:solidFill>
                <a:latin typeface="Comic Sans MS" panose="030F0702030302020204" pitchFamily="66" charset="0"/>
              </a:rPr>
              <a:t>Intent</a:t>
            </a:r>
            <a:endParaRPr lang="en-GB" sz="2400" b="1" dirty="0">
              <a:solidFill>
                <a:srgbClr val="002060"/>
              </a:solidFill>
              <a:latin typeface="Comic Sans MS" panose="030F0702030302020204" pitchFamily="66" charset="0"/>
            </a:endParaRPr>
          </a:p>
        </p:txBody>
      </p:sp>
      <p:sp>
        <p:nvSpPr>
          <p:cNvPr id="11" name="Rounded Rectangle 10"/>
          <p:cNvSpPr/>
          <p:nvPr/>
        </p:nvSpPr>
        <p:spPr>
          <a:xfrm>
            <a:off x="6166181" y="221226"/>
            <a:ext cx="1101214" cy="562896"/>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smtClean="0">
                <a:solidFill>
                  <a:srgbClr val="002060"/>
                </a:solidFill>
                <a:latin typeface="Comic Sans MS" panose="030F0702030302020204" pitchFamily="66" charset="0"/>
              </a:rPr>
              <a:t>What?</a:t>
            </a:r>
            <a:endParaRPr lang="en-GB" b="1" dirty="0">
              <a:solidFill>
                <a:srgbClr val="002060"/>
              </a:solidFill>
              <a:latin typeface="Comic Sans MS" panose="030F0702030302020204" pitchFamily="66" charset="0"/>
            </a:endParaRPr>
          </a:p>
        </p:txBody>
      </p:sp>
      <p:sp>
        <p:nvSpPr>
          <p:cNvPr id="12" name="Rounded Rectangle 11"/>
          <p:cNvSpPr/>
          <p:nvPr/>
        </p:nvSpPr>
        <p:spPr>
          <a:xfrm>
            <a:off x="9306230" y="221226"/>
            <a:ext cx="1666569" cy="591224"/>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smtClean="0">
                <a:solidFill>
                  <a:srgbClr val="002060"/>
                </a:solidFill>
                <a:latin typeface="Comic Sans MS" panose="030F0702030302020204" pitchFamily="66" charset="0"/>
              </a:rPr>
              <a:t>  Impact</a:t>
            </a:r>
            <a:endParaRPr lang="en-GB" b="1" dirty="0">
              <a:solidFill>
                <a:srgbClr val="002060"/>
              </a:solidFill>
              <a:latin typeface="Comic Sans MS" panose="030F0702030302020204" pitchFamily="66" charset="0"/>
            </a:endParaRPr>
          </a:p>
        </p:txBody>
      </p:sp>
      <p:sp>
        <p:nvSpPr>
          <p:cNvPr id="14" name="Right Arrow 13"/>
          <p:cNvSpPr/>
          <p:nvPr/>
        </p:nvSpPr>
        <p:spPr>
          <a:xfrm>
            <a:off x="7737987" y="221226"/>
            <a:ext cx="1479751" cy="47686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2248325" y="95619"/>
            <a:ext cx="2731838" cy="923330"/>
          </a:xfrm>
          <a:prstGeom prst="rect">
            <a:avLst/>
          </a:prstGeom>
          <a:noFill/>
        </p:spPr>
        <p:txBody>
          <a:bodyPr wrap="none" lIns="91440" tIns="45720" rIns="91440" bIns="45720">
            <a:spAutoFit/>
          </a:bodyPr>
          <a:lstStyle/>
          <a:p>
            <a:pPr algn="ctr"/>
            <a:r>
              <a:rPr lang="en-US" sz="5400" b="1" dirty="0" smtClean="0">
                <a:ln w="9525">
                  <a:solidFill>
                    <a:schemeClr val="bg1"/>
                  </a:solidFill>
                  <a:prstDash val="solid"/>
                </a:ln>
                <a:effectLst>
                  <a:outerShdw blurRad="12700" dist="38100" dir="2700000" algn="tl" rotWithShape="0">
                    <a:schemeClr val="bg1">
                      <a:lumMod val="50000"/>
                    </a:schemeClr>
                  </a:outerShdw>
                </a:effectLst>
                <a:latin typeface="Comic Sans MS" panose="030F0702030302020204" pitchFamily="66" charset="0"/>
              </a:rPr>
              <a:t>Reading</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omic Sans MS" panose="030F0702030302020204" pitchFamily="66" charset="0"/>
            </a:endParaRPr>
          </a:p>
        </p:txBody>
      </p:sp>
      <p:pic>
        <p:nvPicPr>
          <p:cNvPr id="16" name="Picture 15"/>
          <p:cNvPicPr>
            <a:picLocks noChangeAspect="1"/>
          </p:cNvPicPr>
          <p:nvPr/>
        </p:nvPicPr>
        <p:blipFill>
          <a:blip r:embed="rId7"/>
          <a:stretch>
            <a:fillRect/>
          </a:stretch>
        </p:blipFill>
        <p:spPr>
          <a:xfrm flipH="1">
            <a:off x="11319858" y="311086"/>
            <a:ext cx="486100" cy="668289"/>
          </a:xfrm>
          <a:prstGeom prst="rect">
            <a:avLst/>
          </a:prstGeom>
        </p:spPr>
      </p:pic>
      <p:sp>
        <p:nvSpPr>
          <p:cNvPr id="17" name="Rectangle 16"/>
          <p:cNvSpPr/>
          <p:nvPr/>
        </p:nvSpPr>
        <p:spPr>
          <a:xfrm>
            <a:off x="176980" y="135193"/>
            <a:ext cx="11847871" cy="6619568"/>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00024" y="4885190"/>
            <a:ext cx="1305225" cy="1740300"/>
          </a:xfrm>
          <a:prstGeom prst="rect">
            <a:avLst/>
          </a:prstGeom>
        </p:spPr>
      </p:pic>
      <p:pic>
        <p:nvPicPr>
          <p:cNvPr id="6" name="Picture 5"/>
          <p:cNvPicPr>
            <a:picLocks noChangeAspect="1"/>
          </p:cNvPicPr>
          <p:nvPr/>
        </p:nvPicPr>
        <p:blipFill rotWithShape="1">
          <a:blip r:embed="rId9" cstate="print">
            <a:extLst>
              <a:ext uri="{28A0092B-C50C-407E-A947-70E740481C1C}">
                <a14:useLocalDpi xmlns:a14="http://schemas.microsoft.com/office/drawing/2010/main" val="0"/>
              </a:ext>
            </a:extLst>
          </a:blip>
          <a:srcRect l="12351" t="10563" r="12521"/>
          <a:stretch/>
        </p:blipFill>
        <p:spPr>
          <a:xfrm>
            <a:off x="1162664" y="5046015"/>
            <a:ext cx="1713026" cy="1529487"/>
          </a:xfrm>
          <a:prstGeom prst="rect">
            <a:avLst/>
          </a:prstGeom>
        </p:spPr>
      </p:pic>
    </p:spTree>
    <p:extLst>
      <p:ext uri="{BB962C8B-B14F-4D97-AF65-F5344CB8AC3E}">
        <p14:creationId xmlns:p14="http://schemas.microsoft.com/office/powerpoint/2010/main" val="27522507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369</TotalTime>
  <Words>310</Words>
  <Application>Microsoft Office PowerPoint</Application>
  <PresentationFormat>Widescreen</PresentationFormat>
  <Paragraphs>20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Bookman Old Style</vt:lpstr>
      <vt:lpstr>Comic Sans MS</vt:lpstr>
      <vt:lpstr>Rockwell</vt:lpstr>
      <vt:lpstr>Damask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Lizzy Hallam</dc:creator>
  <cp:lastModifiedBy>Lizzy Hallam</cp:lastModifiedBy>
  <cp:revision>41</cp:revision>
  <dcterms:created xsi:type="dcterms:W3CDTF">2021-04-25T13:22:26Z</dcterms:created>
  <dcterms:modified xsi:type="dcterms:W3CDTF">2021-12-29T11:41:39Z</dcterms:modified>
</cp:coreProperties>
</file>